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3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70" r:id="rId4"/>
    <p:sldMasterId id="2147483671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</p:sldIdLst>
  <p:sldSz cy="5143500" cx="9144000"/>
  <p:notesSz cx="6858000" cy="9144000"/>
  <p:embeddedFontLst>
    <p:embeddedFont>
      <p:font typeface="Ubuntu"/>
      <p:regular r:id="rId30"/>
      <p:bold r:id="rId31"/>
      <p:italic r:id="rId32"/>
      <p:boldItalic r:id="rId33"/>
    </p:embeddedFont>
    <p:embeddedFont>
      <p:font typeface="Bangers"/>
      <p:regular r:id="rId34"/>
    </p:embeddedFont>
    <p:embeddedFont>
      <p:font typeface="Caveat"/>
      <p:regular r:id="rId35"/>
      <p:bold r:id="rId36"/>
    </p:embeddedFont>
    <p:embeddedFont>
      <p:font typeface="Nixie One"/>
      <p:regular r:id="rId37"/>
    </p:embeddedFont>
    <p:embeddedFont>
      <p:font typeface="Montserrat"/>
      <p:regular r:id="rId38"/>
      <p:bold r:id="rId39"/>
      <p:italic r:id="rId40"/>
      <p:boldItalic r:id="rId41"/>
    </p:embeddedFont>
    <p:embeddedFont>
      <p:font typeface="Cousine"/>
      <p:regular r:id="rId42"/>
      <p:bold r:id="rId43"/>
      <p:italic r:id="rId44"/>
      <p:boldItalic r:id="rId45"/>
    </p:embeddedFont>
    <p:embeddedFont>
      <p:font typeface="Viga"/>
      <p:regular r:id="rId46"/>
    </p:embeddedFont>
    <p:embeddedFont>
      <p:font typeface="Merriweather"/>
      <p:regular r:id="rId47"/>
      <p:bold r:id="rId48"/>
      <p:italic r:id="rId49"/>
      <p:boldItalic r:id="rId5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tableStyles.xml><?xml version="1.0" encoding="utf-8"?>
<a:tblStyleLst xmlns:a="http://schemas.openxmlformats.org/drawingml/2006/main" xmlns:r="http://schemas.openxmlformats.org/officeDocument/2006/relationships" def="{4B500E08-26EE-4642-BE15-9C4172BF0D55}">
  <a:tblStyle styleId="{4B500E08-26EE-4642-BE15-9C4172BF0D55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Montserrat-italic.fntdata"/><Relationship Id="rId42" Type="http://schemas.openxmlformats.org/officeDocument/2006/relationships/font" Target="fonts/Cousine-regular.fntdata"/><Relationship Id="rId41" Type="http://schemas.openxmlformats.org/officeDocument/2006/relationships/font" Target="fonts/Montserrat-boldItalic.fntdata"/><Relationship Id="rId44" Type="http://schemas.openxmlformats.org/officeDocument/2006/relationships/font" Target="fonts/Cousine-italic.fntdata"/><Relationship Id="rId43" Type="http://schemas.openxmlformats.org/officeDocument/2006/relationships/font" Target="fonts/Cousine-bold.fntdata"/><Relationship Id="rId46" Type="http://schemas.openxmlformats.org/officeDocument/2006/relationships/font" Target="fonts/Viga-regular.fntdata"/><Relationship Id="rId45" Type="http://schemas.openxmlformats.org/officeDocument/2006/relationships/font" Target="fonts/Cousine-boldItalic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48" Type="http://schemas.openxmlformats.org/officeDocument/2006/relationships/font" Target="fonts/Merriweather-bold.fntdata"/><Relationship Id="rId47" Type="http://schemas.openxmlformats.org/officeDocument/2006/relationships/font" Target="fonts/Merriweather-regular.fntdata"/><Relationship Id="rId49" Type="http://schemas.openxmlformats.org/officeDocument/2006/relationships/font" Target="fonts/Merriweather-italic.fntdata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font" Target="fonts/Ubuntu-bold.fntdata"/><Relationship Id="rId30" Type="http://schemas.openxmlformats.org/officeDocument/2006/relationships/font" Target="fonts/Ubuntu-regular.fntdata"/><Relationship Id="rId33" Type="http://schemas.openxmlformats.org/officeDocument/2006/relationships/font" Target="fonts/Ubuntu-boldItalic.fntdata"/><Relationship Id="rId32" Type="http://schemas.openxmlformats.org/officeDocument/2006/relationships/font" Target="fonts/Ubuntu-italic.fntdata"/><Relationship Id="rId35" Type="http://schemas.openxmlformats.org/officeDocument/2006/relationships/font" Target="fonts/Caveat-regular.fntdata"/><Relationship Id="rId34" Type="http://schemas.openxmlformats.org/officeDocument/2006/relationships/font" Target="fonts/Bangers-regular.fntdata"/><Relationship Id="rId37" Type="http://schemas.openxmlformats.org/officeDocument/2006/relationships/font" Target="fonts/NixieOne-regular.fntdata"/><Relationship Id="rId36" Type="http://schemas.openxmlformats.org/officeDocument/2006/relationships/font" Target="fonts/Caveat-bold.fntdata"/><Relationship Id="rId39" Type="http://schemas.openxmlformats.org/officeDocument/2006/relationships/font" Target="fonts/Montserrat-bold.fntdata"/><Relationship Id="rId38" Type="http://schemas.openxmlformats.org/officeDocument/2006/relationships/font" Target="fonts/Montserrat-regular.fntdata"/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29" Type="http://schemas.openxmlformats.org/officeDocument/2006/relationships/slide" Target="slides/slide23.xml"/><Relationship Id="rId50" Type="http://schemas.openxmlformats.org/officeDocument/2006/relationships/font" Target="fonts/Merriweather-boldItalic.fntdata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9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mailto:equipe@recitmst.qc.ca" TargetMode="External"/><Relationship Id="rId3" Type="http://schemas.openxmlformats.org/officeDocument/2006/relationships/hyperlink" Target="http://www.recitmst.qc.ca" TargetMode="External"/><Relationship Id="rId4" Type="http://schemas.openxmlformats.org/officeDocument/2006/relationships/hyperlink" Target="http://recitmst.qc.ca/Offre-de-services-du-RECIT-MST-922" TargetMode="External"/><Relationship Id="rId5" Type="http://schemas.openxmlformats.org/officeDocument/2006/relationships/hyperlink" Target="https://campus.recit.qc.ca/" TargetMode="External"/><Relationship Id="rId6" Type="http://schemas.openxmlformats.org/officeDocument/2006/relationships/hyperlink" Target="https://www.facebook.com/groups/704851039666407/?ref=bookmarks" TargetMode="Externa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mailto:stephanie.rioux@recitmst.qc.ca" TargetMode="Externa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:notes"/>
          <p:cNvSpPr/>
          <p:nvPr>
            <p:ph idx="2" type="sldImg"/>
          </p:nvPr>
        </p:nvSpPr>
        <p:spPr>
          <a:xfrm>
            <a:off x="381309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6309741171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6309741171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6309741171_0_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6309741171_0_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6309741171_0_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Google Shape;121;g6309741171_0_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f23aeb2b7_0_7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" name="Google Shape;129;gf23aeb2b7_0_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4d899af236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" name="Google Shape;152;g4d899af236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6309741171_0_1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" name="Google Shape;162;g6309741171_0_1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65b0e395e6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2" name="Google Shape;172;g65b0e395e6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g4d899af236_0_1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2" name="Google Shape;182;g4d899af236_0_1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g4d899af236_0_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9" name="Google Shape;189;g4d899af236_0_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80e7bcac0_0_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9" name="Google Shape;199;g80e7bcac0_0_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g4d899af236_0_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5" name="Google Shape;215;g4d899af236_0_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gf23aeb2b7_0_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gf23aeb2b7_0_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gf817f0c2e_0_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4" name="Google Shape;234;gf817f0c2e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g1c3d40defd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2" name="Google Shape;242;g1c3d40defd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g4d899af236_0_8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9" name="Google Shape;249;g4d899af236_0_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g4d899af236_0_10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6" name="Google Shape;256;g4d899af236_0_1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gf817f0c2e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3" name="Google Shape;263;gf817f0c2e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g80e7bcac0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1" name="Google Shape;271;g80e7bcac0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g80e7bcac0_0_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0" name="Google Shape;280;g80e7bcac0_0_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g6309741171_0_1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0" name="Google Shape;290;g6309741171_0_1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 sz="1500" u="sng">
                <a:solidFill>
                  <a:schemeClr val="dk1"/>
                </a:solidFill>
                <a:latin typeface="Viga"/>
                <a:ea typeface="Viga"/>
                <a:cs typeface="Viga"/>
                <a:sym typeface="Viga"/>
                <a:hlinkClick r:id="rId2"/>
              </a:rPr>
              <a:t>equipe@recitmst.qc.ca</a:t>
            </a:r>
            <a:endParaRPr sz="1500">
              <a:solidFill>
                <a:schemeClr val="dk1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 sz="1500" u="sng">
                <a:solidFill>
                  <a:schemeClr val="dk1"/>
                </a:solidFill>
                <a:latin typeface="Viga"/>
                <a:ea typeface="Viga"/>
                <a:cs typeface="Viga"/>
                <a:sym typeface="Viga"/>
                <a:hlinkClick r:id="rId3"/>
              </a:rPr>
              <a:t>www.recitmst.qc.ca</a:t>
            </a:r>
            <a:endParaRPr sz="1500">
              <a:solidFill>
                <a:schemeClr val="dk1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 sz="1500" u="sng">
                <a:solidFill>
                  <a:schemeClr val="dk1"/>
                </a:solidFill>
                <a:latin typeface="Viga"/>
                <a:ea typeface="Viga"/>
                <a:cs typeface="Viga"/>
                <a:sym typeface="Viga"/>
                <a:hlinkClick r:id="rId4"/>
              </a:rPr>
              <a:t>Notre offre de formations</a:t>
            </a:r>
            <a:endParaRPr sz="1500">
              <a:solidFill>
                <a:schemeClr val="dk1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 sz="1500" u="sng">
                <a:solidFill>
                  <a:schemeClr val="dk1"/>
                </a:solidFill>
                <a:latin typeface="Viga"/>
                <a:ea typeface="Viga"/>
                <a:cs typeface="Viga"/>
                <a:sym typeface="Viga"/>
                <a:hlinkClick r:id="rId5"/>
              </a:rPr>
              <a:t>Autoformations du Campus RÉCIT</a:t>
            </a:r>
            <a:endParaRPr sz="1500">
              <a:solidFill>
                <a:schemeClr val="dk1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 sz="1500" u="sng">
                <a:solidFill>
                  <a:schemeClr val="dk1"/>
                </a:solidFill>
                <a:latin typeface="Viga"/>
                <a:ea typeface="Viga"/>
                <a:cs typeface="Viga"/>
                <a:sym typeface="Viga"/>
                <a:hlinkClick r:id="rId6"/>
              </a:rPr>
              <a:t>Les maths autrement (Facebook)</a:t>
            </a:r>
            <a:endParaRPr sz="150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g6309741171_0_1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7" name="Google Shape;297;g6309741171_0_1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-CA" sz="1500" u="sng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  <a:hlinkClick r:id="rId2"/>
              </a:rPr>
              <a:t>stephanie.rioux@recitmst.qc.ca</a:t>
            </a:r>
            <a:endParaRPr sz="150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g4dc9d19ecc_0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6" name="Google Shape;306;g4dc9d19ecc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56" name="Google Shape;56;p14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57" name="Google Shape;57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5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60" name="Google Shape;60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3" name="Google Shape;63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4" name="Google Shape;64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7" name="Google Shape;67;p17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68" name="Google Shape;68;p17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69" name="Google Shape;69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2" name="Google Shape;72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9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75" name="Google Shape;75;p19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6" name="Google Shape;76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20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79" name="Google Shape;79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21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83" name="Google Shape;83;p21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84" name="Google Shape;84;p21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85" name="Google Shape;85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2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88" name="Google Shape;88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3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1" name="Google Shape;91;p23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2" name="Google Shape;92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imple-light-2">
    <p:bg>
      <p:bgPr>
        <a:noFill/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buNone/>
              <a:defRPr sz="1000">
                <a:solidFill>
                  <a:schemeClr val="dk2"/>
                </a:solidFill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imple-light-2"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buNone/>
              <a:defRPr sz="1000">
                <a:solidFill>
                  <a:schemeClr val="dk2"/>
                </a:solidFill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www.desmos.com/calculator" TargetMode="External"/><Relationship Id="rId4" Type="http://schemas.openxmlformats.org/officeDocument/2006/relationships/image" Target="../media/image7.png"/><Relationship Id="rId5" Type="http://schemas.openxmlformats.org/officeDocument/2006/relationships/image" Target="../media/image2.png"/><Relationship Id="rId6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hyperlink" Target="http://www.education.gouv.qc.ca/references/tx-solrtyperecherchepublicationtx-solrpublicationnouveaute/resultats-de-la-recherche/detail/article/cadre-de-reference-de-la-competence-numerique/?fbclid=IwAR02kujgADiHkBgtfqqTZLNz-eIPcYYDK7AN8Z1ZgOgdQuEJwUCmiDkqapg" TargetMode="External"/><Relationship Id="rId4" Type="http://schemas.openxmlformats.org/officeDocument/2006/relationships/hyperlink" Target="https://view.genial.ly/5d812659369a7d0fc95ca03b/interactive-content-cadre-de-reference-de-la-competence-numerique" TargetMode="External"/><Relationship Id="rId5" Type="http://schemas.openxmlformats.org/officeDocument/2006/relationships/image" Target="../media/image8.png"/></Relationships>
</file>

<file path=ppt/slides/_rels/slide5.xml.rels><?xml version="1.0" encoding="UTF-8" standalone="yes"?><Relationships xmlns="http://schemas.openxmlformats.org/package/2006/relationships"><Relationship Id="rId11" Type="http://schemas.openxmlformats.org/officeDocument/2006/relationships/hyperlink" Target="https://teacher.desmos.com/" TargetMode="External"/><Relationship Id="rId10" Type="http://schemas.openxmlformats.org/officeDocument/2006/relationships/image" Target="../media/image3.png"/><Relationship Id="rId13" Type="http://schemas.openxmlformats.org/officeDocument/2006/relationships/image" Target="../media/image32.png"/><Relationship Id="rId12" Type="http://schemas.openxmlformats.org/officeDocument/2006/relationships/image" Target="../media/image9.png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5.xml"/><Relationship Id="rId3" Type="http://schemas.openxmlformats.org/officeDocument/2006/relationships/hyperlink" Target="https://student.desmos.com/" TargetMode="External"/><Relationship Id="rId4" Type="http://schemas.openxmlformats.org/officeDocument/2006/relationships/hyperlink" Target="https://www.desmos.com/" TargetMode="External"/><Relationship Id="rId9" Type="http://schemas.openxmlformats.org/officeDocument/2006/relationships/hyperlink" Target="https://student.desmos.com/" TargetMode="External"/><Relationship Id="rId14" Type="http://schemas.openxmlformats.org/officeDocument/2006/relationships/image" Target="../media/image11.png"/><Relationship Id="rId5" Type="http://schemas.openxmlformats.org/officeDocument/2006/relationships/image" Target="../media/image5.png"/><Relationship Id="rId6" Type="http://schemas.openxmlformats.org/officeDocument/2006/relationships/hyperlink" Target="https://teacher.desmos.com/" TargetMode="External"/><Relationship Id="rId7" Type="http://schemas.openxmlformats.org/officeDocument/2006/relationships/image" Target="../media/image10.png"/><Relationship Id="rId8" Type="http://schemas.openxmlformats.org/officeDocument/2006/relationships/hyperlink" Target="https://www.desmos.com/" TargetMode="Externa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2.jpg"/><Relationship Id="rId4" Type="http://schemas.openxmlformats.org/officeDocument/2006/relationships/hyperlink" Target="https://www.desmos.com/calculator/e13c43a9pv?fbclid=IwAR3mbDIMykE0tJL58QjVjGUKCQjvGHjrAilcd2kIzi4UEg4EE1KZIZHqKas" TargetMode="External"/><Relationship Id="rId5" Type="http://schemas.openxmlformats.org/officeDocument/2006/relationships/image" Target="../media/image11.png"/><Relationship Id="rId6" Type="http://schemas.openxmlformats.org/officeDocument/2006/relationships/image" Target="../media/image4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2.jpg"/><Relationship Id="rId4" Type="http://schemas.openxmlformats.org/officeDocument/2006/relationships/image" Target="../media/image28.jpg"/><Relationship Id="rId5" Type="http://schemas.openxmlformats.org/officeDocument/2006/relationships/image" Target="../media/image1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1.png"/><Relationship Id="rId4" Type="http://schemas.openxmlformats.org/officeDocument/2006/relationships/image" Target="../media/image6.png"/><Relationship Id="rId5" Type="http://schemas.openxmlformats.org/officeDocument/2006/relationships/image" Target="../media/image13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1.png"/><Relationship Id="rId4" Type="http://schemas.openxmlformats.org/officeDocument/2006/relationships/image" Target="../media/image11.png"/></Relationships>
</file>

<file path=ppt/slides/_rels/slide10.xml.rels><?xml version="1.0" encoding="UTF-8" standalone="yes"?><Relationships xmlns="http://schemas.openxmlformats.org/package/2006/relationships"><Relationship Id="rId10" Type="http://schemas.openxmlformats.org/officeDocument/2006/relationships/image" Target="../media/image11.png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0.xml"/><Relationship Id="rId3" Type="http://schemas.openxmlformats.org/officeDocument/2006/relationships/hyperlink" Target="https://drive.google.com/file/d/14w5Vd1Qv14_YsFNfqk1on7_4AqztoZkj/view?usp=sharing" TargetMode="External"/><Relationship Id="rId4" Type="http://schemas.openxmlformats.org/officeDocument/2006/relationships/hyperlink" Target="https://drive.google.com/file/d/1Fm7yLjL5gNlskqTJfjQ-Z4xaznP4ZNLq/view?usp=sharing" TargetMode="External"/><Relationship Id="rId9" Type="http://schemas.openxmlformats.org/officeDocument/2006/relationships/image" Target="../media/image14.png"/><Relationship Id="rId5" Type="http://schemas.openxmlformats.org/officeDocument/2006/relationships/hyperlink" Target="https://docs.google.com/document/d/1R6LDbNakvIr0FNGf4icqgHKxylJD2LygABoEaJjM4oM/edit?usp=sharing" TargetMode="External"/><Relationship Id="rId6" Type="http://schemas.openxmlformats.org/officeDocument/2006/relationships/hyperlink" Target="https://drive.google.com/file/d/1H1IndYSYoTwM_EVGEhEnwpQQB8Oj_TA9/view?usp=sharing" TargetMode="External"/><Relationship Id="rId7" Type="http://schemas.openxmlformats.org/officeDocument/2006/relationships/hyperlink" Target="https://drive.google.com/file/d/1CKket5qeqje037tJD2irLbk1tDci19uF/view?usp=sharing" TargetMode="External"/><Relationship Id="rId8" Type="http://schemas.openxmlformats.org/officeDocument/2006/relationships/image" Target="../media/image31.jpg"/></Relationships>
</file>

<file path=ppt/slides/_rels/slide11.xml.rels><?xml version="1.0" encoding="UTF-8" standalone="yes"?><Relationships xmlns="http://schemas.openxmlformats.org/package/2006/relationships"><Relationship Id="rId20" Type="http://schemas.openxmlformats.org/officeDocument/2006/relationships/hyperlink" Target="https://www.desmos.com/calculator/vbwn2fl0bs" TargetMode="External"/><Relationship Id="rId11" Type="http://schemas.openxmlformats.org/officeDocument/2006/relationships/hyperlink" Target="https://www.desmos.com/calculator/molcmv9af6" TargetMode="External"/><Relationship Id="rId10" Type="http://schemas.openxmlformats.org/officeDocument/2006/relationships/image" Target="../media/image17.png"/><Relationship Id="rId21" Type="http://schemas.openxmlformats.org/officeDocument/2006/relationships/image" Target="../media/image11.png"/><Relationship Id="rId13" Type="http://schemas.openxmlformats.org/officeDocument/2006/relationships/hyperlink" Target="https://www.desmos.com/calculator/0nc7zsf4id" TargetMode="External"/><Relationship Id="rId12" Type="http://schemas.openxmlformats.org/officeDocument/2006/relationships/image" Target="../media/image16.pn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hyperlink" Target="https://www.desmos.com/art" TargetMode="External"/><Relationship Id="rId4" Type="http://schemas.openxmlformats.org/officeDocument/2006/relationships/hyperlink" Target="https://www.desmos.com/calculator/nabrtwbihs" TargetMode="External"/><Relationship Id="rId9" Type="http://schemas.openxmlformats.org/officeDocument/2006/relationships/hyperlink" Target="https://www.desmos.com/calculator/nabrtwbihs" TargetMode="External"/><Relationship Id="rId15" Type="http://schemas.openxmlformats.org/officeDocument/2006/relationships/hyperlink" Target="https://www.desmos.com/calculator/a0l4xl0pf5" TargetMode="External"/><Relationship Id="rId14" Type="http://schemas.openxmlformats.org/officeDocument/2006/relationships/image" Target="../media/image20.png"/><Relationship Id="rId17" Type="http://schemas.openxmlformats.org/officeDocument/2006/relationships/hyperlink" Target="https://www.desmos.com/calculator/molcmv9af6" TargetMode="External"/><Relationship Id="rId16" Type="http://schemas.openxmlformats.org/officeDocument/2006/relationships/hyperlink" Target="https://www.desmos.com/calculator/molcmv9af6" TargetMode="External"/><Relationship Id="rId5" Type="http://schemas.openxmlformats.org/officeDocument/2006/relationships/hyperlink" Target="https://www.desmos.com/calculator/a0l4xl0pf5" TargetMode="External"/><Relationship Id="rId19" Type="http://schemas.openxmlformats.org/officeDocument/2006/relationships/hyperlink" Target="https://www.desmos.com/calculator/vbwn2fl0bs" TargetMode="External"/><Relationship Id="rId6" Type="http://schemas.openxmlformats.org/officeDocument/2006/relationships/image" Target="../media/image15.png"/><Relationship Id="rId18" Type="http://schemas.openxmlformats.org/officeDocument/2006/relationships/hyperlink" Target="https://www.desmos.com/calculator/0nc7zsf4id" TargetMode="External"/><Relationship Id="rId7" Type="http://schemas.openxmlformats.org/officeDocument/2006/relationships/hyperlink" Target="https://www.desmos.com/calculator/vbwn2fl0bs" TargetMode="External"/><Relationship Id="rId8" Type="http://schemas.openxmlformats.org/officeDocument/2006/relationships/image" Target="../media/image19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5.png"/><Relationship Id="rId4" Type="http://schemas.openxmlformats.org/officeDocument/2006/relationships/hyperlink" Target="https://www.desmos.com/calculator/knxqqpkclw?fbclid=IwAR0BCbKhhO3SX9OoFGtb2N99ZTfkXCyNGHnRYh4n2il-g76liXMiqrfrnVY" TargetMode="External"/><Relationship Id="rId5" Type="http://schemas.openxmlformats.org/officeDocument/2006/relationships/hyperlink" Target="https://www.desmos.com/calculator/vhe7t01apo" TargetMode="External"/><Relationship Id="rId6" Type="http://schemas.openxmlformats.org/officeDocument/2006/relationships/image" Target="../media/image11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3.xml"/><Relationship Id="rId3" Type="http://schemas.openxmlformats.org/officeDocument/2006/relationships/hyperlink" Target="http://www.desmos.com" TargetMode="External"/><Relationship Id="rId4" Type="http://schemas.openxmlformats.org/officeDocument/2006/relationships/hyperlink" Target="https://www.desmos.com/calculator/n9avyuucml" TargetMode="External"/><Relationship Id="rId9" Type="http://schemas.openxmlformats.org/officeDocument/2006/relationships/image" Target="../media/image18.png"/><Relationship Id="rId5" Type="http://schemas.openxmlformats.org/officeDocument/2006/relationships/hyperlink" Target="https://docs.google.com/document/d/1L23R0CGsE-sLqJ1ckXjrBK3MmOMAfaIGuyVcXDQ3jUg/edit?usp=sharing" TargetMode="External"/><Relationship Id="rId6" Type="http://schemas.openxmlformats.org/officeDocument/2006/relationships/image" Target="../media/image23.png"/><Relationship Id="rId7" Type="http://schemas.openxmlformats.org/officeDocument/2006/relationships/image" Target="../media/image11.png"/><Relationship Id="rId8" Type="http://schemas.openxmlformats.org/officeDocument/2006/relationships/image" Target="../media/image27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4.xml"/><Relationship Id="rId3" Type="http://schemas.openxmlformats.org/officeDocument/2006/relationships/hyperlink" Target="https://teacher.desmos.com/" TargetMode="External"/><Relationship Id="rId4" Type="http://schemas.openxmlformats.org/officeDocument/2006/relationships/hyperlink" Target="https://student.desmos.com/" TargetMode="External"/><Relationship Id="rId5" Type="http://schemas.openxmlformats.org/officeDocument/2006/relationships/hyperlink" Target="https://teacher.desmos.com/" TargetMode="External"/><Relationship Id="rId6" Type="http://schemas.openxmlformats.org/officeDocument/2006/relationships/image" Target="../media/image24.png"/><Relationship Id="rId7" Type="http://schemas.openxmlformats.org/officeDocument/2006/relationships/image" Target="../media/image11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5.xml"/><Relationship Id="rId3" Type="http://schemas.openxmlformats.org/officeDocument/2006/relationships/hyperlink" Target="https://teacher.desmos.com/activitybuilder/custom/58ebe320b52e4e08377eae3f" TargetMode="External"/><Relationship Id="rId4" Type="http://schemas.openxmlformats.org/officeDocument/2006/relationships/image" Target="../media/image11.png"/><Relationship Id="rId5" Type="http://schemas.openxmlformats.org/officeDocument/2006/relationships/image" Target="../media/image26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6.xml"/><Relationship Id="rId3" Type="http://schemas.openxmlformats.org/officeDocument/2006/relationships/hyperlink" Target="https://teacher.desmos.com/activitybuilder/custom/59dbee961a15dc06122ec602" TargetMode="External"/><Relationship Id="rId4" Type="http://schemas.openxmlformats.org/officeDocument/2006/relationships/image" Target="../media/image11.png"/><Relationship Id="rId5" Type="http://schemas.openxmlformats.org/officeDocument/2006/relationships/image" Target="../media/image36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7.xml"/><Relationship Id="rId3" Type="http://schemas.openxmlformats.org/officeDocument/2006/relationships/hyperlink" Target="https://teacher.desmos.com/activitybuilder/custom/5a1c15793cf38c060ea13b83" TargetMode="External"/><Relationship Id="rId4" Type="http://schemas.openxmlformats.org/officeDocument/2006/relationships/image" Target="../media/image11.png"/><Relationship Id="rId5" Type="http://schemas.openxmlformats.org/officeDocument/2006/relationships/image" Target="../media/image29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8.xml"/><Relationship Id="rId3" Type="http://schemas.openxmlformats.org/officeDocument/2006/relationships/hyperlink" Target="https://teacher.desmos.com/polygraph/custom/5d9d0c10afd8d16558865843" TargetMode="External"/><Relationship Id="rId4" Type="http://schemas.openxmlformats.org/officeDocument/2006/relationships/image" Target="../media/image11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hyperlink" Target="https://teacher.desmos.com/marbleslides-lines" TargetMode="External"/><Relationship Id="rId4" Type="http://schemas.openxmlformats.org/officeDocument/2006/relationships/hyperlink" Target="https://teacher.desmos.com/activitybuilder/custom/57dfe7992e6669e6055c6a85" TargetMode="External"/><Relationship Id="rId5" Type="http://schemas.openxmlformats.org/officeDocument/2006/relationships/image" Target="../media/image30.png"/><Relationship Id="rId6" Type="http://schemas.openxmlformats.org/officeDocument/2006/relationships/image" Target="../media/image34.gif"/><Relationship Id="rId7" Type="http://schemas.openxmlformats.org/officeDocument/2006/relationships/image" Target="../media/image11.png"/></Relationships>
</file>

<file path=ppt/slides/_rels/slide20.xml.rels><?xml version="1.0" encoding="UTF-8" standalone="yes"?><Relationships xmlns="http://schemas.openxmlformats.org/package/2006/relationships"><Relationship Id="rId11" Type="http://schemas.openxmlformats.org/officeDocument/2006/relationships/hyperlink" Target="https://desmos.s3.amazonaws.com/Desmos_User_Guide_FR.pdf" TargetMode="External"/><Relationship Id="rId10" Type="http://schemas.openxmlformats.org/officeDocument/2006/relationships/hyperlink" Target="https://desmos.s3.amazonaws.com/Desmos_User_Guide_FR.pdf" TargetMode="External"/><Relationship Id="rId13" Type="http://schemas.openxmlformats.org/officeDocument/2006/relationships/hyperlink" Target="https://www.youtube.com/playlist?list=PLm1b-gTU1hi0GlXla29uoASkElWejPB2_" TargetMode="External"/><Relationship Id="rId12" Type="http://schemas.openxmlformats.org/officeDocument/2006/relationships/hyperlink" Target="http://grms.qc.ca/wp-content/uploads/2016/12/revue_165-1.pdf" TargetMode="External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Relationship Id="rId3" Type="http://schemas.openxmlformats.org/officeDocument/2006/relationships/hyperlink" Target="https://twitter.com/Desmos" TargetMode="External"/><Relationship Id="rId4" Type="http://schemas.openxmlformats.org/officeDocument/2006/relationships/image" Target="../media/image33.png"/><Relationship Id="rId9" Type="http://schemas.openxmlformats.org/officeDocument/2006/relationships/hyperlink" Target="http://desmosfr.ca/" TargetMode="External"/><Relationship Id="rId15" Type="http://schemas.openxmlformats.org/officeDocument/2006/relationships/hyperlink" Target="https://www.youtube.com/channel/UC_IR-dUP9trF4W8LS0_1EnA" TargetMode="External"/><Relationship Id="rId14" Type="http://schemas.openxmlformats.org/officeDocument/2006/relationships/hyperlink" Target="https://twitter.com/Desmos" TargetMode="External"/><Relationship Id="rId5" Type="http://schemas.openxmlformats.org/officeDocument/2006/relationships/image" Target="../media/image11.png"/><Relationship Id="rId6" Type="http://schemas.openxmlformats.org/officeDocument/2006/relationships/hyperlink" Target="https://www.desmos.com/" TargetMode="External"/><Relationship Id="rId7" Type="http://schemas.openxmlformats.org/officeDocument/2006/relationships/hyperlink" Target="https://teacher.desmos.com/" TargetMode="External"/><Relationship Id="rId8" Type="http://schemas.openxmlformats.org/officeDocument/2006/relationships/hyperlink" Target="https://student.desmos.com/" TargetMode="Externa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35.png"/><Relationship Id="rId4" Type="http://schemas.openxmlformats.org/officeDocument/2006/relationships/hyperlink" Target="mailto:equipe@recitmst.qc.ca" TargetMode="External"/><Relationship Id="rId5" Type="http://schemas.openxmlformats.org/officeDocument/2006/relationships/hyperlink" Target="http://www.recitmst.qc.ca" TargetMode="External"/><Relationship Id="rId6" Type="http://schemas.openxmlformats.org/officeDocument/2006/relationships/hyperlink" Target="http://recitmst.qc.ca/Offre-de-services-du-RECIT-MST-922" TargetMode="External"/><Relationship Id="rId7" Type="http://schemas.openxmlformats.org/officeDocument/2006/relationships/hyperlink" Target="https://campus.recit.qc.ca/" TargetMode="External"/><Relationship Id="rId8" Type="http://schemas.openxmlformats.org/officeDocument/2006/relationships/hyperlink" Target="https://www.facebook.com/groups/704851039666407/?ref=bookmarks" TargetMode="Externa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35.png"/><Relationship Id="rId4" Type="http://schemas.openxmlformats.org/officeDocument/2006/relationships/hyperlink" Target="mailto:stephanie.rioux@recitmst.qc.ca" TargetMode="External"/><Relationship Id="rId5" Type="http://schemas.openxmlformats.org/officeDocument/2006/relationships/hyperlink" Target="mailto:boucher.melanie@cscapitale.qc.ca" TargetMode="External"/><Relationship Id="rId6" Type="http://schemas.openxmlformats.org/officeDocument/2006/relationships/image" Target="../media/image1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Google Shape;99;p25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-30325"/>
            <a:ext cx="9143999" cy="2202711"/>
          </a:xfrm>
          <a:prstGeom prst="rect">
            <a:avLst/>
          </a:prstGeom>
          <a:noFill/>
          <a:ln>
            <a:noFill/>
          </a:ln>
        </p:spPr>
      </p:pic>
      <p:sp>
        <p:nvSpPr>
          <p:cNvPr id="100" name="Google Shape;100;p25"/>
          <p:cNvSpPr/>
          <p:nvPr/>
        </p:nvSpPr>
        <p:spPr>
          <a:xfrm>
            <a:off x="0" y="2104150"/>
            <a:ext cx="9144000" cy="2983500"/>
          </a:xfrm>
          <a:prstGeom prst="rect">
            <a:avLst/>
          </a:prstGeom>
          <a:solidFill>
            <a:srgbClr val="00B05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" name="Google Shape;101;p25"/>
          <p:cNvSpPr/>
          <p:nvPr/>
        </p:nvSpPr>
        <p:spPr>
          <a:xfrm>
            <a:off x="253650" y="2430100"/>
            <a:ext cx="8636700" cy="23316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02" name="Google Shape;102;p2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858488" y="3442425"/>
            <a:ext cx="914313" cy="1475575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25"/>
          <p:cNvSpPr txBox="1"/>
          <p:nvPr/>
        </p:nvSpPr>
        <p:spPr>
          <a:xfrm>
            <a:off x="480600" y="2454838"/>
            <a:ext cx="8182800" cy="191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CA" sz="2200">
                <a:latin typeface="Ubuntu"/>
                <a:ea typeface="Ubuntu"/>
                <a:cs typeface="Ubuntu"/>
                <a:sym typeface="Ubuntu"/>
              </a:rPr>
              <a:t>Stéphanie Rioux, Récit MST</a:t>
            </a:r>
            <a:endParaRPr b="1" sz="2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CA" sz="2200">
                <a:latin typeface="Ubuntu"/>
                <a:ea typeface="Ubuntu"/>
                <a:cs typeface="Ubuntu"/>
                <a:sym typeface="Ubuntu"/>
              </a:rPr>
              <a:t>Mélanie Boucher, CS de la Capitale</a:t>
            </a:r>
            <a:endParaRPr b="1" sz="2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Cousine"/>
              <a:ea typeface="Cousine"/>
              <a:cs typeface="Cousine"/>
              <a:sym typeface="Cousi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Cousine"/>
              <a:ea typeface="Cousine"/>
              <a:cs typeface="Cousine"/>
              <a:sym typeface="Cousine"/>
            </a:endParaRPr>
          </a:p>
        </p:txBody>
      </p:sp>
      <p:pic>
        <p:nvPicPr>
          <p:cNvPr id="104" name="Google Shape;104;p2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372250" y="3716000"/>
            <a:ext cx="2027875" cy="928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6"/>
          <p:cNvSpPr/>
          <p:nvPr/>
        </p:nvSpPr>
        <p:spPr>
          <a:xfrm>
            <a:off x="-18000" y="1427025"/>
            <a:ext cx="9144000" cy="3716400"/>
          </a:xfrm>
          <a:prstGeom prst="rect">
            <a:avLst/>
          </a:prstGeom>
          <a:solidFill>
            <a:srgbClr val="00B050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" name="Google Shape;110;p26"/>
          <p:cNvSpPr txBox="1"/>
          <p:nvPr/>
        </p:nvSpPr>
        <p:spPr>
          <a:xfrm>
            <a:off x="611300" y="304400"/>
            <a:ext cx="7954200" cy="79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fr-CA" sz="3200">
                <a:latin typeface="Viga"/>
                <a:ea typeface="Viga"/>
                <a:cs typeface="Viga"/>
                <a:sym typeface="Viga"/>
              </a:rPr>
              <a:t>Plan de la formation</a:t>
            </a:r>
            <a:endParaRPr sz="4500">
              <a:latin typeface="Caveat"/>
              <a:ea typeface="Caveat"/>
              <a:cs typeface="Caveat"/>
              <a:sym typeface="Caveat"/>
            </a:endParaRPr>
          </a:p>
        </p:txBody>
      </p:sp>
      <p:sp>
        <p:nvSpPr>
          <p:cNvPr id="111" name="Google Shape;111;p26"/>
          <p:cNvSpPr txBox="1"/>
          <p:nvPr/>
        </p:nvSpPr>
        <p:spPr>
          <a:xfrm>
            <a:off x="723300" y="1796700"/>
            <a:ext cx="7667100" cy="270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Viga"/>
              <a:ea typeface="Viga"/>
              <a:cs typeface="Viga"/>
              <a:sym typeface="Viga"/>
            </a:endParaRPr>
          </a:p>
          <a:p>
            <a:pPr indent="-3873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500"/>
              <a:buFont typeface="Viga"/>
              <a:buAutoNum type="arabicPeriod"/>
            </a:pPr>
            <a:r>
              <a:rPr lang="fr-CA" sz="2500">
                <a:latin typeface="Viga"/>
                <a:ea typeface="Viga"/>
                <a:cs typeface="Viga"/>
                <a:sym typeface="Viga"/>
              </a:rPr>
              <a:t>Le grapheur de Desmos</a:t>
            </a:r>
            <a:endParaRPr sz="2500">
              <a:latin typeface="Viga"/>
              <a:ea typeface="Viga"/>
              <a:cs typeface="Viga"/>
              <a:sym typeface="Viga"/>
            </a:endParaRPr>
          </a:p>
          <a:p>
            <a:pPr indent="-3873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500"/>
              <a:buFont typeface="Viga"/>
              <a:buAutoNum type="arabicPeriod"/>
            </a:pPr>
            <a:r>
              <a:rPr lang="fr-CA" sz="2500">
                <a:latin typeface="Viga"/>
                <a:ea typeface="Viga"/>
                <a:cs typeface="Viga"/>
                <a:sym typeface="Viga"/>
              </a:rPr>
              <a:t>Le créateur d’activités de Desmos</a:t>
            </a:r>
            <a:endParaRPr sz="2500">
              <a:latin typeface="Viga"/>
              <a:ea typeface="Viga"/>
              <a:cs typeface="Viga"/>
              <a:sym typeface="Viga"/>
            </a:endParaRPr>
          </a:p>
          <a:p>
            <a:pPr indent="-3873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500"/>
              <a:buFont typeface="Viga"/>
              <a:buAutoNum type="arabicPeriod"/>
            </a:pPr>
            <a:r>
              <a:rPr lang="fr-CA" sz="2500">
                <a:latin typeface="Viga"/>
                <a:ea typeface="Viga"/>
                <a:cs typeface="Viga"/>
                <a:sym typeface="Viga"/>
              </a:rPr>
              <a:t>Temps d’exploration et d’expérimentation</a:t>
            </a:r>
            <a:endParaRPr sz="2500">
              <a:latin typeface="Viga"/>
              <a:ea typeface="Viga"/>
              <a:cs typeface="Viga"/>
              <a:sym typeface="Viga"/>
            </a:endParaRPr>
          </a:p>
          <a:p>
            <a:pPr indent="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Viga"/>
              <a:ea typeface="Viga"/>
              <a:cs typeface="Viga"/>
              <a:sym typeface="Vig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7"/>
          <p:cNvSpPr txBox="1"/>
          <p:nvPr/>
        </p:nvSpPr>
        <p:spPr>
          <a:xfrm rot="-5400000">
            <a:off x="-1397100" y="2144800"/>
            <a:ext cx="4234200" cy="111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6000">
                <a:solidFill>
                  <a:srgbClr val="202D36"/>
                </a:solidFill>
                <a:latin typeface="Bangers"/>
                <a:ea typeface="Bangers"/>
                <a:cs typeface="Bangers"/>
                <a:sym typeface="Bangers"/>
              </a:rPr>
              <a:t>Pourquoi?</a:t>
            </a:r>
            <a:endParaRPr sz="6000">
              <a:solidFill>
                <a:srgbClr val="202D36"/>
              </a:solidFill>
              <a:latin typeface="Bangers"/>
              <a:ea typeface="Bangers"/>
              <a:cs typeface="Bangers"/>
              <a:sym typeface="Banger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rgbClr val="000000"/>
              </a:solidFill>
            </a:endParaRPr>
          </a:p>
        </p:txBody>
      </p:sp>
      <p:sp>
        <p:nvSpPr>
          <p:cNvPr id="117" name="Google Shape;117;p27"/>
          <p:cNvSpPr txBox="1"/>
          <p:nvPr/>
        </p:nvSpPr>
        <p:spPr>
          <a:xfrm>
            <a:off x="1427075" y="695325"/>
            <a:ext cx="7609800" cy="467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700"/>
              <a:buChar char="➔"/>
            </a:pPr>
            <a:r>
              <a:rPr lang="fr-CA" sz="1700"/>
              <a:t>Donne du sens aux apprentissages;</a:t>
            </a:r>
            <a:endParaRPr sz="1700"/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700"/>
              <a:buChar char="➔"/>
            </a:pPr>
            <a:r>
              <a:rPr lang="fr-CA" sz="1700"/>
              <a:t>Permet de diversifier les approches;</a:t>
            </a:r>
            <a:endParaRPr sz="1700"/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700"/>
              <a:buChar char="➔"/>
            </a:pPr>
            <a:r>
              <a:rPr lang="fr-CA" sz="1700"/>
              <a:t>Permet la différenciation pédagogique;</a:t>
            </a:r>
            <a:endParaRPr sz="1700"/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700"/>
              <a:buChar char="➔"/>
            </a:pPr>
            <a:r>
              <a:rPr lang="fr-CA" sz="1700"/>
              <a:t>Contribue à la mise en place d’un climat favorable aux apprentissages;</a:t>
            </a:r>
            <a:endParaRPr sz="1700"/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700"/>
              <a:buChar char="➔"/>
            </a:pPr>
            <a:r>
              <a:rPr lang="fr-CA" sz="1700"/>
              <a:t>Permet de varier les modes d’expression, de représentation;</a:t>
            </a:r>
            <a:endParaRPr sz="1700"/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700"/>
              <a:buChar char="➔"/>
            </a:pPr>
            <a:r>
              <a:rPr lang="fr-CA" sz="1700"/>
              <a:t>Permet de développer l’autonomie;</a:t>
            </a:r>
            <a:endParaRPr sz="1700"/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700"/>
              <a:buChar char="➔"/>
            </a:pPr>
            <a:r>
              <a:rPr lang="fr-CA" sz="1700"/>
              <a:t>Permet de développer les compétences utiles au 21e siècle;</a:t>
            </a:r>
            <a:endParaRPr sz="1700"/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700"/>
              <a:buChar char="➔"/>
            </a:pPr>
            <a:r>
              <a:rPr lang="fr-CA" sz="1700"/>
              <a:t>Appuie la démarche de résolution de problème, favorise la compréhension des concepts et processus, facilite la communication, augmente l’efficacité des élève dans la réalisation des tâches;</a:t>
            </a:r>
            <a:endParaRPr sz="1700"/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700"/>
              <a:buChar char="➔"/>
            </a:pPr>
            <a:r>
              <a:rPr lang="fr-CA" sz="1700"/>
              <a:t>Permet d’explorer des situations plus complexes, de manipuler un grand nombre de données, de simuler et de faciliter des calculs fastidieux</a:t>
            </a:r>
            <a:r>
              <a:rPr lang="fr-CA" sz="1700"/>
              <a:t>;</a:t>
            </a:r>
            <a:endParaRPr sz="1700"/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700"/>
              <a:buChar char="➔"/>
            </a:pPr>
            <a:r>
              <a:rPr lang="fr-CA" sz="1700"/>
              <a:t>Permet d’évaluer autrement, de donner une rétroaction immédiate ou différente.</a:t>
            </a:r>
            <a:endParaRPr sz="1700"/>
          </a:p>
        </p:txBody>
      </p:sp>
      <p:sp>
        <p:nvSpPr>
          <p:cNvPr id="118" name="Google Shape;118;p27"/>
          <p:cNvSpPr txBox="1"/>
          <p:nvPr/>
        </p:nvSpPr>
        <p:spPr>
          <a:xfrm>
            <a:off x="0" y="-5400"/>
            <a:ext cx="9144000" cy="7896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fr-CA" sz="2000">
                <a:latin typeface="Viga"/>
                <a:ea typeface="Viga"/>
                <a:cs typeface="Viga"/>
                <a:sym typeface="Viga"/>
              </a:rPr>
              <a:t>L’utilisation pédagogique des technologies… </a:t>
            </a:r>
            <a:endParaRPr b="1" sz="2000"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fr-CA" sz="2000">
                <a:latin typeface="Viga"/>
                <a:ea typeface="Viga"/>
                <a:cs typeface="Viga"/>
                <a:sym typeface="Viga"/>
              </a:rPr>
              <a:t>une pratique d’enseignement jugée efficace</a:t>
            </a:r>
            <a:endParaRPr sz="4000">
              <a:latin typeface="Viga"/>
              <a:ea typeface="Viga"/>
              <a:cs typeface="Viga"/>
              <a:sym typeface="Viga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8"/>
          <p:cNvSpPr txBox="1"/>
          <p:nvPr/>
        </p:nvSpPr>
        <p:spPr>
          <a:xfrm rot="-5400000">
            <a:off x="-1168500" y="2144800"/>
            <a:ext cx="4234200" cy="111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6000">
                <a:solidFill>
                  <a:srgbClr val="202D36"/>
                </a:solidFill>
                <a:latin typeface="Bangers"/>
                <a:ea typeface="Bangers"/>
                <a:cs typeface="Bangers"/>
                <a:sym typeface="Bangers"/>
              </a:rPr>
              <a:t>Pourquoi?</a:t>
            </a:r>
            <a:endParaRPr sz="6000">
              <a:solidFill>
                <a:srgbClr val="202D36"/>
              </a:solidFill>
              <a:latin typeface="Bangers"/>
              <a:ea typeface="Bangers"/>
              <a:cs typeface="Bangers"/>
              <a:sym typeface="Banger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rgbClr val="000000"/>
              </a:solidFill>
            </a:endParaRPr>
          </a:p>
        </p:txBody>
      </p:sp>
      <p:sp>
        <p:nvSpPr>
          <p:cNvPr id="124" name="Google Shape;124;p28"/>
          <p:cNvSpPr txBox="1"/>
          <p:nvPr/>
        </p:nvSpPr>
        <p:spPr>
          <a:xfrm>
            <a:off x="0" y="0"/>
            <a:ext cx="9144000" cy="7896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fr-CA" sz="2500" u="sng">
                <a:latin typeface="Viga"/>
                <a:ea typeface="Viga"/>
                <a:cs typeface="Viga"/>
                <a:sym typeface="Viga"/>
                <a:hlinkClick r:id="rId3"/>
              </a:rPr>
              <a:t>Cadre de référence de la compétence numérique</a:t>
            </a:r>
            <a:endParaRPr sz="4000"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125" name="Google Shape;125;p28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239724" y="789600"/>
            <a:ext cx="4646652" cy="4353899"/>
          </a:xfrm>
          <a:prstGeom prst="rect">
            <a:avLst/>
          </a:prstGeom>
          <a:noFill/>
          <a:ln>
            <a:noFill/>
          </a:ln>
        </p:spPr>
      </p:pic>
      <p:sp>
        <p:nvSpPr>
          <p:cNvPr id="126" name="Google Shape;126;p28"/>
          <p:cNvSpPr txBox="1"/>
          <p:nvPr/>
        </p:nvSpPr>
        <p:spPr>
          <a:xfrm>
            <a:off x="7092650" y="4451350"/>
            <a:ext cx="1644000" cy="44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latin typeface="Viga"/>
                <a:ea typeface="Viga"/>
                <a:cs typeface="Viga"/>
                <a:sym typeface="Viga"/>
              </a:rPr>
              <a:t>MEES - Avril 2019</a:t>
            </a:r>
            <a:endParaRPr>
              <a:latin typeface="Viga"/>
              <a:ea typeface="Viga"/>
              <a:cs typeface="Viga"/>
              <a:sym typeface="Vig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9"/>
          <p:cNvSpPr txBox="1"/>
          <p:nvPr/>
        </p:nvSpPr>
        <p:spPr>
          <a:xfrm>
            <a:off x="7014950" y="4000000"/>
            <a:ext cx="2220900" cy="5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-CA" sz="1800" u="sng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  <a:hlinkClick r:id="rId3"/>
              </a:rPr>
              <a:t>Student.desmos.com </a:t>
            </a:r>
            <a:r>
              <a:rPr b="1" lang="fr-CA" sz="1800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	</a:t>
            </a:r>
            <a:endParaRPr sz="3000"/>
          </a:p>
        </p:txBody>
      </p:sp>
      <p:pic>
        <p:nvPicPr>
          <p:cNvPr id="132" name="Google Shape;132;p29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58250" y="2137549"/>
            <a:ext cx="1711400" cy="157833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p29">
            <a:hlinkClick r:id="rId6"/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168874" y="2128075"/>
            <a:ext cx="1637763" cy="1653551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Google Shape;134;p29"/>
          <p:cNvSpPr txBox="1"/>
          <p:nvPr/>
        </p:nvSpPr>
        <p:spPr>
          <a:xfrm>
            <a:off x="0" y="0"/>
            <a:ext cx="9144000" cy="11241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3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-CA" sz="3000">
                <a:latin typeface="Viga"/>
                <a:ea typeface="Viga"/>
                <a:cs typeface="Viga"/>
                <a:sym typeface="Viga"/>
              </a:rPr>
              <a:t>Les différentes façons de travailler avec Desmos</a:t>
            </a:r>
            <a:endParaRPr b="1" sz="3000"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457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-CA" sz="1800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			</a:t>
            </a:r>
            <a:r>
              <a:rPr lang="fr-CA"/>
              <a:t>		</a:t>
            </a:r>
            <a:r>
              <a:rPr b="1" lang="fr-CA" sz="1800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		</a:t>
            </a:r>
            <a:endParaRPr>
              <a:solidFill>
                <a:srgbClr val="00B050"/>
              </a:solidFill>
            </a:endParaRPr>
          </a:p>
        </p:txBody>
      </p:sp>
      <p:sp>
        <p:nvSpPr>
          <p:cNvPr id="135" name="Google Shape;135;p29"/>
          <p:cNvSpPr txBox="1"/>
          <p:nvPr/>
        </p:nvSpPr>
        <p:spPr>
          <a:xfrm>
            <a:off x="-181000" y="4056250"/>
            <a:ext cx="2540700" cy="416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457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-CA" sz="1800" u="sng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  <a:hlinkClick r:id="rId8"/>
              </a:rPr>
              <a:t>Desmos.com</a:t>
            </a:r>
            <a:r>
              <a:rPr b="1" lang="fr-CA" sz="1800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	</a:t>
            </a:r>
            <a:endParaRPr/>
          </a:p>
        </p:txBody>
      </p:sp>
      <p:pic>
        <p:nvPicPr>
          <p:cNvPr id="136" name="Google Shape;136;p29">
            <a:hlinkClick r:id="rId9"/>
          </p:cNvPr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7319998" y="2244206"/>
            <a:ext cx="1637750" cy="1368220"/>
          </a:xfrm>
          <a:prstGeom prst="rect">
            <a:avLst/>
          </a:prstGeom>
          <a:noFill/>
          <a:ln>
            <a:noFill/>
          </a:ln>
        </p:spPr>
      </p:pic>
      <p:sp>
        <p:nvSpPr>
          <p:cNvPr id="137" name="Google Shape;137;p29"/>
          <p:cNvSpPr txBox="1"/>
          <p:nvPr/>
        </p:nvSpPr>
        <p:spPr>
          <a:xfrm>
            <a:off x="2877300" y="4056250"/>
            <a:ext cx="2220900" cy="41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-CA" sz="1800" u="sng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  <a:hlinkClick r:id="rId11"/>
              </a:rPr>
              <a:t>Teacher.desmos.com</a:t>
            </a:r>
            <a:endParaRPr/>
          </a:p>
        </p:txBody>
      </p:sp>
      <p:pic>
        <p:nvPicPr>
          <p:cNvPr id="138" name="Google Shape;138;p29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5718000" y="1853450"/>
            <a:ext cx="911400" cy="1124232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p29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5648850" y="3130700"/>
            <a:ext cx="980550" cy="114666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40" name="Google Shape;140;p29"/>
          <p:cNvCxnSpPr>
            <a:stCxn id="133" idx="3"/>
            <a:endCxn id="138" idx="1"/>
          </p:cNvCxnSpPr>
          <p:nvPr/>
        </p:nvCxnSpPr>
        <p:spPr>
          <a:xfrm flipH="1" rot="10800000">
            <a:off x="4806637" y="2415450"/>
            <a:ext cx="911400" cy="539400"/>
          </a:xfrm>
          <a:prstGeom prst="straightConnector1">
            <a:avLst/>
          </a:prstGeom>
          <a:noFill/>
          <a:ln cap="flat" cmpd="sng" w="28575">
            <a:solidFill>
              <a:srgbClr val="00B05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41" name="Google Shape;141;p29"/>
          <p:cNvCxnSpPr>
            <a:stCxn id="133" idx="3"/>
            <a:endCxn id="139" idx="1"/>
          </p:cNvCxnSpPr>
          <p:nvPr/>
        </p:nvCxnSpPr>
        <p:spPr>
          <a:xfrm>
            <a:off x="4806637" y="2954850"/>
            <a:ext cx="842100" cy="749100"/>
          </a:xfrm>
          <a:prstGeom prst="straightConnector1">
            <a:avLst/>
          </a:prstGeom>
          <a:noFill/>
          <a:ln cap="flat" cmpd="sng" w="28575">
            <a:solidFill>
              <a:srgbClr val="00B05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42" name="Google Shape;142;p29"/>
          <p:cNvCxnSpPr>
            <a:stCxn id="138" idx="3"/>
            <a:endCxn id="136" idx="1"/>
          </p:cNvCxnSpPr>
          <p:nvPr/>
        </p:nvCxnSpPr>
        <p:spPr>
          <a:xfrm>
            <a:off x="6629400" y="2415566"/>
            <a:ext cx="690600" cy="512700"/>
          </a:xfrm>
          <a:prstGeom prst="straightConnector1">
            <a:avLst/>
          </a:prstGeom>
          <a:noFill/>
          <a:ln cap="flat" cmpd="sng" w="28575">
            <a:solidFill>
              <a:srgbClr val="00B05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43" name="Google Shape;143;p29"/>
          <p:cNvCxnSpPr>
            <a:stCxn id="139" idx="3"/>
            <a:endCxn id="136" idx="1"/>
          </p:cNvCxnSpPr>
          <p:nvPr/>
        </p:nvCxnSpPr>
        <p:spPr>
          <a:xfrm flipH="1" rot="10800000">
            <a:off x="6629400" y="2928232"/>
            <a:ext cx="690600" cy="775800"/>
          </a:xfrm>
          <a:prstGeom prst="straightConnector1">
            <a:avLst/>
          </a:prstGeom>
          <a:noFill/>
          <a:ln cap="flat" cmpd="sng" w="28575">
            <a:solidFill>
              <a:srgbClr val="00B05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44" name="Google Shape;144;p29"/>
          <p:cNvSpPr txBox="1"/>
          <p:nvPr/>
        </p:nvSpPr>
        <p:spPr>
          <a:xfrm>
            <a:off x="648300" y="365800"/>
            <a:ext cx="5041500" cy="35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145" name="Google Shape;145;p29"/>
          <p:cNvSpPr txBox="1"/>
          <p:nvPr/>
        </p:nvSpPr>
        <p:spPr>
          <a:xfrm>
            <a:off x="633350" y="1334725"/>
            <a:ext cx="2332200" cy="592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fr-CA" sz="2400"/>
              <a:t>Grapheur</a:t>
            </a:r>
            <a:endParaRPr b="1" sz="2400"/>
          </a:p>
        </p:txBody>
      </p:sp>
      <p:sp>
        <p:nvSpPr>
          <p:cNvPr id="146" name="Google Shape;146;p29"/>
          <p:cNvSpPr txBox="1"/>
          <p:nvPr/>
        </p:nvSpPr>
        <p:spPr>
          <a:xfrm>
            <a:off x="2965550" y="1437350"/>
            <a:ext cx="2220900" cy="41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CA" sz="2400"/>
              <a:t>Enseignants</a:t>
            </a:r>
            <a:endParaRPr b="1" sz="2400"/>
          </a:p>
        </p:txBody>
      </p:sp>
      <p:sp>
        <p:nvSpPr>
          <p:cNvPr id="147" name="Google Shape;147;p29"/>
          <p:cNvSpPr txBox="1"/>
          <p:nvPr/>
        </p:nvSpPr>
        <p:spPr>
          <a:xfrm>
            <a:off x="7551350" y="1440513"/>
            <a:ext cx="1356900" cy="41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CA" sz="2400"/>
              <a:t>Élèves</a:t>
            </a:r>
            <a:endParaRPr b="1" sz="2400"/>
          </a:p>
        </p:txBody>
      </p:sp>
      <p:cxnSp>
        <p:nvCxnSpPr>
          <p:cNvPr id="148" name="Google Shape;148;p29"/>
          <p:cNvCxnSpPr/>
          <p:nvPr/>
        </p:nvCxnSpPr>
        <p:spPr>
          <a:xfrm>
            <a:off x="4998775" y="1734300"/>
            <a:ext cx="2182200" cy="0"/>
          </a:xfrm>
          <a:prstGeom prst="straightConnector1">
            <a:avLst/>
          </a:prstGeom>
          <a:noFill/>
          <a:ln cap="flat" cmpd="sng" w="28575">
            <a:solidFill>
              <a:srgbClr val="00B050"/>
            </a:solidFill>
            <a:prstDash val="solid"/>
            <a:round/>
            <a:headEnd len="med" w="med" type="none"/>
            <a:tailEnd len="med" w="med" type="triangle"/>
          </a:ln>
        </p:spPr>
      </p:cxnSp>
      <p:pic>
        <p:nvPicPr>
          <p:cNvPr id="149" name="Google Shape;149;p29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1" y="4472349"/>
            <a:ext cx="668925" cy="655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30"/>
          <p:cNvSpPr txBox="1"/>
          <p:nvPr/>
        </p:nvSpPr>
        <p:spPr>
          <a:xfrm>
            <a:off x="0" y="0"/>
            <a:ext cx="9144000" cy="11250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3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-CA" sz="3000">
                <a:latin typeface="Viga"/>
                <a:ea typeface="Viga"/>
                <a:cs typeface="Viga"/>
                <a:sym typeface="Viga"/>
              </a:rPr>
              <a:t>Les possibilités avec le grapheur</a:t>
            </a:r>
            <a:endParaRPr b="1" sz="3000"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457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-CA" sz="1800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			</a:t>
            </a:r>
            <a:r>
              <a:rPr lang="fr-CA"/>
              <a:t>		</a:t>
            </a:r>
            <a:r>
              <a:rPr b="1" lang="fr-CA" sz="1800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		</a:t>
            </a:r>
            <a:endParaRPr>
              <a:solidFill>
                <a:srgbClr val="00B050"/>
              </a:solidFill>
            </a:endParaRPr>
          </a:p>
        </p:txBody>
      </p:sp>
      <p:sp>
        <p:nvSpPr>
          <p:cNvPr id="155" name="Google Shape;155;p30"/>
          <p:cNvSpPr txBox="1"/>
          <p:nvPr/>
        </p:nvSpPr>
        <p:spPr>
          <a:xfrm>
            <a:off x="648300" y="365800"/>
            <a:ext cx="5041500" cy="35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56" name="Google Shape;156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6425" y="1311600"/>
            <a:ext cx="4128651" cy="2989349"/>
          </a:xfrm>
          <a:prstGeom prst="rect">
            <a:avLst/>
          </a:prstGeom>
          <a:noFill/>
          <a:ln>
            <a:noFill/>
          </a:ln>
        </p:spPr>
      </p:pic>
      <p:sp>
        <p:nvSpPr>
          <p:cNvPr id="157" name="Google Shape;157;p30"/>
          <p:cNvSpPr txBox="1"/>
          <p:nvPr/>
        </p:nvSpPr>
        <p:spPr>
          <a:xfrm>
            <a:off x="997675" y="4398275"/>
            <a:ext cx="2133300" cy="46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800" u="sng">
                <a:solidFill>
                  <a:srgbClr val="00B050"/>
                </a:solidFill>
                <a:hlinkClick r:id="rId4"/>
              </a:rPr>
              <a:t>Lien vers le sapin</a:t>
            </a:r>
            <a:endParaRPr sz="1800">
              <a:solidFill>
                <a:srgbClr val="00B050"/>
              </a:solidFill>
            </a:endParaRPr>
          </a:p>
        </p:txBody>
      </p:sp>
      <p:pic>
        <p:nvPicPr>
          <p:cNvPr id="158" name="Google Shape;158;p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" y="4487549"/>
            <a:ext cx="668925" cy="655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" name="Google Shape;159;p3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235150" y="1125000"/>
            <a:ext cx="2553975" cy="3940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31"/>
          <p:cNvSpPr txBox="1"/>
          <p:nvPr/>
        </p:nvSpPr>
        <p:spPr>
          <a:xfrm>
            <a:off x="0" y="0"/>
            <a:ext cx="9144000" cy="11250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3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-CA" sz="3000">
                <a:latin typeface="Viga"/>
                <a:ea typeface="Viga"/>
                <a:cs typeface="Viga"/>
                <a:sym typeface="Viga"/>
              </a:rPr>
              <a:t>Les possibilités avec le grapheur</a:t>
            </a:r>
            <a:endParaRPr b="1" sz="3000"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457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-CA" sz="1800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			</a:t>
            </a:r>
            <a:r>
              <a:rPr lang="fr-CA"/>
              <a:t>		</a:t>
            </a:r>
            <a:r>
              <a:rPr b="1" lang="fr-CA" sz="1800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		</a:t>
            </a:r>
            <a:endParaRPr>
              <a:solidFill>
                <a:srgbClr val="00B050"/>
              </a:solidFill>
            </a:endParaRPr>
          </a:p>
        </p:txBody>
      </p:sp>
      <p:sp>
        <p:nvSpPr>
          <p:cNvPr id="165" name="Google Shape;165;p31"/>
          <p:cNvSpPr txBox="1"/>
          <p:nvPr/>
        </p:nvSpPr>
        <p:spPr>
          <a:xfrm>
            <a:off x="648300" y="365800"/>
            <a:ext cx="5041500" cy="35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66" name="Google Shape;166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42375" y="2202975"/>
            <a:ext cx="3667301" cy="27504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5400000">
            <a:off x="994662" y="1040651"/>
            <a:ext cx="2648425" cy="3531250"/>
          </a:xfrm>
          <a:prstGeom prst="rect">
            <a:avLst/>
          </a:prstGeom>
          <a:noFill/>
          <a:ln>
            <a:noFill/>
          </a:ln>
        </p:spPr>
      </p:pic>
      <p:sp>
        <p:nvSpPr>
          <p:cNvPr id="168" name="Google Shape;168;p31"/>
          <p:cNvSpPr txBox="1"/>
          <p:nvPr/>
        </p:nvSpPr>
        <p:spPr>
          <a:xfrm>
            <a:off x="5180113" y="1235725"/>
            <a:ext cx="2191800" cy="85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Réalisations d’élèves partagées sur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‘’Les maths autrement’’</a:t>
            </a:r>
            <a:endParaRPr/>
          </a:p>
        </p:txBody>
      </p:sp>
      <p:pic>
        <p:nvPicPr>
          <p:cNvPr id="169" name="Google Shape;169;p3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" y="4487549"/>
            <a:ext cx="668925" cy="655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32"/>
          <p:cNvSpPr txBox="1"/>
          <p:nvPr/>
        </p:nvSpPr>
        <p:spPr>
          <a:xfrm>
            <a:off x="0" y="0"/>
            <a:ext cx="9144000" cy="11250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3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-CA" sz="3000">
                <a:latin typeface="Viga"/>
                <a:ea typeface="Viga"/>
                <a:cs typeface="Viga"/>
                <a:sym typeface="Viga"/>
              </a:rPr>
              <a:t>Les possibilités avec le grapheur</a:t>
            </a:r>
            <a:endParaRPr b="1" sz="3000"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457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-CA" sz="1800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			</a:t>
            </a:r>
            <a:r>
              <a:rPr lang="fr-CA"/>
              <a:t>		</a:t>
            </a:r>
            <a:r>
              <a:rPr b="1" lang="fr-CA" sz="1800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		</a:t>
            </a:r>
            <a:endParaRPr>
              <a:solidFill>
                <a:srgbClr val="00B050"/>
              </a:solidFill>
            </a:endParaRPr>
          </a:p>
        </p:txBody>
      </p:sp>
      <p:sp>
        <p:nvSpPr>
          <p:cNvPr id="175" name="Google Shape;175;p32"/>
          <p:cNvSpPr txBox="1"/>
          <p:nvPr/>
        </p:nvSpPr>
        <p:spPr>
          <a:xfrm>
            <a:off x="648300" y="365800"/>
            <a:ext cx="5041500" cy="35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76" name="Google Shape;176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" y="4487549"/>
            <a:ext cx="668925" cy="655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" name="Google Shape;177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955225" y="1381675"/>
            <a:ext cx="7202148" cy="2670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Google Shape;178;p3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496624" y="2238900"/>
            <a:ext cx="3251288" cy="2752199"/>
          </a:xfrm>
          <a:prstGeom prst="rect">
            <a:avLst/>
          </a:prstGeom>
          <a:noFill/>
          <a:ln>
            <a:noFill/>
          </a:ln>
        </p:spPr>
      </p:pic>
      <p:sp>
        <p:nvSpPr>
          <p:cNvPr id="179" name="Google Shape;179;p32"/>
          <p:cNvSpPr txBox="1"/>
          <p:nvPr/>
        </p:nvSpPr>
        <p:spPr>
          <a:xfrm>
            <a:off x="5911263" y="1230000"/>
            <a:ext cx="2191800" cy="85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Réalisations d’élèves partagées sur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‘’Les maths autrement’’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33"/>
          <p:cNvSpPr txBox="1"/>
          <p:nvPr>
            <p:ph type="title"/>
          </p:nvPr>
        </p:nvSpPr>
        <p:spPr>
          <a:xfrm>
            <a:off x="0" y="0"/>
            <a:ext cx="9144000" cy="1017600"/>
          </a:xfrm>
          <a:prstGeom prst="rect">
            <a:avLst/>
          </a:prstGeom>
          <a:solidFill>
            <a:srgbClr val="00B050"/>
          </a:solidFill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latin typeface="Viga"/>
                <a:ea typeface="Viga"/>
                <a:cs typeface="Viga"/>
                <a:sym typeface="Viga"/>
              </a:rPr>
              <a:t>La créativité et l’engagement</a:t>
            </a:r>
            <a:endParaRPr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185" name="Google Shape;185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86151" y="1017600"/>
            <a:ext cx="7371699" cy="4125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4651" y="4487549"/>
            <a:ext cx="668925" cy="655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34"/>
          <p:cNvSpPr txBox="1"/>
          <p:nvPr/>
        </p:nvSpPr>
        <p:spPr>
          <a:xfrm>
            <a:off x="0" y="0"/>
            <a:ext cx="9144000" cy="11250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3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-CA" sz="3000">
                <a:latin typeface="Viga"/>
                <a:ea typeface="Viga"/>
                <a:cs typeface="Viga"/>
                <a:sym typeface="Viga"/>
              </a:rPr>
              <a:t>Projets de dessins avec Desmos</a:t>
            </a:r>
            <a:endParaRPr b="1" sz="3000"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-CA">
                <a:latin typeface="Viga"/>
                <a:ea typeface="Viga"/>
                <a:cs typeface="Viga"/>
                <a:sym typeface="Viga"/>
              </a:rPr>
              <a:t>(partagés sur ‘’Les maths autrement’’)</a:t>
            </a:r>
            <a:endParaRPr b="1"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457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-CA" sz="1800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			</a:t>
            </a:r>
            <a:r>
              <a:rPr lang="fr-CA"/>
              <a:t>		</a:t>
            </a:r>
            <a:r>
              <a:rPr b="1" lang="fr-CA" sz="1800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		</a:t>
            </a:r>
            <a:endParaRPr>
              <a:solidFill>
                <a:srgbClr val="00B050"/>
              </a:solidFill>
            </a:endParaRPr>
          </a:p>
        </p:txBody>
      </p:sp>
      <p:sp>
        <p:nvSpPr>
          <p:cNvPr id="192" name="Google Shape;192;p34"/>
          <p:cNvSpPr txBox="1"/>
          <p:nvPr/>
        </p:nvSpPr>
        <p:spPr>
          <a:xfrm>
            <a:off x="544225" y="1655075"/>
            <a:ext cx="1548900" cy="2732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800" u="sng">
                <a:solidFill>
                  <a:srgbClr val="00B050"/>
                </a:solidFill>
                <a:hlinkClick r:id="rId3"/>
              </a:rPr>
              <a:t>Exemple 1</a:t>
            </a:r>
            <a:endParaRPr sz="1800">
              <a:solidFill>
                <a:srgbClr val="00B05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B05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800" u="sng">
                <a:solidFill>
                  <a:srgbClr val="00B050"/>
                </a:solidFill>
                <a:hlinkClick r:id="rId4"/>
              </a:rPr>
              <a:t>Exemple 2</a:t>
            </a:r>
            <a:endParaRPr sz="1800">
              <a:solidFill>
                <a:srgbClr val="00B05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B05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800" u="sng">
                <a:solidFill>
                  <a:srgbClr val="00B050"/>
                </a:solidFill>
                <a:hlinkClick r:id="rId5"/>
              </a:rPr>
              <a:t>Exemple 3</a:t>
            </a:r>
            <a:endParaRPr sz="1800">
              <a:solidFill>
                <a:srgbClr val="00B05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B05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800" u="sng">
                <a:solidFill>
                  <a:srgbClr val="00B050"/>
                </a:solidFill>
                <a:hlinkClick r:id="rId6"/>
              </a:rPr>
              <a:t>Exemple 4</a:t>
            </a:r>
            <a:endParaRPr sz="1800">
              <a:solidFill>
                <a:srgbClr val="00B05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B05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800" u="sng">
                <a:solidFill>
                  <a:srgbClr val="00B050"/>
                </a:solidFill>
                <a:hlinkClick r:id="rId7"/>
              </a:rPr>
              <a:t>Exemple 5</a:t>
            </a:r>
            <a:endParaRPr sz="1800">
              <a:solidFill>
                <a:srgbClr val="00B05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93" name="Google Shape;193;p34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817425" y="1578125"/>
            <a:ext cx="2732400" cy="2732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p34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5851175" y="2523972"/>
            <a:ext cx="3062300" cy="2383925"/>
          </a:xfrm>
          <a:prstGeom prst="rect">
            <a:avLst/>
          </a:prstGeom>
          <a:noFill/>
          <a:ln>
            <a:noFill/>
          </a:ln>
        </p:spPr>
      </p:pic>
      <p:sp>
        <p:nvSpPr>
          <p:cNvPr id="195" name="Google Shape;195;p34"/>
          <p:cNvSpPr txBox="1"/>
          <p:nvPr/>
        </p:nvSpPr>
        <p:spPr>
          <a:xfrm>
            <a:off x="3049775" y="4310525"/>
            <a:ext cx="2191800" cy="85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Réalisations d’élèves partagées sur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‘’Les maths autrement’’</a:t>
            </a:r>
            <a:endParaRPr/>
          </a:p>
        </p:txBody>
      </p:sp>
      <p:pic>
        <p:nvPicPr>
          <p:cNvPr id="196" name="Google Shape;196;p34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8475076" y="1124999"/>
            <a:ext cx="668925" cy="655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35"/>
          <p:cNvSpPr txBox="1"/>
          <p:nvPr>
            <p:ph type="title"/>
          </p:nvPr>
        </p:nvSpPr>
        <p:spPr>
          <a:xfrm>
            <a:off x="0" y="0"/>
            <a:ext cx="9144000" cy="1017600"/>
          </a:xfrm>
          <a:prstGeom prst="rect">
            <a:avLst/>
          </a:prstGeom>
          <a:solidFill>
            <a:srgbClr val="00B050"/>
          </a:solidFill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latin typeface="Viga"/>
                <a:ea typeface="Viga"/>
                <a:cs typeface="Viga"/>
                <a:sym typeface="Viga"/>
              </a:rPr>
              <a:t>Certains se surpassent: “</a:t>
            </a:r>
            <a:r>
              <a:rPr lang="fr-CA" u="sng">
                <a:solidFill>
                  <a:srgbClr val="000000"/>
                </a:solidFill>
                <a:latin typeface="Viga"/>
                <a:ea typeface="Viga"/>
                <a:cs typeface="Viga"/>
                <a:sym typeface="Viga"/>
                <a:hlinkClick r:id="rId3"/>
              </a:rPr>
              <a:t>Creative Art</a:t>
            </a:r>
            <a:r>
              <a:rPr lang="fr-CA">
                <a:latin typeface="Viga"/>
                <a:ea typeface="Viga"/>
                <a:cs typeface="Viga"/>
                <a:sym typeface="Viga"/>
              </a:rPr>
              <a:t>”</a:t>
            </a:r>
            <a:endParaRPr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202" name="Google Shape;202;p35"/>
          <p:cNvSpPr txBox="1"/>
          <p:nvPr>
            <p:ph idx="1" type="body"/>
          </p:nvPr>
        </p:nvSpPr>
        <p:spPr>
          <a:xfrm>
            <a:off x="6293250" y="1094025"/>
            <a:ext cx="2578500" cy="7812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solidFill>
                  <a:schemeClr val="dk1"/>
                </a:solidFill>
                <a:uFill>
                  <a:noFill/>
                </a:uFill>
                <a:hlinkClick r:id="rId4"/>
              </a:rPr>
              <a:t>Château de Cendrillon</a:t>
            </a:r>
            <a:r>
              <a:rPr lang="fr-CA">
                <a:solidFill>
                  <a:schemeClr val="dk1"/>
                </a:solidFill>
              </a:rPr>
              <a:t> 	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pic>
        <p:nvPicPr>
          <p:cNvPr id="203" name="Google Shape;203;p35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848625" y="2098677"/>
            <a:ext cx="1446769" cy="15883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" name="Google Shape;204;p35">
            <a:hlinkClick r:id="rId7"/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32050" y="1514967"/>
            <a:ext cx="1933820" cy="1035263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" name="Google Shape;205;p35">
            <a:hlinkClick r:id="rId9"/>
          </p:cNvPr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6636834" y="1513025"/>
            <a:ext cx="1324306" cy="1035262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" name="Google Shape;206;p35">
            <a:hlinkClick r:id="rId11"/>
          </p:cNvPr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6791925" y="3497626"/>
            <a:ext cx="1091662" cy="114901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7" name="Google Shape;207;p35">
            <a:hlinkClick r:id="rId13"/>
          </p:cNvPr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332039" y="3535275"/>
            <a:ext cx="1670538" cy="1149019"/>
          </a:xfrm>
          <a:prstGeom prst="rect">
            <a:avLst/>
          </a:prstGeom>
          <a:noFill/>
          <a:ln>
            <a:noFill/>
          </a:ln>
        </p:spPr>
      </p:pic>
      <p:sp>
        <p:nvSpPr>
          <p:cNvPr id="208" name="Google Shape;208;p35">
            <a:hlinkClick r:id="rId15"/>
          </p:cNvPr>
          <p:cNvSpPr txBox="1"/>
          <p:nvPr/>
        </p:nvSpPr>
        <p:spPr>
          <a:xfrm>
            <a:off x="3046513" y="1094013"/>
            <a:ext cx="3051000" cy="1684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fr-CA" sz="1800">
                <a:solidFill>
                  <a:schemeClr val="dk1"/>
                </a:solidFill>
              </a:rPr>
              <a:t>Sapin de Noël animé	</a:t>
            </a:r>
            <a:endParaRPr sz="1800">
              <a:solidFill>
                <a:schemeClr val="dk1"/>
              </a:solidFill>
            </a:endParaRPr>
          </a:p>
        </p:txBody>
      </p:sp>
      <p:sp>
        <p:nvSpPr>
          <p:cNvPr id="209" name="Google Shape;209;p35">
            <a:hlinkClick r:id="rId16"/>
          </p:cNvPr>
          <p:cNvSpPr txBox="1"/>
          <p:nvPr/>
        </p:nvSpPr>
        <p:spPr>
          <a:xfrm>
            <a:off x="6715925" y="2893375"/>
            <a:ext cx="2092800" cy="101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fr-CA" sz="1800">
                <a:solidFill>
                  <a:schemeClr val="dk1"/>
                </a:solidFill>
                <a:uFill>
                  <a:noFill/>
                </a:uFill>
                <a:hlinkClick r:id="rId17"/>
              </a:rPr>
              <a:t>Transformer</a:t>
            </a:r>
            <a:r>
              <a:rPr lang="fr-CA" sz="1800">
                <a:solidFill>
                  <a:schemeClr val="dk1"/>
                </a:solidFill>
              </a:rPr>
              <a:t>	</a:t>
            </a:r>
            <a:endParaRPr/>
          </a:p>
        </p:txBody>
      </p:sp>
      <p:sp>
        <p:nvSpPr>
          <p:cNvPr id="210" name="Google Shape;210;p35"/>
          <p:cNvSpPr txBox="1"/>
          <p:nvPr/>
        </p:nvSpPr>
        <p:spPr>
          <a:xfrm>
            <a:off x="332000" y="3243338"/>
            <a:ext cx="2578500" cy="44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fr-CA" sz="1800">
                <a:solidFill>
                  <a:schemeClr val="dk1"/>
                </a:solidFill>
                <a:uFill>
                  <a:noFill/>
                </a:uFill>
                <a:hlinkClick r:id="rId18"/>
              </a:rPr>
              <a:t>La reine des neiges</a:t>
            </a:r>
            <a:endParaRPr/>
          </a:p>
        </p:txBody>
      </p:sp>
      <p:sp>
        <p:nvSpPr>
          <p:cNvPr id="211" name="Google Shape;211;p35">
            <a:hlinkClick r:id="rId19"/>
          </p:cNvPr>
          <p:cNvSpPr txBox="1"/>
          <p:nvPr/>
        </p:nvSpPr>
        <p:spPr>
          <a:xfrm>
            <a:off x="178275" y="1136325"/>
            <a:ext cx="2959500" cy="56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fr-CA" sz="1800">
                <a:solidFill>
                  <a:schemeClr val="dk1"/>
                </a:solidFill>
                <a:uFill>
                  <a:noFill/>
                </a:uFill>
                <a:hlinkClick r:id="rId20"/>
              </a:rPr>
              <a:t>La maison blanche animée</a:t>
            </a:r>
            <a:endParaRPr sz="1800">
              <a:solidFill>
                <a:schemeClr val="dk1"/>
              </a:solidFill>
            </a:endParaRPr>
          </a:p>
        </p:txBody>
      </p:sp>
      <p:pic>
        <p:nvPicPr>
          <p:cNvPr id="212" name="Google Shape;212;p35"/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4237539" y="4425099"/>
            <a:ext cx="668925" cy="655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36"/>
          <p:cNvSpPr txBox="1"/>
          <p:nvPr/>
        </p:nvSpPr>
        <p:spPr>
          <a:xfrm>
            <a:off x="0" y="0"/>
            <a:ext cx="9144000" cy="11250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3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-CA" sz="3000">
                <a:latin typeface="Viga"/>
                <a:ea typeface="Viga"/>
                <a:cs typeface="Viga"/>
                <a:sym typeface="Viga"/>
              </a:rPr>
              <a:t>Les possibilités avec le grapheur</a:t>
            </a:r>
            <a:endParaRPr b="1" sz="3000"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457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-CA" sz="1800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			</a:t>
            </a:r>
            <a:r>
              <a:rPr lang="fr-CA"/>
              <a:t>		</a:t>
            </a:r>
            <a:r>
              <a:rPr b="1" lang="fr-CA" sz="1800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		</a:t>
            </a:r>
            <a:endParaRPr>
              <a:solidFill>
                <a:srgbClr val="00B050"/>
              </a:solidFill>
            </a:endParaRPr>
          </a:p>
        </p:txBody>
      </p:sp>
      <p:pic>
        <p:nvPicPr>
          <p:cNvPr id="218" name="Google Shape;218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1762" y="1578000"/>
            <a:ext cx="7913024" cy="3087274"/>
          </a:xfrm>
          <a:prstGeom prst="rect">
            <a:avLst/>
          </a:prstGeom>
          <a:noFill/>
          <a:ln>
            <a:noFill/>
          </a:ln>
        </p:spPr>
      </p:pic>
      <p:sp>
        <p:nvSpPr>
          <p:cNvPr id="219" name="Google Shape;219;p36"/>
          <p:cNvSpPr txBox="1"/>
          <p:nvPr/>
        </p:nvSpPr>
        <p:spPr>
          <a:xfrm>
            <a:off x="1944263" y="1125000"/>
            <a:ext cx="4968000" cy="45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800"/>
              <a:t>Les propriétés des fonctions</a:t>
            </a:r>
            <a:endParaRPr sz="1800"/>
          </a:p>
        </p:txBody>
      </p:sp>
      <p:sp>
        <p:nvSpPr>
          <p:cNvPr id="220" name="Google Shape;220;p36"/>
          <p:cNvSpPr txBox="1"/>
          <p:nvPr/>
        </p:nvSpPr>
        <p:spPr>
          <a:xfrm>
            <a:off x="757613" y="4579900"/>
            <a:ext cx="7341300" cy="85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400" u="sng">
                <a:solidFill>
                  <a:srgbClr val="00B050"/>
                </a:solidFill>
                <a:hlinkClick r:id="rId4"/>
              </a:rPr>
              <a:t>Fichier de départ </a:t>
            </a:r>
            <a:r>
              <a:rPr lang="fr-CA" sz="2400"/>
              <a:t>et </a:t>
            </a:r>
            <a:r>
              <a:rPr lang="fr-CA" sz="2400" u="sng">
                <a:solidFill>
                  <a:srgbClr val="00B050"/>
                </a:solidFill>
                <a:hlinkClick r:id="rId5"/>
              </a:rPr>
              <a:t>Corrigé</a:t>
            </a:r>
            <a:endParaRPr sz="2400">
              <a:solidFill>
                <a:srgbClr val="00B050"/>
              </a:solidFill>
            </a:endParaRPr>
          </a:p>
        </p:txBody>
      </p:sp>
      <p:pic>
        <p:nvPicPr>
          <p:cNvPr id="221" name="Google Shape;221;p3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475076" y="1124999"/>
            <a:ext cx="668925" cy="655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37"/>
          <p:cNvSpPr txBox="1"/>
          <p:nvPr/>
        </p:nvSpPr>
        <p:spPr>
          <a:xfrm>
            <a:off x="3377925" y="429350"/>
            <a:ext cx="2129100" cy="42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</p:txBody>
      </p:sp>
      <p:sp>
        <p:nvSpPr>
          <p:cNvPr id="227" name="Google Shape;227;p37"/>
          <p:cNvSpPr txBox="1"/>
          <p:nvPr/>
        </p:nvSpPr>
        <p:spPr>
          <a:xfrm>
            <a:off x="377750" y="306325"/>
            <a:ext cx="3936000" cy="153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3000"/>
              <a:t>Explorons </a:t>
            </a:r>
            <a:endParaRPr sz="30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3000"/>
              <a:t>le grapheur Desmos</a:t>
            </a:r>
            <a:endParaRPr sz="30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AutoNum type="arabicParenR"/>
            </a:pPr>
            <a:r>
              <a:rPr lang="fr-CA" sz="2000"/>
              <a:t>Aller à </a:t>
            </a:r>
            <a:r>
              <a:rPr lang="fr-CA" sz="2000" u="sng">
                <a:solidFill>
                  <a:srgbClr val="00B050"/>
                </a:solidFill>
                <a:hlinkClick r:id="rId3"/>
              </a:rPr>
              <a:t>www.desmos.com</a:t>
            </a:r>
            <a:endParaRPr sz="2000">
              <a:solidFill>
                <a:srgbClr val="00B050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00B050"/>
              </a:solidFill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AutoNum type="arabicParenR"/>
            </a:pPr>
            <a:r>
              <a:rPr lang="fr-CA" sz="2000"/>
              <a:t>Cliquer sur </a:t>
            </a:r>
            <a:endParaRPr sz="2000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AutoNum type="arabicParenR"/>
            </a:pPr>
            <a:r>
              <a:rPr lang="fr-CA" sz="2000"/>
              <a:t>Créer un compte</a:t>
            </a:r>
            <a:endParaRPr sz="2000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AutoNum type="arabicParenR"/>
            </a:pPr>
            <a:r>
              <a:rPr lang="fr-CA" sz="2000"/>
              <a:t>Cliquer sur </a:t>
            </a:r>
            <a:r>
              <a:rPr lang="fr-CA" sz="2000" u="sng">
                <a:solidFill>
                  <a:srgbClr val="00B050"/>
                </a:solidFill>
                <a:hlinkClick r:id="rId4"/>
              </a:rPr>
              <a:t>ce lien</a:t>
            </a:r>
            <a:endParaRPr sz="2000">
              <a:solidFill>
                <a:srgbClr val="00B05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00B05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00B05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200" u="sng">
                <a:solidFill>
                  <a:srgbClr val="00B050"/>
                </a:solidFill>
                <a:hlinkClick r:id="rId5"/>
              </a:rPr>
              <a:t>Pour améliorer vos compétences avec la calculatrice Desmos</a:t>
            </a:r>
            <a:endParaRPr sz="1200">
              <a:solidFill>
                <a:srgbClr val="00B050"/>
              </a:solidFill>
            </a:endParaRPr>
          </a:p>
        </p:txBody>
      </p:sp>
      <p:pic>
        <p:nvPicPr>
          <p:cNvPr descr="keep-calm-and-use-desmos.png" id="228" name="Google Shape;228;p3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735271" y="0"/>
            <a:ext cx="4408734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9" name="Google Shape;229;p3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" y="-1"/>
            <a:ext cx="668925" cy="655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0" name="Google Shape;230;p37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999450" y="2916950"/>
            <a:ext cx="1562100" cy="514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1" name="Google Shape;231;p37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2295525" y="2314575"/>
            <a:ext cx="1399965" cy="514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6" name="Google Shape;236;p38"/>
          <p:cNvGraphicFramePr/>
          <p:nvPr/>
        </p:nvGraphicFramePr>
        <p:xfrm>
          <a:off x="0" y="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{4B500E08-26EE-4642-BE15-9C4172BF0D55}</a:tableStyleId>
              </a:tblPr>
              <a:tblGrid>
                <a:gridCol w="9144000"/>
              </a:tblGrid>
              <a:tr h="7639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-CA" sz="3000">
                          <a:latin typeface="Viga"/>
                          <a:ea typeface="Viga"/>
                          <a:cs typeface="Viga"/>
                          <a:sym typeface="Viga"/>
                        </a:rPr>
                        <a:t>Activity Builder </a:t>
                      </a:r>
                      <a:r>
                        <a:rPr b="1" lang="fr-CA" sz="2400">
                          <a:latin typeface="Viga"/>
                          <a:ea typeface="Viga"/>
                          <a:cs typeface="Viga"/>
                          <a:sym typeface="Viga"/>
                        </a:rPr>
                        <a:t>(Desmos teacher) </a:t>
                      </a:r>
                      <a:endParaRPr b="1" sz="2400"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T="91425" marB="91425" marR="91425" marL="91425" anchor="ctr">
                    <a:solidFill>
                      <a:srgbClr val="00B050"/>
                    </a:solidFill>
                  </a:tcPr>
                </a:tc>
              </a:tr>
              <a:tr h="43605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/>
                    </a:p>
                    <a:p>
                      <a:pPr indent="-342900" lvl="0" marL="45720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800"/>
                        <a:buChar char="●"/>
                      </a:pPr>
                      <a:r>
                        <a:rPr b="1" lang="fr-CA" sz="1800"/>
                        <a:t>C</a:t>
                      </a:r>
                      <a:r>
                        <a:rPr b="1" lang="fr-CA" sz="1800"/>
                        <a:t>réer vos propres activités </a:t>
                      </a:r>
                      <a:endParaRPr b="1" sz="1800"/>
                    </a:p>
                    <a:p>
                      <a:pPr indent="0" lvl="0" marL="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-CA" sz="1800"/>
                        <a:t>        </a:t>
                      </a:r>
                      <a:r>
                        <a:rPr b="1" lang="fr-CA" sz="1800" u="sng">
                          <a:solidFill>
                            <a:srgbClr val="00B050"/>
                          </a:solidFill>
                          <a:hlinkClick r:id="rId3"/>
                        </a:rPr>
                        <a:t>teacher.desmos.com</a:t>
                      </a:r>
                      <a:endParaRPr b="1" sz="1800"/>
                    </a:p>
                    <a:p>
                      <a:pPr indent="-342900" lvl="0" marL="45720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800"/>
                        <a:buChar char="●"/>
                      </a:pPr>
                      <a:r>
                        <a:rPr b="1" lang="fr-CA" sz="1800"/>
                        <a:t>Code de classe pour que les élèves se rendent à l’activité</a:t>
                      </a:r>
                      <a:r>
                        <a:rPr b="1" lang="fr-CA" sz="1800"/>
                        <a:t> </a:t>
                      </a:r>
                      <a:r>
                        <a:rPr b="1" lang="fr-CA" sz="1800" u="sng">
                          <a:solidFill>
                            <a:srgbClr val="00B050"/>
                          </a:solidFill>
                          <a:hlinkClick r:id="rId4"/>
                        </a:rPr>
                        <a:t>student.desmos.com</a:t>
                      </a:r>
                      <a:endParaRPr b="1" sz="1800"/>
                    </a:p>
                    <a:p>
                      <a:pPr indent="-342900" lvl="0" marL="45720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Char char="●"/>
                      </a:pPr>
                      <a:r>
                        <a:rPr b="1" lang="fr-CA" sz="1800">
                          <a:solidFill>
                            <a:schemeClr val="dk1"/>
                          </a:solidFill>
                        </a:rPr>
                        <a:t>Voir</a:t>
                      </a:r>
                      <a:r>
                        <a:rPr b="1" lang="fr-CA" sz="1800">
                          <a:solidFill>
                            <a:schemeClr val="dk1"/>
                          </a:solidFill>
                        </a:rPr>
                        <a:t> la progression de vos élèves </a:t>
                      </a:r>
                      <a:endParaRPr b="1" sz="18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-CA" sz="1800">
                          <a:solidFill>
                            <a:schemeClr val="dk1"/>
                          </a:solidFill>
                        </a:rPr>
                        <a:t>        </a:t>
                      </a:r>
                      <a:r>
                        <a:rPr b="1" lang="fr-CA" sz="1800" u="sng">
                          <a:solidFill>
                            <a:srgbClr val="00B050"/>
                          </a:solidFill>
                          <a:hlinkClick r:id="rId5"/>
                        </a:rPr>
                        <a:t>teacher.desmos.com</a:t>
                      </a:r>
                      <a:endParaRPr b="1" sz="1800"/>
                    </a:p>
                    <a:p>
                      <a:pPr indent="0" lvl="0" marL="9144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9144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pic>
        <p:nvPicPr>
          <p:cNvPr id="237" name="Google Shape;237;p3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081475" y="2840825"/>
            <a:ext cx="2862775" cy="2143775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238" name="Google Shape;238;p38"/>
          <p:cNvSpPr/>
          <p:nvPr/>
        </p:nvSpPr>
        <p:spPr>
          <a:xfrm rot="1083240">
            <a:off x="4935569" y="3162034"/>
            <a:ext cx="1098694" cy="479286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00B05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39" name="Google Shape;239;p3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275326" y="1977849"/>
            <a:ext cx="668925" cy="655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44" name="Google Shape;244;p39"/>
          <p:cNvGraphicFramePr/>
          <p:nvPr/>
        </p:nvGraphicFramePr>
        <p:xfrm>
          <a:off x="0" y="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{4B500E08-26EE-4642-BE15-9C4172BF0D55}</a:tableStyleId>
              </a:tblPr>
              <a:tblGrid>
                <a:gridCol w="9144000"/>
              </a:tblGrid>
              <a:tr h="9469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-CA" sz="3000">
                          <a:latin typeface="Viga"/>
                          <a:ea typeface="Viga"/>
                          <a:cs typeface="Viga"/>
                          <a:sym typeface="Viga"/>
                        </a:rPr>
                        <a:t>Activity Builder</a:t>
                      </a:r>
                      <a:endParaRPr b="1" sz="3000"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T="91425" marB="91425" marR="91425" marL="91425" anchor="ctr">
                    <a:solidFill>
                      <a:srgbClr val="00B050"/>
                    </a:solidFill>
                  </a:tcPr>
                </a:tc>
              </a:tr>
              <a:tr h="45034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b="1"/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fr-CA" sz="1800" u="sng">
                          <a:solidFill>
                            <a:srgbClr val="00B050"/>
                          </a:solidFill>
                          <a:hlinkClick r:id="rId3"/>
                        </a:rPr>
                        <a:t>Le prix des boîtes LEGO</a:t>
                      </a:r>
                      <a:endParaRPr b="1" sz="1800">
                        <a:solidFill>
                          <a:srgbClr val="00B050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fr-CA" sz="1800">
                          <a:solidFill>
                            <a:schemeClr val="dk1"/>
                          </a:solidFill>
                        </a:rPr>
                        <a:t> </a:t>
                      </a:r>
                      <a:endParaRPr b="1" sz="18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b="1" sz="18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fr-CA" sz="1800">
                          <a:solidFill>
                            <a:schemeClr val="dk1"/>
                          </a:solidFill>
                        </a:rPr>
                        <a:t>              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1000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pic>
        <p:nvPicPr>
          <p:cNvPr id="245" name="Google Shape;245;p3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2151" y="4381249"/>
            <a:ext cx="668925" cy="655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6" name="Google Shape;246;p3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542199" y="1737400"/>
            <a:ext cx="4316150" cy="3242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1" name="Google Shape;251;p40"/>
          <p:cNvGraphicFramePr/>
          <p:nvPr/>
        </p:nvGraphicFramePr>
        <p:xfrm>
          <a:off x="0" y="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{4B500E08-26EE-4642-BE15-9C4172BF0D55}</a:tableStyleId>
              </a:tblPr>
              <a:tblGrid>
                <a:gridCol w="9144000"/>
              </a:tblGrid>
              <a:tr h="7639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-CA" sz="3000">
                          <a:latin typeface="Viga"/>
                          <a:ea typeface="Viga"/>
                          <a:cs typeface="Viga"/>
                          <a:sym typeface="Viga"/>
                        </a:rPr>
                        <a:t>Card Sort </a:t>
                      </a:r>
                      <a:r>
                        <a:rPr b="1" lang="fr-CA" sz="2400">
                          <a:latin typeface="Viga"/>
                          <a:ea typeface="Viga"/>
                          <a:cs typeface="Viga"/>
                          <a:sym typeface="Viga"/>
                        </a:rPr>
                        <a:t>(cartes à associer)</a:t>
                      </a:r>
                      <a:endParaRPr b="1" sz="2400"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T="91425" marB="91425" marR="91425" marL="91425" anchor="ctr">
                    <a:solidFill>
                      <a:srgbClr val="00B050"/>
                    </a:solidFill>
                  </a:tcPr>
                </a:tc>
              </a:tr>
              <a:tr h="43605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-CA" sz="1800"/>
                        <a:t>   </a:t>
                      </a:r>
                      <a:endParaRPr b="1" sz="1800"/>
                    </a:p>
                    <a:p>
                      <a:pPr indent="0" lvl="0" marL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-CA" sz="1800" u="sng">
                          <a:solidFill>
                            <a:srgbClr val="00B050"/>
                          </a:solidFill>
                          <a:hlinkClick r:id="rId3"/>
                        </a:rPr>
                        <a:t>Les chaînes d’opérations</a:t>
                      </a:r>
                      <a:endParaRPr sz="1800">
                        <a:solidFill>
                          <a:srgbClr val="00B050"/>
                        </a:solidFill>
                        <a:highlight>
                          <a:srgbClr val="FFFFFF"/>
                        </a:highlight>
                      </a:endParaRPr>
                    </a:p>
                    <a:p>
                      <a:pPr indent="0" lvl="0" marL="45720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highlight>
                          <a:srgbClr val="FFFFFF"/>
                        </a:highlight>
                      </a:endParaRPr>
                    </a:p>
                    <a:p>
                      <a:pPr indent="0" lvl="0" marL="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-CA" sz="1800"/>
                        <a:t> </a:t>
                      </a:r>
                      <a:endParaRPr b="1" sz="1800"/>
                    </a:p>
                    <a:p>
                      <a:pPr indent="0" lvl="0" marL="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-CA" sz="1800"/>
                        <a:t>      </a:t>
                      </a:r>
                      <a:endParaRPr b="1" sz="1800"/>
                    </a:p>
                    <a:p>
                      <a:pPr indent="0" lvl="0" marL="9144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9144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pic>
        <p:nvPicPr>
          <p:cNvPr id="252" name="Google Shape;252;p4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248576" y="874774"/>
            <a:ext cx="668925" cy="655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3" name="Google Shape;253;p4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509463" y="1826900"/>
            <a:ext cx="6125076" cy="2833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8" name="Google Shape;258;p41"/>
          <p:cNvGraphicFramePr/>
          <p:nvPr/>
        </p:nvGraphicFramePr>
        <p:xfrm>
          <a:off x="0" y="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{4B500E08-26EE-4642-BE15-9C4172BF0D55}</a:tableStyleId>
              </a:tblPr>
              <a:tblGrid>
                <a:gridCol w="9144000"/>
              </a:tblGrid>
              <a:tr h="7667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-CA" sz="3000">
                          <a:latin typeface="Viga"/>
                          <a:ea typeface="Viga"/>
                          <a:cs typeface="Viga"/>
                          <a:sym typeface="Viga"/>
                        </a:rPr>
                        <a:t>Card Sort </a:t>
                      </a:r>
                      <a:r>
                        <a:rPr b="1" lang="fr-CA" sz="2400">
                          <a:latin typeface="Viga"/>
                          <a:ea typeface="Viga"/>
                          <a:cs typeface="Viga"/>
                          <a:sym typeface="Viga"/>
                        </a:rPr>
                        <a:t>(cartes à associer)</a:t>
                      </a:r>
                      <a:endParaRPr b="1" sz="2400"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T="91425" marB="91425" marR="91425" marL="91425" anchor="ctr">
                    <a:solidFill>
                      <a:srgbClr val="00B050"/>
                    </a:solidFill>
                  </a:tcPr>
                </a:tc>
              </a:tr>
              <a:tr h="437672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-CA" sz="1800"/>
                        <a:t>     </a:t>
                      </a:r>
                      <a:endParaRPr b="1" sz="1800"/>
                    </a:p>
                    <a:p>
                      <a:pPr indent="0" lvl="0" marL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-CA" sz="1800">
                          <a:solidFill>
                            <a:srgbClr val="00B050"/>
                          </a:solidFill>
                        </a:rPr>
                        <a:t> </a:t>
                      </a:r>
                      <a:r>
                        <a:rPr b="1" lang="fr-CA" sz="1800" u="sng">
                          <a:solidFill>
                            <a:srgbClr val="00B050"/>
                          </a:solidFill>
                          <a:hlinkClick r:id="rId3"/>
                        </a:rPr>
                        <a:t>Les modes de représentation (situations de proportionnalité)</a:t>
                      </a:r>
                      <a:endParaRPr b="1" sz="1800">
                        <a:solidFill>
                          <a:srgbClr val="00B050"/>
                        </a:solidFill>
                      </a:endParaRPr>
                    </a:p>
                    <a:p>
                      <a:pPr indent="0" lvl="0" marL="45720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highlight>
                          <a:srgbClr val="FFFFFF"/>
                        </a:highlight>
                      </a:endParaRPr>
                    </a:p>
                    <a:p>
                      <a:pPr indent="0" lvl="0" marL="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800"/>
                    </a:p>
                    <a:p>
                      <a:pPr indent="0" lvl="0" marL="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-CA" sz="1800"/>
                        <a:t>      </a:t>
                      </a:r>
                      <a:endParaRPr b="1" sz="1800"/>
                    </a:p>
                    <a:p>
                      <a:pPr indent="0" lvl="0" marL="9144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9144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pic>
        <p:nvPicPr>
          <p:cNvPr id="259" name="Google Shape;259;p4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93051" y="4307099"/>
            <a:ext cx="668925" cy="655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0" name="Google Shape;260;p4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497650" y="1904300"/>
            <a:ext cx="6148676" cy="25520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42"/>
          <p:cNvSpPr txBox="1"/>
          <p:nvPr/>
        </p:nvSpPr>
        <p:spPr>
          <a:xfrm>
            <a:off x="0" y="0"/>
            <a:ext cx="9144000" cy="8979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-CA" sz="3000">
                <a:latin typeface="Viga"/>
                <a:ea typeface="Viga"/>
                <a:cs typeface="Viga"/>
                <a:sym typeface="Viga"/>
              </a:rPr>
              <a:t>Polygraph </a:t>
            </a:r>
            <a:r>
              <a:rPr b="1" lang="fr-CA" sz="2400">
                <a:latin typeface="Viga"/>
                <a:ea typeface="Viga"/>
                <a:cs typeface="Viga"/>
                <a:sym typeface="Viga"/>
              </a:rPr>
              <a:t>(</a:t>
            </a:r>
            <a:r>
              <a:rPr b="1" lang="fr-CA" sz="2400">
                <a:solidFill>
                  <a:schemeClr val="dk1"/>
                </a:solidFill>
                <a:latin typeface="Viga"/>
                <a:ea typeface="Viga"/>
                <a:cs typeface="Viga"/>
                <a:sym typeface="Viga"/>
              </a:rPr>
              <a:t>Jeu du style Guess who?</a:t>
            </a:r>
            <a:r>
              <a:rPr b="1" lang="fr-CA" sz="2400">
                <a:solidFill>
                  <a:schemeClr val="dk1"/>
                </a:solidFill>
                <a:latin typeface="Viga"/>
                <a:ea typeface="Viga"/>
                <a:cs typeface="Viga"/>
                <a:sym typeface="Viga"/>
              </a:rPr>
              <a:t>)</a:t>
            </a:r>
            <a:endParaRPr sz="2400"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266" name="Google Shape;266;p42"/>
          <p:cNvSpPr txBox="1"/>
          <p:nvPr/>
        </p:nvSpPr>
        <p:spPr>
          <a:xfrm>
            <a:off x="914200" y="1026150"/>
            <a:ext cx="7564200" cy="283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fr-CA" sz="1800"/>
              <a:t>Jumelage des élèves 2 à 2 aléatoirement</a:t>
            </a:r>
            <a:endParaRPr sz="1800"/>
          </a:p>
          <a:p>
            <a:pPr indent="-3429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fr-CA" sz="1800"/>
              <a:t>Objectif: découvrir la carte choisie par son adversaire</a:t>
            </a:r>
            <a:endParaRPr sz="1800"/>
          </a:p>
          <a:p>
            <a:pPr indent="-3429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fr-CA" sz="1800"/>
              <a:t>Pour y arriver: poser des questions afin d’éliminer les autres cartes</a:t>
            </a:r>
            <a:endParaRPr sz="1800"/>
          </a:p>
          <a:p>
            <a:pPr indent="-3429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fr-CA" sz="1800"/>
              <a:t>Mettre en pratique le langage mathématique</a:t>
            </a:r>
            <a:endParaRPr sz="1800"/>
          </a:p>
          <a:p>
            <a:pPr indent="-3429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fr-CA" sz="1800"/>
              <a:t>Suivre l’évolution de leurs discussions</a:t>
            </a:r>
            <a:endParaRPr sz="1800"/>
          </a:p>
        </p:txBody>
      </p:sp>
      <p:sp>
        <p:nvSpPr>
          <p:cNvPr id="267" name="Google Shape;267;p42"/>
          <p:cNvSpPr txBox="1"/>
          <p:nvPr/>
        </p:nvSpPr>
        <p:spPr>
          <a:xfrm>
            <a:off x="474600" y="4117375"/>
            <a:ext cx="46647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CA" sz="1800"/>
              <a:t>Exemple: </a:t>
            </a:r>
            <a:r>
              <a:rPr b="1" lang="fr-CA" sz="1800" u="sng">
                <a:solidFill>
                  <a:srgbClr val="00B050"/>
                </a:solidFill>
                <a:hlinkClick r:id="rId3"/>
              </a:rPr>
              <a:t>Polygraph sur le plan cartésien</a:t>
            </a:r>
            <a:endParaRPr b="1" sz="1800">
              <a:solidFill>
                <a:srgbClr val="00B050"/>
              </a:solidFill>
            </a:endParaRPr>
          </a:p>
        </p:txBody>
      </p:sp>
      <p:pic>
        <p:nvPicPr>
          <p:cNvPr id="268" name="Google Shape;268;p4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312076" y="1026149"/>
            <a:ext cx="668925" cy="655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43"/>
          <p:cNvSpPr txBox="1"/>
          <p:nvPr>
            <p:ph type="title"/>
          </p:nvPr>
        </p:nvSpPr>
        <p:spPr>
          <a:xfrm>
            <a:off x="0" y="0"/>
            <a:ext cx="9144000" cy="1280400"/>
          </a:xfrm>
          <a:prstGeom prst="rect">
            <a:avLst/>
          </a:prstGeom>
          <a:solidFill>
            <a:srgbClr val="00B050"/>
          </a:solidFill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CA">
                <a:latin typeface="Viga"/>
                <a:ea typeface="Viga"/>
                <a:cs typeface="Viga"/>
                <a:sym typeface="Viga"/>
              </a:rPr>
              <a:t>Marbleslides (les billes)</a:t>
            </a:r>
            <a:endParaRPr>
              <a:solidFill>
                <a:srgbClr val="000000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800">
                <a:latin typeface="Viga"/>
                <a:ea typeface="Viga"/>
                <a:cs typeface="Viga"/>
                <a:sym typeface="Viga"/>
              </a:rPr>
              <a:t>Travailler les paramètres des fonctions en s’amusant!!!</a:t>
            </a:r>
            <a:r>
              <a:rPr lang="fr-CA">
                <a:latin typeface="Viga"/>
                <a:ea typeface="Viga"/>
                <a:cs typeface="Viga"/>
                <a:sym typeface="Viga"/>
              </a:rPr>
              <a:t> </a:t>
            </a:r>
            <a:endParaRPr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274" name="Google Shape;274;p43"/>
          <p:cNvSpPr txBox="1"/>
          <p:nvPr>
            <p:ph idx="1" type="body"/>
          </p:nvPr>
        </p:nvSpPr>
        <p:spPr>
          <a:xfrm>
            <a:off x="5478800" y="2812838"/>
            <a:ext cx="3424800" cy="157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solidFill>
                  <a:srgbClr val="000000"/>
                </a:solidFill>
                <a:uFill>
                  <a:noFill/>
                </a:uFill>
                <a:hlinkClick r:id="rId3"/>
              </a:rPr>
              <a:t>Fonctions linéaires</a:t>
            </a:r>
            <a:r>
              <a:rPr lang="fr-CA">
                <a:solidFill>
                  <a:srgbClr val="000000"/>
                </a:solidFill>
              </a:rPr>
              <a:t>	</a:t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fr-CA" u="sng">
                <a:solidFill>
                  <a:srgbClr val="00B050"/>
                </a:solidFill>
                <a:hlinkClick r:id="rId4"/>
              </a:rPr>
              <a:t>Lien de l’activité</a:t>
            </a:r>
            <a:endParaRPr>
              <a:solidFill>
                <a:srgbClr val="00B050"/>
              </a:solidFill>
            </a:endParaRPr>
          </a:p>
        </p:txBody>
      </p:sp>
      <p:pic>
        <p:nvPicPr>
          <p:cNvPr id="275" name="Google Shape;275;p4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493849" y="948524"/>
            <a:ext cx="1409750" cy="1462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6" name="Google Shape;276;p4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0" y="1280400"/>
            <a:ext cx="5150800" cy="3863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7" name="Google Shape;277;p4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341301" y="4391449"/>
            <a:ext cx="668925" cy="655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44"/>
          <p:cNvSpPr txBox="1"/>
          <p:nvPr/>
        </p:nvSpPr>
        <p:spPr>
          <a:xfrm>
            <a:off x="100175" y="331900"/>
            <a:ext cx="1792500" cy="318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3000"/>
              <a:t>LIENS</a:t>
            </a:r>
            <a:endParaRPr sz="30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3000"/>
              <a:t>UTILES</a:t>
            </a:r>
            <a:endParaRPr sz="3000"/>
          </a:p>
        </p:txBody>
      </p:sp>
      <p:pic>
        <p:nvPicPr>
          <p:cNvPr id="283" name="Google Shape;283;p44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426475" y="3948447"/>
            <a:ext cx="338700" cy="339602"/>
          </a:xfrm>
          <a:prstGeom prst="rect">
            <a:avLst/>
          </a:prstGeom>
          <a:noFill/>
          <a:ln>
            <a:noFill/>
          </a:ln>
        </p:spPr>
      </p:pic>
      <p:pic>
        <p:nvPicPr>
          <p:cNvPr id="284" name="Google Shape;284;p4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31725" y="2934775"/>
            <a:ext cx="1129388" cy="1129388"/>
          </a:xfrm>
          <a:prstGeom prst="rect">
            <a:avLst/>
          </a:prstGeom>
          <a:noFill/>
          <a:ln>
            <a:noFill/>
          </a:ln>
        </p:spPr>
      </p:pic>
      <p:sp>
        <p:nvSpPr>
          <p:cNvPr id="285" name="Google Shape;285;p44"/>
          <p:cNvSpPr txBox="1"/>
          <p:nvPr/>
        </p:nvSpPr>
        <p:spPr>
          <a:xfrm>
            <a:off x="1892675" y="5550"/>
            <a:ext cx="7251300" cy="51324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400"/>
              <a:t>Grapheur:           </a:t>
            </a:r>
            <a:r>
              <a:rPr lang="fr-CA" sz="2400" u="sng">
                <a:hlinkClick r:id="rId6"/>
              </a:rPr>
              <a:t>desmos.com</a:t>
            </a:r>
            <a:endParaRPr sz="2400" u="sng"/>
          </a:p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400"/>
              <a:t>Enseignant:        </a:t>
            </a:r>
            <a:r>
              <a:rPr lang="fr-CA" sz="2400" u="sng">
                <a:hlinkClick r:id="rId7"/>
              </a:rPr>
              <a:t>teacher.desmos.com</a:t>
            </a:r>
            <a:endParaRPr sz="2400"/>
          </a:p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400"/>
              <a:t>Élève:                 </a:t>
            </a:r>
            <a:r>
              <a:rPr lang="fr-CA" sz="2400" u="sng">
                <a:hlinkClick r:id="rId8"/>
              </a:rPr>
              <a:t>student.desmos.com</a:t>
            </a:r>
            <a:endParaRPr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  <a:p>
            <a:pPr indent="45720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200" u="sng">
                <a:hlinkClick r:id="rId9"/>
              </a:rPr>
              <a:t>Desmosfr.ca</a:t>
            </a:r>
            <a:endParaRPr sz="2200"/>
          </a:p>
          <a:p>
            <a:pPr indent="45720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200" u="sng">
                <a:solidFill>
                  <a:schemeClr val="dk1"/>
                </a:solidFill>
                <a:hlinkClick r:id="rId10"/>
              </a:rPr>
              <a:t>G</a:t>
            </a:r>
            <a:r>
              <a:rPr lang="fr-CA" sz="2200" u="sng">
                <a:solidFill>
                  <a:schemeClr val="dk1"/>
                </a:solidFill>
                <a:hlinkClick r:id="rId11"/>
              </a:rPr>
              <a:t>uide de l’utilisateur Desmos</a:t>
            </a:r>
            <a:endParaRPr sz="2200">
              <a:solidFill>
                <a:schemeClr val="dk1"/>
              </a:solidFill>
            </a:endParaRPr>
          </a:p>
          <a:p>
            <a:pPr indent="45720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200" u="sng">
                <a:hlinkClick r:id="rId12"/>
              </a:rPr>
              <a:t>Article Revue Envol</a:t>
            </a:r>
            <a:endParaRPr sz="2200"/>
          </a:p>
          <a:p>
            <a:pPr indent="45720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200" u="sng">
                <a:hlinkClick r:id="rId13"/>
              </a:rPr>
              <a:t>Tutoriels vidéo</a:t>
            </a:r>
            <a:endParaRPr sz="2200"/>
          </a:p>
          <a:p>
            <a:pPr indent="45720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200" u="sng">
                <a:hlinkClick r:id="rId14"/>
              </a:rPr>
              <a:t>@Desmos sur Twitter</a:t>
            </a:r>
            <a:r>
              <a:rPr lang="fr-CA" sz="2200"/>
              <a:t> </a:t>
            </a:r>
            <a:endParaRPr sz="2200"/>
          </a:p>
          <a:p>
            <a:pPr indent="45720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200" u="sng">
                <a:hlinkClick r:id="rId15"/>
              </a:rPr>
              <a:t>Chaîne Youtube</a:t>
            </a:r>
            <a:endParaRPr sz="2200"/>
          </a:p>
        </p:txBody>
      </p:sp>
      <p:sp>
        <p:nvSpPr>
          <p:cNvPr id="286" name="Google Shape;286;p44"/>
          <p:cNvSpPr/>
          <p:nvPr/>
        </p:nvSpPr>
        <p:spPr>
          <a:xfrm flipH="1">
            <a:off x="4070550" y="1804600"/>
            <a:ext cx="3156300" cy="1129500"/>
          </a:xfrm>
          <a:prstGeom prst="bentArrow">
            <a:avLst>
              <a:gd fmla="val 10356" name="adj1"/>
              <a:gd fmla="val 25000" name="adj2"/>
              <a:gd fmla="val 28459" name="adj3"/>
              <a:gd fmla="val 60810" name="adj4"/>
            </a:avLst>
          </a:prstGeom>
          <a:solidFill>
            <a:srgbClr val="00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7" name="Google Shape;287;p44"/>
          <p:cNvSpPr txBox="1"/>
          <p:nvPr/>
        </p:nvSpPr>
        <p:spPr>
          <a:xfrm>
            <a:off x="6689250" y="2810750"/>
            <a:ext cx="964500" cy="57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CA" sz="2400"/>
              <a:t>+++</a:t>
            </a:r>
            <a:endParaRPr b="1" sz="240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2" name="Google Shape;292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00688" y="3546500"/>
            <a:ext cx="962025" cy="1552575"/>
          </a:xfrm>
          <a:prstGeom prst="rect">
            <a:avLst/>
          </a:prstGeom>
          <a:noFill/>
          <a:ln>
            <a:noFill/>
          </a:ln>
        </p:spPr>
      </p:pic>
      <p:sp>
        <p:nvSpPr>
          <p:cNvPr id="293" name="Google Shape;293;p45"/>
          <p:cNvSpPr txBox="1"/>
          <p:nvPr/>
        </p:nvSpPr>
        <p:spPr>
          <a:xfrm>
            <a:off x="725550" y="339875"/>
            <a:ext cx="7692900" cy="438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CA" sz="3000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</a:rPr>
              <a:t>     </a:t>
            </a:r>
            <a:endParaRPr sz="3000">
              <a:solidFill>
                <a:srgbClr val="0069BF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CA" sz="3000" u="sng">
                <a:latin typeface="Viga"/>
                <a:ea typeface="Viga"/>
                <a:cs typeface="Viga"/>
                <a:sym typeface="Viga"/>
                <a:hlinkClick r:id="rId4"/>
              </a:rPr>
              <a:t>equipe@recitmst.qc.ca</a:t>
            </a:r>
            <a:endParaRPr sz="3000">
              <a:latin typeface="Viga"/>
              <a:ea typeface="Viga"/>
              <a:cs typeface="Viga"/>
              <a:sym typeface="Viga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CA" sz="3000" u="sng">
                <a:latin typeface="Viga"/>
                <a:ea typeface="Viga"/>
                <a:cs typeface="Viga"/>
                <a:sym typeface="Viga"/>
                <a:hlinkClick r:id="rId5"/>
              </a:rPr>
              <a:t>www.recitmst.qc.ca</a:t>
            </a:r>
            <a:endParaRPr sz="3000">
              <a:latin typeface="Viga"/>
              <a:ea typeface="Viga"/>
              <a:cs typeface="Viga"/>
              <a:sym typeface="Viga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CA" sz="3000" u="sng">
                <a:latin typeface="Viga"/>
                <a:ea typeface="Viga"/>
                <a:cs typeface="Viga"/>
                <a:sym typeface="Viga"/>
                <a:hlinkClick r:id="rId6"/>
              </a:rPr>
              <a:t>Notre offre de formations</a:t>
            </a:r>
            <a:endParaRPr sz="3000">
              <a:latin typeface="Viga"/>
              <a:ea typeface="Viga"/>
              <a:cs typeface="Viga"/>
              <a:sym typeface="Viga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CA" sz="3000" u="sng">
                <a:latin typeface="Viga"/>
                <a:ea typeface="Viga"/>
                <a:cs typeface="Viga"/>
                <a:sym typeface="Viga"/>
                <a:hlinkClick r:id="rId7"/>
              </a:rPr>
              <a:t>Autoformations du Campus RÉCIT</a:t>
            </a:r>
            <a:endParaRPr sz="3000">
              <a:latin typeface="Viga"/>
              <a:ea typeface="Viga"/>
              <a:cs typeface="Viga"/>
              <a:sym typeface="Viga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CA" sz="3000" u="sng">
                <a:latin typeface="Viga"/>
                <a:ea typeface="Viga"/>
                <a:cs typeface="Viga"/>
                <a:sym typeface="Viga"/>
                <a:hlinkClick r:id="rId8"/>
              </a:rPr>
              <a:t>Les maths autrement (Facebook)</a:t>
            </a:r>
            <a:endParaRPr sz="3000"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294" name="Google Shape;294;p45"/>
          <p:cNvSpPr txBox="1"/>
          <p:nvPr/>
        </p:nvSpPr>
        <p:spPr>
          <a:xfrm>
            <a:off x="0" y="-5400"/>
            <a:ext cx="9144000" cy="7896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4000">
                <a:latin typeface="Viga"/>
                <a:ea typeface="Viga"/>
                <a:cs typeface="Viga"/>
                <a:sym typeface="Viga"/>
              </a:rPr>
              <a:t>Liens utiles</a:t>
            </a:r>
            <a:endParaRPr sz="4000">
              <a:latin typeface="Viga"/>
              <a:ea typeface="Viga"/>
              <a:cs typeface="Viga"/>
              <a:sym typeface="Vig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9" name="Google Shape;299;p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2313" y="3283600"/>
            <a:ext cx="962025" cy="1552575"/>
          </a:xfrm>
          <a:prstGeom prst="rect">
            <a:avLst/>
          </a:prstGeom>
          <a:noFill/>
          <a:ln>
            <a:noFill/>
          </a:ln>
        </p:spPr>
      </p:pic>
      <p:sp>
        <p:nvSpPr>
          <p:cNvPr id="300" name="Google Shape;300;p46"/>
          <p:cNvSpPr txBox="1"/>
          <p:nvPr/>
        </p:nvSpPr>
        <p:spPr>
          <a:xfrm>
            <a:off x="382200" y="1545225"/>
            <a:ext cx="8379600" cy="318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00">
              <a:solidFill>
                <a:srgbClr val="0069BF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CA" sz="3500">
                <a:latin typeface="Viga"/>
                <a:ea typeface="Viga"/>
                <a:cs typeface="Viga"/>
                <a:sym typeface="Viga"/>
              </a:rPr>
              <a:t>Merci!</a:t>
            </a:r>
            <a:endParaRPr b="1" sz="3500"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2500"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-CA" sz="2000" u="sng">
                <a:latin typeface="Merriweather"/>
                <a:ea typeface="Merriweather"/>
                <a:cs typeface="Merriweather"/>
                <a:sym typeface="Merriweather"/>
                <a:hlinkClick r:id="rId4"/>
              </a:rPr>
              <a:t>stephanie.rioux@recitmst.qc.ca</a:t>
            </a:r>
            <a:endParaRPr sz="3600"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-CA" sz="2000" u="sng">
                <a:latin typeface="Merriweather"/>
                <a:ea typeface="Merriweather"/>
                <a:cs typeface="Merriweather"/>
                <a:sym typeface="Merriweather"/>
                <a:hlinkClick r:id="rId5"/>
              </a:rPr>
              <a:t>boucher.melanie@cscapitale.qc.ca</a:t>
            </a:r>
            <a:endParaRPr b="1" sz="2000"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000"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600"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301" name="Google Shape;301;p46"/>
          <p:cNvSpPr txBox="1"/>
          <p:nvPr/>
        </p:nvSpPr>
        <p:spPr>
          <a:xfrm>
            <a:off x="0" y="-5400"/>
            <a:ext cx="9144000" cy="16770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-CA" sz="3000">
                <a:latin typeface="Viga"/>
                <a:ea typeface="Viga"/>
                <a:cs typeface="Viga"/>
                <a:sym typeface="Viga"/>
              </a:rPr>
              <a:t>Questions?  Commentaires?</a:t>
            </a:r>
            <a:endParaRPr b="1" sz="3000"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-CA" sz="3000">
                <a:latin typeface="Viga"/>
                <a:ea typeface="Viga"/>
                <a:cs typeface="Viga"/>
                <a:sym typeface="Viga"/>
              </a:rPr>
              <a:t>Découvertes?  Coups de coeur?</a:t>
            </a:r>
            <a:r>
              <a:rPr b="1" lang="fr-CA" sz="3000">
                <a:latin typeface="Ubuntu"/>
                <a:ea typeface="Ubuntu"/>
                <a:cs typeface="Ubuntu"/>
                <a:sym typeface="Ubuntu"/>
              </a:rPr>
              <a:t> </a:t>
            </a:r>
            <a:endParaRPr sz="3000"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302" name="Google Shape;302;p46"/>
          <p:cNvSpPr txBox="1"/>
          <p:nvPr/>
        </p:nvSpPr>
        <p:spPr>
          <a:xfrm>
            <a:off x="3171900" y="4659450"/>
            <a:ext cx="2800200" cy="54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fr-CA">
                <a:solidFill>
                  <a:srgbClr val="000000"/>
                </a:solidFill>
                <a:latin typeface="Nixie One"/>
                <a:ea typeface="Nixie One"/>
                <a:cs typeface="Nixie One"/>
                <a:sym typeface="Nixie One"/>
              </a:rPr>
              <a:t>CC by-nc-sa RÉCIT MST</a:t>
            </a:r>
            <a:endParaRPr b="1"/>
          </a:p>
        </p:txBody>
      </p:sp>
      <p:pic>
        <p:nvPicPr>
          <p:cNvPr id="303" name="Google Shape;303;p4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938650" y="3595675"/>
            <a:ext cx="2027875" cy="928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8" name="Google Shape;308;p47"/>
          <p:cNvGraphicFramePr/>
          <p:nvPr/>
        </p:nvGraphicFramePr>
        <p:xfrm>
          <a:off x="0" y="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{4B500E08-26EE-4642-BE15-9C4172BF0D55}</a:tableStyleId>
              </a:tblPr>
              <a:tblGrid>
                <a:gridCol w="9144000"/>
              </a:tblGrid>
              <a:tr h="9469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-CA" sz="3000">
                          <a:latin typeface="Viga"/>
                          <a:ea typeface="Viga"/>
                          <a:cs typeface="Viga"/>
                          <a:sym typeface="Viga"/>
                        </a:rPr>
                        <a:t>Rappels utiles</a:t>
                      </a:r>
                      <a:endParaRPr b="1" sz="3000"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T="91425" marB="91425" marR="91425" marL="91425" anchor="ctr">
                    <a:solidFill>
                      <a:srgbClr val="00B050"/>
                    </a:solidFill>
                  </a:tcPr>
                </a:tc>
              </a:tr>
              <a:tr h="4503450">
                <a:tc>
                  <a:txBody>
                    <a:bodyPr/>
                    <a:lstStyle/>
                    <a:p>
                      <a:pPr indent="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chemeClr val="dk1"/>
                        </a:solidFill>
                      </a:endParaRPr>
                    </a:p>
                    <a:p>
                      <a:pPr indent="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chemeClr val="dk1"/>
                        </a:solidFill>
                      </a:endParaRPr>
                    </a:p>
                    <a:p>
                      <a:pPr indent="0" lvl="0" marL="9144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CA"/>
                        <a:t>    </a:t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  <a:tr h="1000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pic>
        <p:nvPicPr>
          <p:cNvPr id="309" name="Google Shape;309;p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56001" y="4144649"/>
            <a:ext cx="668925" cy="655950"/>
          </a:xfrm>
          <a:prstGeom prst="rect">
            <a:avLst/>
          </a:prstGeom>
          <a:noFill/>
          <a:ln>
            <a:noFill/>
          </a:ln>
        </p:spPr>
      </p:pic>
      <p:sp>
        <p:nvSpPr>
          <p:cNvPr id="310" name="Google Shape;310;p47"/>
          <p:cNvSpPr txBox="1"/>
          <p:nvPr/>
        </p:nvSpPr>
        <p:spPr>
          <a:xfrm>
            <a:off x="596650" y="1396975"/>
            <a:ext cx="3302100" cy="101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-CA">
                <a:solidFill>
                  <a:schemeClr val="dk1"/>
                </a:solidFill>
              </a:rPr>
              <a:t>Pour créer une activité</a:t>
            </a:r>
            <a:endParaRPr b="1">
              <a:solidFill>
                <a:schemeClr val="dk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AutoNum type="arabicPeriod"/>
            </a:pPr>
            <a:r>
              <a:rPr lang="fr-CA">
                <a:solidFill>
                  <a:schemeClr val="dk1"/>
                </a:solidFill>
              </a:rPr>
              <a:t>Aller sur teacher.desmos.com</a:t>
            </a:r>
            <a:endParaRPr>
              <a:solidFill>
                <a:schemeClr val="dk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AutoNum type="arabicPeriod"/>
            </a:pPr>
            <a:r>
              <a:rPr lang="fr-CA">
                <a:solidFill>
                  <a:schemeClr val="dk1"/>
                </a:solidFill>
              </a:rPr>
              <a:t>Cliquer sur Custom</a:t>
            </a:r>
            <a:endParaRPr>
              <a:solidFill>
                <a:schemeClr val="dk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AutoNum type="arabicPeriod"/>
            </a:pPr>
            <a:r>
              <a:rPr lang="fr-CA">
                <a:solidFill>
                  <a:schemeClr val="dk1"/>
                </a:solidFill>
              </a:rPr>
              <a:t>Cliquer sur New activity</a:t>
            </a:r>
            <a:endParaRPr/>
          </a:p>
        </p:txBody>
      </p:sp>
      <p:sp>
        <p:nvSpPr>
          <p:cNvPr id="311" name="Google Shape;311;p47"/>
          <p:cNvSpPr txBox="1"/>
          <p:nvPr/>
        </p:nvSpPr>
        <p:spPr>
          <a:xfrm>
            <a:off x="4380800" y="1341425"/>
            <a:ext cx="3775200" cy="151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-CA">
                <a:solidFill>
                  <a:schemeClr val="dk1"/>
                </a:solidFill>
              </a:rPr>
              <a:t>Pour partager une activité aux élèves</a:t>
            </a:r>
            <a:endParaRPr b="1">
              <a:solidFill>
                <a:schemeClr val="dk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AutoNum type="arabicPeriod"/>
            </a:pPr>
            <a:r>
              <a:rPr lang="fr-CA">
                <a:solidFill>
                  <a:schemeClr val="dk1"/>
                </a:solidFill>
              </a:rPr>
              <a:t>Aller sur teacher.desmos.com</a:t>
            </a:r>
            <a:endParaRPr>
              <a:solidFill>
                <a:schemeClr val="dk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AutoNum type="arabicPeriod"/>
            </a:pPr>
            <a:r>
              <a:rPr lang="fr-CA">
                <a:solidFill>
                  <a:schemeClr val="dk1"/>
                </a:solidFill>
              </a:rPr>
              <a:t>Cliquer sur Custom</a:t>
            </a:r>
            <a:endParaRPr>
              <a:solidFill>
                <a:schemeClr val="dk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AutoNum type="arabicPeriod"/>
            </a:pPr>
            <a:r>
              <a:rPr lang="fr-CA">
                <a:solidFill>
                  <a:schemeClr val="dk1"/>
                </a:solidFill>
              </a:rPr>
              <a:t>Cliquer sur l’activité désirée</a:t>
            </a:r>
            <a:endParaRPr>
              <a:solidFill>
                <a:schemeClr val="dk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AutoNum type="arabicPeriod"/>
            </a:pPr>
            <a:r>
              <a:rPr lang="fr-CA">
                <a:solidFill>
                  <a:schemeClr val="dk1"/>
                </a:solidFill>
              </a:rPr>
              <a:t>Créer un ou des Class Code</a:t>
            </a:r>
            <a:endParaRPr>
              <a:solidFill>
                <a:schemeClr val="dk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AutoNum type="arabicPeriod"/>
            </a:pPr>
            <a:r>
              <a:rPr lang="fr-CA">
                <a:solidFill>
                  <a:schemeClr val="dk1"/>
                </a:solidFill>
              </a:rPr>
              <a:t>Donner le Class Code aux élèves</a:t>
            </a:r>
            <a:endParaRPr/>
          </a:p>
        </p:txBody>
      </p:sp>
      <p:sp>
        <p:nvSpPr>
          <p:cNvPr id="312" name="Google Shape;312;p47"/>
          <p:cNvSpPr txBox="1"/>
          <p:nvPr/>
        </p:nvSpPr>
        <p:spPr>
          <a:xfrm>
            <a:off x="4423425" y="3244500"/>
            <a:ext cx="3775200" cy="95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-CA">
                <a:solidFill>
                  <a:schemeClr val="dk1"/>
                </a:solidFill>
              </a:rPr>
              <a:t>Pour que les élèves rejoignent l’activité</a:t>
            </a:r>
            <a:endParaRPr b="1">
              <a:solidFill>
                <a:schemeClr val="dk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AutoNum type="arabicPeriod"/>
            </a:pPr>
            <a:r>
              <a:rPr lang="fr-CA">
                <a:solidFill>
                  <a:schemeClr val="dk1"/>
                </a:solidFill>
              </a:rPr>
              <a:t>Aller sur student.desmos.com</a:t>
            </a:r>
            <a:endParaRPr>
              <a:solidFill>
                <a:schemeClr val="dk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AutoNum type="arabicPeriod"/>
            </a:pPr>
            <a:r>
              <a:rPr lang="fr-CA">
                <a:solidFill>
                  <a:schemeClr val="dk1"/>
                </a:solidFill>
              </a:rPr>
              <a:t>Entrer le code de classe</a:t>
            </a:r>
            <a:endParaRPr/>
          </a:p>
        </p:txBody>
      </p:sp>
      <p:sp>
        <p:nvSpPr>
          <p:cNvPr id="313" name="Google Shape;313;p47"/>
          <p:cNvSpPr txBox="1"/>
          <p:nvPr/>
        </p:nvSpPr>
        <p:spPr>
          <a:xfrm>
            <a:off x="452625" y="2991425"/>
            <a:ext cx="3219900" cy="95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>
                <a:solidFill>
                  <a:schemeClr val="dk1"/>
                </a:solidFill>
              </a:rPr>
              <a:t>*** Pour éditer (modifier) une activité existante, cliquer sur l’activité puis cliquer sur les 3 petits points.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