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7772400" cx="10058400"/>
  <p:notesSz cx="6858000" cy="9144000"/>
  <p:embeddedFontLst>
    <p:embeddedFont>
      <p:font typeface="Sniglet"/>
      <p:regular r:id="rId44"/>
    </p:embeddedFont>
    <p:embeddedFont>
      <p:font typeface="Dosis"/>
      <p:regular r:id="rId45"/>
      <p:bold r:id="rId46"/>
    </p:embeddedFont>
    <p:embeddedFont>
      <p:font typeface="Ubuntu"/>
      <p:regular r:id="rId47"/>
      <p:bold r:id="rId48"/>
      <p:italic r:id="rId49"/>
      <p:boldItalic r:id="rId50"/>
    </p:embeddedFont>
    <p:embeddedFont>
      <p:font typeface="Englebert"/>
      <p:regular r:id="rId51"/>
    </p:embeddedFont>
    <p:embeddedFont>
      <p:font typeface="Oswald Regular"/>
      <p:regular r:id="rId52"/>
      <p:bold r:id="rId53"/>
    </p:embeddedFont>
    <p:embeddedFont>
      <p:font typeface="Economica"/>
      <p:regular r:id="rId54"/>
      <p:bold r:id="rId55"/>
      <p:italic r:id="rId56"/>
      <p:boldItalic r:id="rId57"/>
    </p:embeddedFont>
    <p:embeddedFont>
      <p:font typeface="Zilla Slab Light"/>
      <p:bold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285254A5-2CBA-4053-A955-88145D4B4CA5}">
  <a:tblStyle styleId="{285254A5-2CBA-4053-A955-88145D4B4CA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Sniglet-regular.fntdata"/><Relationship Id="rId43" Type="http://schemas.openxmlformats.org/officeDocument/2006/relationships/slide" Target="slides/slide37.xml"/><Relationship Id="rId46" Type="http://schemas.openxmlformats.org/officeDocument/2006/relationships/font" Target="fonts/Dosis-bold.fntdata"/><Relationship Id="rId45" Type="http://schemas.openxmlformats.org/officeDocument/2006/relationships/font" Target="fonts/Dosi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Ubuntu-bold.fntdata"/><Relationship Id="rId47" Type="http://schemas.openxmlformats.org/officeDocument/2006/relationships/font" Target="fonts/Ubuntu-regular.fntdata"/><Relationship Id="rId49" Type="http://schemas.openxmlformats.org/officeDocument/2006/relationships/font" Target="fonts/Ubuntu-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Englebert-regular.fntdata"/><Relationship Id="rId50" Type="http://schemas.openxmlformats.org/officeDocument/2006/relationships/font" Target="fonts/Ubuntu-boldItalic.fntdata"/><Relationship Id="rId53" Type="http://schemas.openxmlformats.org/officeDocument/2006/relationships/font" Target="fonts/OswaldRegular-bold.fntdata"/><Relationship Id="rId52" Type="http://schemas.openxmlformats.org/officeDocument/2006/relationships/font" Target="fonts/OswaldRegular-regular.fntdata"/><Relationship Id="rId11" Type="http://schemas.openxmlformats.org/officeDocument/2006/relationships/slide" Target="slides/slide5.xml"/><Relationship Id="rId55" Type="http://schemas.openxmlformats.org/officeDocument/2006/relationships/font" Target="fonts/Economica-bold.fntdata"/><Relationship Id="rId10" Type="http://schemas.openxmlformats.org/officeDocument/2006/relationships/slide" Target="slides/slide4.xml"/><Relationship Id="rId54" Type="http://schemas.openxmlformats.org/officeDocument/2006/relationships/font" Target="fonts/Economica-regular.fntdata"/><Relationship Id="rId13" Type="http://schemas.openxmlformats.org/officeDocument/2006/relationships/slide" Target="slides/slide7.xml"/><Relationship Id="rId57" Type="http://schemas.openxmlformats.org/officeDocument/2006/relationships/font" Target="fonts/Economica-boldItalic.fntdata"/><Relationship Id="rId12" Type="http://schemas.openxmlformats.org/officeDocument/2006/relationships/slide" Target="slides/slide6.xml"/><Relationship Id="rId56" Type="http://schemas.openxmlformats.org/officeDocument/2006/relationships/font" Target="fonts/Economica-italic.fntdata"/><Relationship Id="rId15" Type="http://schemas.openxmlformats.org/officeDocument/2006/relationships/slide" Target="slides/slide9.xml"/><Relationship Id="rId59" Type="http://schemas.openxmlformats.org/officeDocument/2006/relationships/font" Target="fonts/ZillaSlabLight-boldItalic.fntdata"/><Relationship Id="rId14" Type="http://schemas.openxmlformats.org/officeDocument/2006/relationships/slide" Target="slides/slide8.xml"/><Relationship Id="rId58" Type="http://schemas.openxmlformats.org/officeDocument/2006/relationships/font" Target="fonts/ZillaSlabLight-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8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4" name="Shape 564"/>
        <p:cNvGrpSpPr/>
        <p:nvPr/>
      </p:nvGrpSpPr>
      <p:grpSpPr>
        <a:xfrm>
          <a:off x="0" y="0"/>
          <a:ext cx="0" cy="0"/>
          <a:chOff x="0" y="0"/>
          <a:chExt cx="0" cy="0"/>
        </a:xfrm>
      </p:grpSpPr>
      <p:sp>
        <p:nvSpPr>
          <p:cNvPr id="565" name="Google Shape;565;g768d226d11_1_0:notes"/>
          <p:cNvSpPr/>
          <p:nvPr>
            <p:ph idx="2" type="sldImg"/>
          </p:nvPr>
        </p:nvSpPr>
        <p:spPr>
          <a:xfrm>
            <a:off x="121053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768d226d1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643c30d5e4_0_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g643c30d5e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8" name="Shape 588"/>
        <p:cNvGrpSpPr/>
        <p:nvPr/>
      </p:nvGrpSpPr>
      <p:grpSpPr>
        <a:xfrm>
          <a:off x="0" y="0"/>
          <a:ext cx="0" cy="0"/>
          <a:chOff x="0" y="0"/>
          <a:chExt cx="0" cy="0"/>
        </a:xfrm>
      </p:grpSpPr>
      <p:sp>
        <p:nvSpPr>
          <p:cNvPr id="589" name="Google Shape;589;g761399fc76_2_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g761399fc76_2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3" name="Shape 603"/>
        <p:cNvGrpSpPr/>
        <p:nvPr/>
      </p:nvGrpSpPr>
      <p:grpSpPr>
        <a:xfrm>
          <a:off x="0" y="0"/>
          <a:ext cx="0" cy="0"/>
          <a:chOff x="0" y="0"/>
          <a:chExt cx="0" cy="0"/>
        </a:xfrm>
      </p:grpSpPr>
      <p:sp>
        <p:nvSpPr>
          <p:cNvPr id="604" name="Google Shape;604;g761399fc76_2_1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g761399fc76_2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6" name="Shape 626"/>
        <p:cNvGrpSpPr/>
        <p:nvPr/>
      </p:nvGrpSpPr>
      <p:grpSpPr>
        <a:xfrm>
          <a:off x="0" y="0"/>
          <a:ext cx="0" cy="0"/>
          <a:chOff x="0" y="0"/>
          <a:chExt cx="0" cy="0"/>
        </a:xfrm>
      </p:grpSpPr>
      <p:sp>
        <p:nvSpPr>
          <p:cNvPr id="627" name="Google Shape;627;g761399fc76_2_6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g761399fc76_2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 name="Shape 644"/>
        <p:cNvGrpSpPr/>
        <p:nvPr/>
      </p:nvGrpSpPr>
      <p:grpSpPr>
        <a:xfrm>
          <a:off x="0" y="0"/>
          <a:ext cx="0" cy="0"/>
          <a:chOff x="0" y="0"/>
          <a:chExt cx="0" cy="0"/>
        </a:xfrm>
      </p:grpSpPr>
      <p:sp>
        <p:nvSpPr>
          <p:cNvPr id="645" name="Google Shape;645;g6b16b0c354_0_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6" name="Google Shape;646;g6b16b0c354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6" name="Shape 656"/>
        <p:cNvGrpSpPr/>
        <p:nvPr/>
      </p:nvGrpSpPr>
      <p:grpSpPr>
        <a:xfrm>
          <a:off x="0" y="0"/>
          <a:ext cx="0" cy="0"/>
          <a:chOff x="0" y="0"/>
          <a:chExt cx="0" cy="0"/>
        </a:xfrm>
      </p:grpSpPr>
      <p:sp>
        <p:nvSpPr>
          <p:cNvPr id="657" name="Google Shape;657;g6d1c569078_0_1097: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g6d1c569078_0_10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9" name="Shape 679"/>
        <p:cNvGrpSpPr/>
        <p:nvPr/>
      </p:nvGrpSpPr>
      <p:grpSpPr>
        <a:xfrm>
          <a:off x="0" y="0"/>
          <a:ext cx="0" cy="0"/>
          <a:chOff x="0" y="0"/>
          <a:chExt cx="0" cy="0"/>
        </a:xfrm>
      </p:grpSpPr>
      <p:sp>
        <p:nvSpPr>
          <p:cNvPr id="680" name="Google Shape;680;g761399fc76_3_3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1" name="Google Shape;681;g761399fc76_3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8" name="Shape 708"/>
        <p:cNvGrpSpPr/>
        <p:nvPr/>
      </p:nvGrpSpPr>
      <p:grpSpPr>
        <a:xfrm>
          <a:off x="0" y="0"/>
          <a:ext cx="0" cy="0"/>
          <a:chOff x="0" y="0"/>
          <a:chExt cx="0" cy="0"/>
        </a:xfrm>
      </p:grpSpPr>
      <p:sp>
        <p:nvSpPr>
          <p:cNvPr id="709" name="Google Shape;709;g761399fc76_3_7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0" name="Google Shape;710;g761399fc76_3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4" name="Shape 744"/>
        <p:cNvGrpSpPr/>
        <p:nvPr/>
      </p:nvGrpSpPr>
      <p:grpSpPr>
        <a:xfrm>
          <a:off x="0" y="0"/>
          <a:ext cx="0" cy="0"/>
          <a:chOff x="0" y="0"/>
          <a:chExt cx="0" cy="0"/>
        </a:xfrm>
      </p:grpSpPr>
      <p:sp>
        <p:nvSpPr>
          <p:cNvPr id="745" name="Google Shape;745;g761399fc76_3_23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6" name="Google Shape;746;g761399fc76_3_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4" name="Shape 764"/>
        <p:cNvGrpSpPr/>
        <p:nvPr/>
      </p:nvGrpSpPr>
      <p:grpSpPr>
        <a:xfrm>
          <a:off x="0" y="0"/>
          <a:ext cx="0" cy="0"/>
          <a:chOff x="0" y="0"/>
          <a:chExt cx="0" cy="0"/>
        </a:xfrm>
      </p:grpSpPr>
      <p:sp>
        <p:nvSpPr>
          <p:cNvPr id="765" name="Google Shape;765;g6d1c569078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6" name="Google Shape;766;g6d1c56907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4" name="Shape 784"/>
        <p:cNvGrpSpPr/>
        <p:nvPr/>
      </p:nvGrpSpPr>
      <p:grpSpPr>
        <a:xfrm>
          <a:off x="0" y="0"/>
          <a:ext cx="0" cy="0"/>
          <a:chOff x="0" y="0"/>
          <a:chExt cx="0" cy="0"/>
        </a:xfrm>
      </p:grpSpPr>
      <p:sp>
        <p:nvSpPr>
          <p:cNvPr id="785" name="Google Shape;785;g761399fc76_3_12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6" name="Google Shape;786;g761399fc76_3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9" name="Shape 809"/>
        <p:cNvGrpSpPr/>
        <p:nvPr/>
      </p:nvGrpSpPr>
      <p:grpSpPr>
        <a:xfrm>
          <a:off x="0" y="0"/>
          <a:ext cx="0" cy="0"/>
          <a:chOff x="0" y="0"/>
          <a:chExt cx="0" cy="0"/>
        </a:xfrm>
      </p:grpSpPr>
      <p:sp>
        <p:nvSpPr>
          <p:cNvPr id="810" name="Google Shape;810;g761399fc76_3_16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1" name="Google Shape;811;g761399fc76_3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1" name="Shape 831"/>
        <p:cNvGrpSpPr/>
        <p:nvPr/>
      </p:nvGrpSpPr>
      <p:grpSpPr>
        <a:xfrm>
          <a:off x="0" y="0"/>
          <a:ext cx="0" cy="0"/>
          <a:chOff x="0" y="0"/>
          <a:chExt cx="0" cy="0"/>
        </a:xfrm>
      </p:grpSpPr>
      <p:sp>
        <p:nvSpPr>
          <p:cNvPr id="832" name="Google Shape;832;g761399fc76_3_20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3" name="Google Shape;833;g761399fc76_3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4" name="Shape 854"/>
        <p:cNvGrpSpPr/>
        <p:nvPr/>
      </p:nvGrpSpPr>
      <p:grpSpPr>
        <a:xfrm>
          <a:off x="0" y="0"/>
          <a:ext cx="0" cy="0"/>
          <a:chOff x="0" y="0"/>
          <a:chExt cx="0" cy="0"/>
        </a:xfrm>
      </p:grpSpPr>
      <p:sp>
        <p:nvSpPr>
          <p:cNvPr id="855" name="Google Shape;855;g6d1c569078_0_111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6" name="Google Shape;856;g6d1c569078_0_1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6" name="Shape 866"/>
        <p:cNvGrpSpPr/>
        <p:nvPr/>
      </p:nvGrpSpPr>
      <p:grpSpPr>
        <a:xfrm>
          <a:off x="0" y="0"/>
          <a:ext cx="0" cy="0"/>
          <a:chOff x="0" y="0"/>
          <a:chExt cx="0" cy="0"/>
        </a:xfrm>
      </p:grpSpPr>
      <p:sp>
        <p:nvSpPr>
          <p:cNvPr id="867" name="Google Shape;867;g6d1c569078_0_535: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8" name="Google Shape;868;g6d1c569078_0_5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2" name="Shape 882"/>
        <p:cNvGrpSpPr/>
        <p:nvPr/>
      </p:nvGrpSpPr>
      <p:grpSpPr>
        <a:xfrm>
          <a:off x="0" y="0"/>
          <a:ext cx="0" cy="0"/>
          <a:chOff x="0" y="0"/>
          <a:chExt cx="0" cy="0"/>
        </a:xfrm>
      </p:grpSpPr>
      <p:sp>
        <p:nvSpPr>
          <p:cNvPr id="883" name="Google Shape;883;g6d1c569078_0_54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4" name="Google Shape;884;g6d1c569078_0_5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5" name="Shape 905"/>
        <p:cNvGrpSpPr/>
        <p:nvPr/>
      </p:nvGrpSpPr>
      <p:grpSpPr>
        <a:xfrm>
          <a:off x="0" y="0"/>
          <a:ext cx="0" cy="0"/>
          <a:chOff x="0" y="0"/>
          <a:chExt cx="0" cy="0"/>
        </a:xfrm>
      </p:grpSpPr>
      <p:sp>
        <p:nvSpPr>
          <p:cNvPr id="906" name="Google Shape;906;g763bc4d1af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7" name="Google Shape;907;g763bc4d1a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8" name="Shape 928"/>
        <p:cNvGrpSpPr/>
        <p:nvPr/>
      </p:nvGrpSpPr>
      <p:grpSpPr>
        <a:xfrm>
          <a:off x="0" y="0"/>
          <a:ext cx="0" cy="0"/>
          <a:chOff x="0" y="0"/>
          <a:chExt cx="0" cy="0"/>
        </a:xfrm>
      </p:grpSpPr>
      <p:sp>
        <p:nvSpPr>
          <p:cNvPr id="929" name="Google Shape;929;g766348c4c7_0_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0" name="Google Shape;930;g766348c4c7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0" name="Shape 950"/>
        <p:cNvGrpSpPr/>
        <p:nvPr/>
      </p:nvGrpSpPr>
      <p:grpSpPr>
        <a:xfrm>
          <a:off x="0" y="0"/>
          <a:ext cx="0" cy="0"/>
          <a:chOff x="0" y="0"/>
          <a:chExt cx="0" cy="0"/>
        </a:xfrm>
      </p:grpSpPr>
      <p:sp>
        <p:nvSpPr>
          <p:cNvPr id="951" name="Google Shape;951;g766783ce6c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2" name="Google Shape;952;g766783ce6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6" name="Shape 976"/>
        <p:cNvGrpSpPr/>
        <p:nvPr/>
      </p:nvGrpSpPr>
      <p:grpSpPr>
        <a:xfrm>
          <a:off x="0" y="0"/>
          <a:ext cx="0" cy="0"/>
          <a:chOff x="0" y="0"/>
          <a:chExt cx="0" cy="0"/>
        </a:xfrm>
      </p:grpSpPr>
      <p:sp>
        <p:nvSpPr>
          <p:cNvPr id="977" name="Google Shape;977;g766783ce6c_0_22: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8" name="Google Shape;978;g766783ce6c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0" name="Shape 1010"/>
        <p:cNvGrpSpPr/>
        <p:nvPr/>
      </p:nvGrpSpPr>
      <p:grpSpPr>
        <a:xfrm>
          <a:off x="0" y="0"/>
          <a:ext cx="0" cy="0"/>
          <a:chOff x="0" y="0"/>
          <a:chExt cx="0" cy="0"/>
        </a:xfrm>
      </p:grpSpPr>
      <p:sp>
        <p:nvSpPr>
          <p:cNvPr id="1011" name="Google Shape;1011;g766783ce6c_0_8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2" name="Google Shape;1012;g766783ce6c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7" name="Shape 1037"/>
        <p:cNvGrpSpPr/>
        <p:nvPr/>
      </p:nvGrpSpPr>
      <p:grpSpPr>
        <a:xfrm>
          <a:off x="0" y="0"/>
          <a:ext cx="0" cy="0"/>
          <a:chOff x="0" y="0"/>
          <a:chExt cx="0" cy="0"/>
        </a:xfrm>
      </p:grpSpPr>
      <p:sp>
        <p:nvSpPr>
          <p:cNvPr id="1038" name="Google Shape;1038;g766783ce6c_0_115: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9" name="Google Shape;1039;g766783ce6c_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5" name="Shape 1055"/>
        <p:cNvGrpSpPr/>
        <p:nvPr/>
      </p:nvGrpSpPr>
      <p:grpSpPr>
        <a:xfrm>
          <a:off x="0" y="0"/>
          <a:ext cx="0" cy="0"/>
          <a:chOff x="0" y="0"/>
          <a:chExt cx="0" cy="0"/>
        </a:xfrm>
      </p:grpSpPr>
      <p:sp>
        <p:nvSpPr>
          <p:cNvPr id="1056" name="Google Shape;1056;g76687248c3_0_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7" name="Google Shape;1057;g76687248c3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7" name="Shape 1097"/>
        <p:cNvGrpSpPr/>
        <p:nvPr/>
      </p:nvGrpSpPr>
      <p:grpSpPr>
        <a:xfrm>
          <a:off x="0" y="0"/>
          <a:ext cx="0" cy="0"/>
          <a:chOff x="0" y="0"/>
          <a:chExt cx="0" cy="0"/>
        </a:xfrm>
      </p:grpSpPr>
      <p:sp>
        <p:nvSpPr>
          <p:cNvPr id="1098" name="Google Shape;1098;g76687248c3_0_27: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9" name="Google Shape;1099;g76687248c3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7" name="Shape 1117"/>
        <p:cNvGrpSpPr/>
        <p:nvPr/>
      </p:nvGrpSpPr>
      <p:grpSpPr>
        <a:xfrm>
          <a:off x="0" y="0"/>
          <a:ext cx="0" cy="0"/>
          <a:chOff x="0" y="0"/>
          <a:chExt cx="0" cy="0"/>
        </a:xfrm>
      </p:grpSpPr>
      <p:sp>
        <p:nvSpPr>
          <p:cNvPr id="1118" name="Google Shape;1118;g76687248c3_1_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9" name="Google Shape;1119;g76687248c3_1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2" name="Shape 1142"/>
        <p:cNvGrpSpPr/>
        <p:nvPr/>
      </p:nvGrpSpPr>
      <p:grpSpPr>
        <a:xfrm>
          <a:off x="0" y="0"/>
          <a:ext cx="0" cy="0"/>
          <a:chOff x="0" y="0"/>
          <a:chExt cx="0" cy="0"/>
        </a:xfrm>
      </p:grpSpPr>
      <p:sp>
        <p:nvSpPr>
          <p:cNvPr id="1143" name="Google Shape;1143;g76687248c3_1_4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4" name="Google Shape;1144;g76687248c3_1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3" name="Shape 1163"/>
        <p:cNvGrpSpPr/>
        <p:nvPr/>
      </p:nvGrpSpPr>
      <p:grpSpPr>
        <a:xfrm>
          <a:off x="0" y="0"/>
          <a:ext cx="0" cy="0"/>
          <a:chOff x="0" y="0"/>
          <a:chExt cx="0" cy="0"/>
        </a:xfrm>
      </p:grpSpPr>
      <p:sp>
        <p:nvSpPr>
          <p:cNvPr id="1164" name="Google Shape;1164;g76759243af_20_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5" name="Google Shape;1165;g76759243af_2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1" name="Shape 1191"/>
        <p:cNvGrpSpPr/>
        <p:nvPr/>
      </p:nvGrpSpPr>
      <p:grpSpPr>
        <a:xfrm>
          <a:off x="0" y="0"/>
          <a:ext cx="0" cy="0"/>
          <a:chOff x="0" y="0"/>
          <a:chExt cx="0" cy="0"/>
        </a:xfrm>
      </p:grpSpPr>
      <p:sp>
        <p:nvSpPr>
          <p:cNvPr id="1192" name="Google Shape;1192;g76687248c3_1_6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3" name="Google Shape;1193;g76687248c3_1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5" name="Shape 1215"/>
        <p:cNvGrpSpPr/>
        <p:nvPr/>
      </p:nvGrpSpPr>
      <p:grpSpPr>
        <a:xfrm>
          <a:off x="0" y="0"/>
          <a:ext cx="0" cy="0"/>
          <a:chOff x="0" y="0"/>
          <a:chExt cx="0" cy="0"/>
        </a:xfrm>
      </p:grpSpPr>
      <p:sp>
        <p:nvSpPr>
          <p:cNvPr id="1216" name="Google Shape;1216;g76687248c3_1_10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7" name="Google Shape;1217;g76687248c3_1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0" name="Shape 1240"/>
        <p:cNvGrpSpPr/>
        <p:nvPr/>
      </p:nvGrpSpPr>
      <p:grpSpPr>
        <a:xfrm>
          <a:off x="0" y="0"/>
          <a:ext cx="0" cy="0"/>
          <a:chOff x="0" y="0"/>
          <a:chExt cx="0" cy="0"/>
        </a:xfrm>
      </p:grpSpPr>
      <p:sp>
        <p:nvSpPr>
          <p:cNvPr id="1241" name="Google Shape;1241;g76687248c3_2_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2" name="Google Shape;1242;g76687248c3_2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6" name="Shape 1256"/>
        <p:cNvGrpSpPr/>
        <p:nvPr/>
      </p:nvGrpSpPr>
      <p:grpSpPr>
        <a:xfrm>
          <a:off x="0" y="0"/>
          <a:ext cx="0" cy="0"/>
          <a:chOff x="0" y="0"/>
          <a:chExt cx="0" cy="0"/>
        </a:xfrm>
      </p:grpSpPr>
      <p:sp>
        <p:nvSpPr>
          <p:cNvPr id="1257" name="Google Shape;1257;g76687248c3_2_2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8" name="Google Shape;1258;g76687248c3_2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0" name="Shape 1290"/>
        <p:cNvGrpSpPr/>
        <p:nvPr/>
      </p:nvGrpSpPr>
      <p:grpSpPr>
        <a:xfrm>
          <a:off x="0" y="0"/>
          <a:ext cx="0" cy="0"/>
          <a:chOff x="0" y="0"/>
          <a:chExt cx="0" cy="0"/>
        </a:xfrm>
      </p:grpSpPr>
      <p:sp>
        <p:nvSpPr>
          <p:cNvPr id="1291" name="Google Shape;1291;g6f1587df9f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2" name="Google Shape;1292;g6f1587df9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3" name="Shape 1313"/>
        <p:cNvGrpSpPr/>
        <p:nvPr/>
      </p:nvGrpSpPr>
      <p:grpSpPr>
        <a:xfrm>
          <a:off x="0" y="0"/>
          <a:ext cx="0" cy="0"/>
          <a:chOff x="0" y="0"/>
          <a:chExt cx="0" cy="0"/>
        </a:xfrm>
      </p:grpSpPr>
      <p:sp>
        <p:nvSpPr>
          <p:cNvPr id="1314" name="Google Shape;1314;g6f1587df9f_0_2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5" name="Google Shape;1315;g6f1587df9f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7" name="Shape 1337"/>
        <p:cNvGrpSpPr/>
        <p:nvPr/>
      </p:nvGrpSpPr>
      <p:grpSpPr>
        <a:xfrm>
          <a:off x="0" y="0"/>
          <a:ext cx="0" cy="0"/>
          <a:chOff x="0" y="0"/>
          <a:chExt cx="0" cy="0"/>
        </a:xfrm>
      </p:grpSpPr>
      <p:sp>
        <p:nvSpPr>
          <p:cNvPr id="1338" name="Google Shape;1338;g767235fc04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9" name="Google Shape;1339;g767235fc0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9" name="Shape 1349"/>
        <p:cNvGrpSpPr/>
        <p:nvPr/>
      </p:nvGrpSpPr>
      <p:grpSpPr>
        <a:xfrm>
          <a:off x="0" y="0"/>
          <a:ext cx="0" cy="0"/>
          <a:chOff x="0" y="0"/>
          <a:chExt cx="0" cy="0"/>
        </a:xfrm>
      </p:grpSpPr>
      <p:sp>
        <p:nvSpPr>
          <p:cNvPr id="1350" name="Google Shape;1350;g767235fc04_0_12: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1" name="Google Shape;1351;g767235fc04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5" name="Shape 1365"/>
        <p:cNvGrpSpPr/>
        <p:nvPr/>
      </p:nvGrpSpPr>
      <p:grpSpPr>
        <a:xfrm>
          <a:off x="0" y="0"/>
          <a:ext cx="0" cy="0"/>
          <a:chOff x="0" y="0"/>
          <a:chExt cx="0" cy="0"/>
        </a:xfrm>
      </p:grpSpPr>
      <p:sp>
        <p:nvSpPr>
          <p:cNvPr id="1366" name="Google Shape;1366;g767235fc04_0_3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7" name="Google Shape;1367;g767235fc04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205" name="Shape 205"/>
        <p:cNvGrpSpPr/>
        <p:nvPr/>
      </p:nvGrpSpPr>
      <p:grpSpPr>
        <a:xfrm>
          <a:off x="0" y="0"/>
          <a:ext cx="0" cy="0"/>
          <a:chOff x="0" y="0"/>
          <a:chExt cx="0" cy="0"/>
        </a:xfrm>
      </p:grpSpPr>
      <p:sp>
        <p:nvSpPr>
          <p:cNvPr id="206" name="Google Shape;206;p14"/>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207" name="Google Shape;207;p14"/>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4"/>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4"/>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4"/>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4"/>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4"/>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4"/>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4"/>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4"/>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4"/>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4"/>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4"/>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4"/>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4"/>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4"/>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4"/>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4"/>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4"/>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4"/>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4"/>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4"/>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4"/>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4"/>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4"/>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4"/>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4"/>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4"/>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4"/>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4"/>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236" name="Shape 236"/>
        <p:cNvGrpSpPr/>
        <p:nvPr/>
      </p:nvGrpSpPr>
      <p:grpSpPr>
        <a:xfrm>
          <a:off x="0" y="0"/>
          <a:ext cx="0" cy="0"/>
          <a:chOff x="0" y="0"/>
          <a:chExt cx="0" cy="0"/>
        </a:xfrm>
      </p:grpSpPr>
      <p:sp>
        <p:nvSpPr>
          <p:cNvPr id="237" name="Google Shape;237;p15"/>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238" name="Google Shape;238;p1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9" name="Shape 279"/>
        <p:cNvGrpSpPr/>
        <p:nvPr/>
      </p:nvGrpSpPr>
      <p:grpSpPr>
        <a:xfrm>
          <a:off x="0" y="0"/>
          <a:ext cx="0" cy="0"/>
          <a:chOff x="0" y="0"/>
          <a:chExt cx="0" cy="0"/>
        </a:xfrm>
      </p:grpSpPr>
      <p:sp>
        <p:nvSpPr>
          <p:cNvPr id="280" name="Google Shape;280;p16"/>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6"/>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6"/>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6"/>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6"/>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6"/>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6"/>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6"/>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6"/>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6"/>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6"/>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6"/>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6"/>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6"/>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6"/>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6"/>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321" name="Shape 321"/>
        <p:cNvGrpSpPr/>
        <p:nvPr/>
      </p:nvGrpSpPr>
      <p:grpSpPr>
        <a:xfrm>
          <a:off x="0" y="0"/>
          <a:ext cx="0" cy="0"/>
          <a:chOff x="0" y="0"/>
          <a:chExt cx="0" cy="0"/>
        </a:xfrm>
      </p:grpSpPr>
      <p:sp>
        <p:nvSpPr>
          <p:cNvPr id="322" name="Google Shape;322;p17"/>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323" name="Google Shape;323;p17"/>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17"/>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17"/>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1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17"/>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17"/>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1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17"/>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17"/>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1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1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1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17"/>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17"/>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1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17"/>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1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17"/>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17"/>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17"/>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17"/>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17"/>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1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17"/>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1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1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17"/>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17"/>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17"/>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17"/>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17"/>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17"/>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1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17"/>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1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17"/>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17"/>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17"/>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17"/>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1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17"/>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4" name="Shape 364"/>
        <p:cNvGrpSpPr/>
        <p:nvPr/>
      </p:nvGrpSpPr>
      <p:grpSpPr>
        <a:xfrm>
          <a:off x="0" y="0"/>
          <a:ext cx="0" cy="0"/>
          <a:chOff x="0" y="0"/>
          <a:chExt cx="0" cy="0"/>
        </a:xfrm>
      </p:grpSpPr>
      <p:sp>
        <p:nvSpPr>
          <p:cNvPr id="365" name="Google Shape;365;p1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66" name="Google Shape;366;p18"/>
          <p:cNvGrpSpPr/>
          <p:nvPr/>
        </p:nvGrpSpPr>
        <p:grpSpPr>
          <a:xfrm>
            <a:off x="8186832" y="-137739"/>
            <a:ext cx="1975728" cy="8055307"/>
            <a:chOff x="6023725" y="842300"/>
            <a:chExt cx="1358075" cy="4030475"/>
          </a:xfrm>
        </p:grpSpPr>
        <p:sp>
          <p:nvSpPr>
            <p:cNvPr id="367" name="Google Shape;367;p1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96" name="Google Shape;396;p1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97" name="Shape 397"/>
        <p:cNvGrpSpPr/>
        <p:nvPr/>
      </p:nvGrpSpPr>
      <p:grpSpPr>
        <a:xfrm>
          <a:off x="0" y="0"/>
          <a:ext cx="0" cy="0"/>
          <a:chOff x="0" y="0"/>
          <a:chExt cx="0" cy="0"/>
        </a:xfrm>
      </p:grpSpPr>
      <p:sp>
        <p:nvSpPr>
          <p:cNvPr id="398" name="Google Shape;398;p19"/>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99" name="Google Shape;399;p19"/>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400" name="Google Shape;400;p19"/>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19"/>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19"/>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19"/>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19"/>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19"/>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6" name="Google Shape;406;p19"/>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7" name="Google Shape;407;p19"/>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8" name="Google Shape;408;p19"/>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9" name="Google Shape;409;p19"/>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0" name="Google Shape;410;p19"/>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19"/>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19"/>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19"/>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19"/>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19"/>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19"/>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19"/>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19"/>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19"/>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19"/>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19"/>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19"/>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19"/>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19"/>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19"/>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19"/>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19"/>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19"/>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19"/>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19"/>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19"/>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19"/>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19"/>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19"/>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19"/>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19"/>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19"/>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19"/>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9" name="Google Shape;439;p19"/>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0" name="Google Shape;440;p19"/>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1" name="Google Shape;441;p19"/>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2" name="Google Shape;442;p19"/>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3" name="Google Shape;443;p19"/>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4" name="Google Shape;444;p19"/>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5" name="Google Shape;445;p19"/>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6" name="Google Shape;446;p19"/>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7" name="Google Shape;447;p19"/>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8" name="Google Shape;448;p19"/>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9" name="Google Shape;449;p19"/>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0" name="Google Shape;450;p19"/>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51" name="Shape 451"/>
        <p:cNvGrpSpPr/>
        <p:nvPr/>
      </p:nvGrpSpPr>
      <p:grpSpPr>
        <a:xfrm>
          <a:off x="0" y="0"/>
          <a:ext cx="0" cy="0"/>
          <a:chOff x="0" y="0"/>
          <a:chExt cx="0" cy="0"/>
        </a:xfrm>
      </p:grpSpPr>
      <p:sp>
        <p:nvSpPr>
          <p:cNvPr id="452" name="Google Shape;452;p2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53" name="Google Shape;453;p20"/>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54" name="Google Shape;454;p20"/>
          <p:cNvGrpSpPr/>
          <p:nvPr/>
        </p:nvGrpSpPr>
        <p:grpSpPr>
          <a:xfrm>
            <a:off x="8186832" y="-137739"/>
            <a:ext cx="1975728" cy="8055307"/>
            <a:chOff x="6023725" y="842300"/>
            <a:chExt cx="1358075" cy="4030475"/>
          </a:xfrm>
        </p:grpSpPr>
        <p:sp>
          <p:nvSpPr>
            <p:cNvPr id="455" name="Google Shape;455;p2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6" name="Google Shape;456;p2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7" name="Google Shape;457;p2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8" name="Google Shape;458;p2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9" name="Google Shape;459;p2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0" name="Google Shape;460;p2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1" name="Google Shape;461;p2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2" name="Google Shape;462;p2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3" name="Google Shape;463;p2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4" name="Google Shape;464;p2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5" name="Google Shape;465;p2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6" name="Google Shape;466;p2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7" name="Google Shape;467;p2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8" name="Google Shape;468;p2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9" name="Google Shape;469;p2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0" name="Google Shape;470;p2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1" name="Google Shape;471;p2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2" name="Google Shape;472;p2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3" name="Google Shape;473;p2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4" name="Google Shape;474;p2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5" name="Google Shape;475;p2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6" name="Google Shape;476;p2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7" name="Google Shape;477;p2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8" name="Google Shape;478;p2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9" name="Google Shape;479;p2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0" name="Google Shape;480;p2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1" name="Google Shape;481;p2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2" name="Google Shape;482;p2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3" name="Google Shape;483;p2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84" name="Google Shape;484;p2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85" name="Shape 485"/>
        <p:cNvGrpSpPr/>
        <p:nvPr/>
      </p:nvGrpSpPr>
      <p:grpSpPr>
        <a:xfrm>
          <a:off x="0" y="0"/>
          <a:ext cx="0" cy="0"/>
          <a:chOff x="0" y="0"/>
          <a:chExt cx="0" cy="0"/>
        </a:xfrm>
      </p:grpSpPr>
      <p:sp>
        <p:nvSpPr>
          <p:cNvPr id="486" name="Google Shape;486;p21"/>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87" name="Google Shape;487;p21"/>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88" name="Google Shape;488;p21"/>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89" name="Google Shape;489;p21"/>
          <p:cNvGrpSpPr/>
          <p:nvPr/>
        </p:nvGrpSpPr>
        <p:grpSpPr>
          <a:xfrm>
            <a:off x="8186832" y="-137739"/>
            <a:ext cx="1975728" cy="8055307"/>
            <a:chOff x="6023725" y="842300"/>
            <a:chExt cx="1358075" cy="4030475"/>
          </a:xfrm>
        </p:grpSpPr>
        <p:sp>
          <p:nvSpPr>
            <p:cNvPr id="490" name="Google Shape;490;p21"/>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21"/>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21"/>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1"/>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21"/>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1"/>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21"/>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1"/>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1"/>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21"/>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21"/>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21"/>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21"/>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1"/>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21"/>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1"/>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21"/>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1"/>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1"/>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1"/>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21"/>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1"/>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21"/>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1"/>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1"/>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9" name="Google Shape;519;p21"/>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520" name="Shape 520"/>
        <p:cNvGrpSpPr/>
        <p:nvPr/>
      </p:nvGrpSpPr>
      <p:grpSpPr>
        <a:xfrm>
          <a:off x="0" y="0"/>
          <a:ext cx="0" cy="0"/>
          <a:chOff x="0" y="0"/>
          <a:chExt cx="0" cy="0"/>
        </a:xfrm>
      </p:grpSpPr>
      <p:sp>
        <p:nvSpPr>
          <p:cNvPr id="521" name="Google Shape;521;p22"/>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522" name="Google Shape;522;p22"/>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3" name="Google Shape;523;p22"/>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4" name="Google Shape;524;p22"/>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525" name="Google Shape;525;p22"/>
          <p:cNvGrpSpPr/>
          <p:nvPr/>
        </p:nvGrpSpPr>
        <p:grpSpPr>
          <a:xfrm>
            <a:off x="8186832" y="-137739"/>
            <a:ext cx="1975728" cy="8055307"/>
            <a:chOff x="6023725" y="842300"/>
            <a:chExt cx="1358075" cy="4030475"/>
          </a:xfrm>
        </p:grpSpPr>
        <p:sp>
          <p:nvSpPr>
            <p:cNvPr id="526" name="Google Shape;526;p22"/>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2"/>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22"/>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2"/>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2"/>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2"/>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2"/>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2"/>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2"/>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22"/>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22"/>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2"/>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2"/>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2"/>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2"/>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22"/>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2"/>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22"/>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2"/>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2"/>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22"/>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22"/>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22"/>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2"/>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22"/>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2"/>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22"/>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55" name="Google Shape;555;p22"/>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56" name="Shape 556"/>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TITTLE OPENING">
  <p:cSld name="TITLE_1">
    <p:bg>
      <p:bgPr>
        <a:solidFill>
          <a:srgbClr val="AFA8D0"/>
        </a:solidFill>
      </p:bgPr>
    </p:bg>
    <p:spTree>
      <p:nvGrpSpPr>
        <p:cNvPr id="557" name="Shape 557"/>
        <p:cNvGrpSpPr/>
        <p:nvPr/>
      </p:nvGrpSpPr>
      <p:grpSpPr>
        <a:xfrm>
          <a:off x="0" y="0"/>
          <a:ext cx="0" cy="0"/>
          <a:chOff x="0" y="0"/>
          <a:chExt cx="0" cy="0"/>
        </a:xfrm>
      </p:grpSpPr>
      <p:sp>
        <p:nvSpPr>
          <p:cNvPr id="558" name="Google Shape;558;p24"/>
          <p:cNvSpPr/>
          <p:nvPr/>
        </p:nvSpPr>
        <p:spPr>
          <a:xfrm>
            <a:off x="20502" y="2278731"/>
            <a:ext cx="193" cy="260"/>
          </a:xfrm>
          <a:custGeom>
            <a:rect b="b" l="l" r="r" t="t"/>
            <a:pathLst>
              <a:path extrusionOk="0" h="1" w="1">
                <a:moveTo>
                  <a:pt x="0" y="0"/>
                </a:moveTo>
                <a:lnTo>
                  <a:pt x="0" y="0"/>
                </a:lnTo>
                <a:lnTo>
                  <a:pt x="0" y="0"/>
                </a:lnTo>
                <a:close/>
              </a:path>
            </a:pathLst>
          </a:custGeom>
          <a:solidFill>
            <a:srgbClr val="000000"/>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559" name="Google Shape;559;p24"/>
          <p:cNvSpPr/>
          <p:nvPr/>
        </p:nvSpPr>
        <p:spPr>
          <a:xfrm>
            <a:off x="20502" y="3655540"/>
            <a:ext cx="193" cy="260"/>
          </a:xfrm>
          <a:custGeom>
            <a:rect b="b" l="l" r="r" t="t"/>
            <a:pathLst>
              <a:path extrusionOk="0" h="1" w="1">
                <a:moveTo>
                  <a:pt x="0" y="0"/>
                </a:moveTo>
                <a:lnTo>
                  <a:pt x="0" y="0"/>
                </a:lnTo>
                <a:close/>
              </a:path>
            </a:pathLst>
          </a:custGeom>
          <a:solidFill>
            <a:srgbClr val="000000"/>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560" name="Google Shape;560;p24"/>
          <p:cNvSpPr/>
          <p:nvPr/>
        </p:nvSpPr>
        <p:spPr>
          <a:xfrm flipH="1">
            <a:off x="1258969" y="13784"/>
            <a:ext cx="193" cy="260"/>
          </a:xfrm>
          <a:custGeom>
            <a:rect b="b" l="l" r="r" t="t"/>
            <a:pathLst>
              <a:path extrusionOk="0" h="1" w="1">
                <a:moveTo>
                  <a:pt x="0" y="1"/>
                </a:moveTo>
                <a:lnTo>
                  <a:pt x="0" y="1"/>
                </a:lnTo>
                <a:lnTo>
                  <a:pt x="0" y="1"/>
                </a:lnTo>
                <a:close/>
              </a:path>
            </a:pathLst>
          </a:custGeom>
          <a:solidFill>
            <a:srgbClr val="000000"/>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561" name="Google Shape;561;p24"/>
          <p:cNvSpPr/>
          <p:nvPr/>
        </p:nvSpPr>
        <p:spPr>
          <a:xfrm flipH="1">
            <a:off x="1258969" y="13784"/>
            <a:ext cx="193" cy="260"/>
          </a:xfrm>
          <a:custGeom>
            <a:rect b="b" l="l" r="r" t="t"/>
            <a:pathLst>
              <a:path extrusionOk="0" h="1" w="1">
                <a:moveTo>
                  <a:pt x="0" y="1"/>
                </a:moveTo>
                <a:lnTo>
                  <a:pt x="0" y="1"/>
                </a:lnTo>
                <a:lnTo>
                  <a:pt x="0" y="1"/>
                </a:lnTo>
                <a:close/>
              </a:path>
            </a:pathLst>
          </a:custGeom>
          <a:solidFill>
            <a:srgbClr val="000000"/>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562" name="Google Shape;562;p24"/>
          <p:cNvSpPr txBox="1"/>
          <p:nvPr>
            <p:ph type="ctrTitle"/>
          </p:nvPr>
        </p:nvSpPr>
        <p:spPr>
          <a:xfrm flipH="1">
            <a:off x="-130232" y="4714289"/>
            <a:ext cx="9577500" cy="1524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1100"/>
              <a:buFont typeface="Englebert"/>
              <a:buNone/>
              <a:defRPr sz="11100">
                <a:latin typeface="Englebert"/>
                <a:ea typeface="Englebert"/>
                <a:cs typeface="Englebert"/>
                <a:sym typeface="Englebert"/>
              </a:defRPr>
            </a:lvl1pPr>
            <a:lvl2pPr lvl="1" rtl="0" algn="ctr">
              <a:spcBef>
                <a:spcPts val="0"/>
              </a:spcBef>
              <a:spcAft>
                <a:spcPts val="0"/>
              </a:spcAft>
              <a:buClr>
                <a:srgbClr val="FFFFFF"/>
              </a:buClr>
              <a:buSzPts val="8900"/>
              <a:buNone/>
              <a:defRPr sz="8900">
                <a:solidFill>
                  <a:srgbClr val="FFFFFF"/>
                </a:solidFill>
              </a:defRPr>
            </a:lvl2pPr>
            <a:lvl3pPr lvl="2" rtl="0" algn="ctr">
              <a:spcBef>
                <a:spcPts val="0"/>
              </a:spcBef>
              <a:spcAft>
                <a:spcPts val="0"/>
              </a:spcAft>
              <a:buClr>
                <a:srgbClr val="FFFFFF"/>
              </a:buClr>
              <a:buSzPts val="8900"/>
              <a:buNone/>
              <a:defRPr sz="8900">
                <a:solidFill>
                  <a:srgbClr val="FFFFFF"/>
                </a:solidFill>
              </a:defRPr>
            </a:lvl3pPr>
            <a:lvl4pPr lvl="3" rtl="0" algn="ctr">
              <a:spcBef>
                <a:spcPts val="0"/>
              </a:spcBef>
              <a:spcAft>
                <a:spcPts val="0"/>
              </a:spcAft>
              <a:buClr>
                <a:srgbClr val="FFFFFF"/>
              </a:buClr>
              <a:buSzPts val="8900"/>
              <a:buNone/>
              <a:defRPr sz="8900">
                <a:solidFill>
                  <a:srgbClr val="FFFFFF"/>
                </a:solidFill>
              </a:defRPr>
            </a:lvl4pPr>
            <a:lvl5pPr lvl="4" rtl="0" algn="ctr">
              <a:spcBef>
                <a:spcPts val="0"/>
              </a:spcBef>
              <a:spcAft>
                <a:spcPts val="0"/>
              </a:spcAft>
              <a:buClr>
                <a:srgbClr val="FFFFFF"/>
              </a:buClr>
              <a:buSzPts val="8900"/>
              <a:buNone/>
              <a:defRPr sz="8900">
                <a:solidFill>
                  <a:srgbClr val="FFFFFF"/>
                </a:solidFill>
              </a:defRPr>
            </a:lvl5pPr>
            <a:lvl6pPr lvl="5" rtl="0" algn="ctr">
              <a:spcBef>
                <a:spcPts val="0"/>
              </a:spcBef>
              <a:spcAft>
                <a:spcPts val="0"/>
              </a:spcAft>
              <a:buClr>
                <a:srgbClr val="FFFFFF"/>
              </a:buClr>
              <a:buSzPts val="8900"/>
              <a:buNone/>
              <a:defRPr sz="8900">
                <a:solidFill>
                  <a:srgbClr val="FFFFFF"/>
                </a:solidFill>
              </a:defRPr>
            </a:lvl6pPr>
            <a:lvl7pPr lvl="6" rtl="0" algn="ctr">
              <a:spcBef>
                <a:spcPts val="0"/>
              </a:spcBef>
              <a:spcAft>
                <a:spcPts val="0"/>
              </a:spcAft>
              <a:buClr>
                <a:srgbClr val="FFFFFF"/>
              </a:buClr>
              <a:buSzPts val="8900"/>
              <a:buNone/>
              <a:defRPr sz="8900">
                <a:solidFill>
                  <a:srgbClr val="FFFFFF"/>
                </a:solidFill>
              </a:defRPr>
            </a:lvl7pPr>
            <a:lvl8pPr lvl="7" rtl="0" algn="ctr">
              <a:spcBef>
                <a:spcPts val="0"/>
              </a:spcBef>
              <a:spcAft>
                <a:spcPts val="0"/>
              </a:spcAft>
              <a:buClr>
                <a:srgbClr val="FFFFFF"/>
              </a:buClr>
              <a:buSzPts val="8900"/>
              <a:buNone/>
              <a:defRPr sz="8900">
                <a:solidFill>
                  <a:srgbClr val="FFFFFF"/>
                </a:solidFill>
              </a:defRPr>
            </a:lvl8pPr>
            <a:lvl9pPr lvl="8" rtl="0" algn="ctr">
              <a:spcBef>
                <a:spcPts val="0"/>
              </a:spcBef>
              <a:spcAft>
                <a:spcPts val="0"/>
              </a:spcAft>
              <a:buClr>
                <a:srgbClr val="FFFFFF"/>
              </a:buClr>
              <a:buSzPts val="8900"/>
              <a:buNone/>
              <a:defRPr sz="8900">
                <a:solidFill>
                  <a:srgbClr val="FFFFFF"/>
                </a:solidFill>
              </a:defRPr>
            </a:lvl9pPr>
          </a:lstStyle>
          <a:p/>
        </p:txBody>
      </p:sp>
      <p:sp>
        <p:nvSpPr>
          <p:cNvPr id="563" name="Google Shape;563;p24"/>
          <p:cNvSpPr txBox="1"/>
          <p:nvPr>
            <p:ph idx="1" type="subTitle"/>
          </p:nvPr>
        </p:nvSpPr>
        <p:spPr>
          <a:xfrm flipH="1">
            <a:off x="6028168" y="5700402"/>
            <a:ext cx="3419100" cy="795600"/>
          </a:xfrm>
          <a:prstGeom prst="rect">
            <a:avLst/>
          </a:prstGeom>
        </p:spPr>
        <p:txBody>
          <a:bodyPr anchorCtr="0" anchor="b" bIns="91425" lIns="91425" spcFirstLastPara="1" rIns="91425" wrap="square" tIns="91425">
            <a:noAutofit/>
          </a:bodyPr>
          <a:lstStyle>
            <a:lvl1pPr lvl="0" rtl="0" algn="r">
              <a:lnSpc>
                <a:spcPct val="100000"/>
              </a:lnSpc>
              <a:spcBef>
                <a:spcPts val="600"/>
              </a:spcBef>
              <a:spcAft>
                <a:spcPts val="0"/>
              </a:spcAft>
              <a:buSzPts val="1500"/>
              <a:buFont typeface="Zilla Slab Light"/>
              <a:buNone/>
              <a:defRPr sz="1500">
                <a:latin typeface="Zilla Slab Light"/>
                <a:ea typeface="Zilla Slab Light"/>
                <a:cs typeface="Zilla Slab Light"/>
                <a:sym typeface="Zilla Slab Light"/>
              </a:defRPr>
            </a:lvl1pPr>
            <a:lvl2pPr lvl="1" rtl="0" algn="r">
              <a:lnSpc>
                <a:spcPct val="100000"/>
              </a:lnSpc>
              <a:spcBef>
                <a:spcPts val="48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2pPr>
            <a:lvl3pPr lvl="2" rtl="0" algn="r">
              <a:lnSpc>
                <a:spcPct val="100000"/>
              </a:lnSpc>
              <a:spcBef>
                <a:spcPts val="48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3pPr>
            <a:lvl4pPr lvl="3" rtl="0" algn="r">
              <a:lnSpc>
                <a:spcPct val="100000"/>
              </a:lnSpc>
              <a:spcBef>
                <a:spcPts val="36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4pPr>
            <a:lvl5pPr lvl="4" rtl="0" algn="r">
              <a:lnSpc>
                <a:spcPct val="100000"/>
              </a:lnSpc>
              <a:spcBef>
                <a:spcPts val="36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5pPr>
            <a:lvl6pPr lvl="5" rtl="0" algn="r">
              <a:lnSpc>
                <a:spcPct val="100000"/>
              </a:lnSpc>
              <a:spcBef>
                <a:spcPts val="36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6pPr>
            <a:lvl7pPr lvl="6" rtl="0" algn="r">
              <a:lnSpc>
                <a:spcPct val="100000"/>
              </a:lnSpc>
              <a:spcBef>
                <a:spcPts val="36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7pPr>
            <a:lvl8pPr lvl="7" rtl="0" algn="r">
              <a:lnSpc>
                <a:spcPct val="100000"/>
              </a:lnSpc>
              <a:spcBef>
                <a:spcPts val="36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8pPr>
            <a:lvl9pPr lvl="8" rtl="0" algn="r">
              <a:lnSpc>
                <a:spcPct val="100000"/>
              </a:lnSpc>
              <a:spcBef>
                <a:spcPts val="360"/>
              </a:spcBef>
              <a:spcAft>
                <a:spcPts val="0"/>
              </a:spcAft>
              <a:buClr>
                <a:srgbClr val="FFFFFF"/>
              </a:buClr>
              <a:buSzPts val="1700"/>
              <a:buFont typeface="Oswald Regular"/>
              <a:buNone/>
              <a:defRPr sz="1700">
                <a:solidFill>
                  <a:srgbClr val="FFFFFF"/>
                </a:solidFill>
                <a:latin typeface="Oswald Regular"/>
                <a:ea typeface="Oswald Regular"/>
                <a:cs typeface="Oswald Regular"/>
                <a:sym typeface="Oswald Regul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grpSp>
        <p:nvGrpSpPr>
          <p:cNvPr id="51" name="Google Shape;51;p13"/>
          <p:cNvGrpSpPr/>
          <p:nvPr/>
        </p:nvGrpSpPr>
        <p:grpSpPr>
          <a:xfrm>
            <a:off x="10" y="-13"/>
            <a:ext cx="10058527" cy="7772067"/>
            <a:chOff x="239950" y="872550"/>
            <a:chExt cx="7042800" cy="3961500"/>
          </a:xfrm>
        </p:grpSpPr>
        <p:sp>
          <p:nvSpPr>
            <p:cNvPr id="52" name="Google Shape;52;p13"/>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3"/>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3"/>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3"/>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3"/>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3"/>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3"/>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3"/>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3"/>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3"/>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3"/>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3"/>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3"/>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3"/>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3"/>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3"/>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3"/>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3"/>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3"/>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3"/>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3"/>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3"/>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3"/>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3"/>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3"/>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3"/>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3"/>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3"/>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3"/>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3"/>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3"/>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3"/>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3"/>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13"/>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3"/>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3"/>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3"/>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3"/>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3"/>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3"/>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3"/>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3"/>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3"/>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3"/>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3"/>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203" name="Google Shape;203;p13"/>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204" name="Google Shape;204;p13"/>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http://recit.org/ul/qca" TargetMode="External"/><Relationship Id="rId4" Type="http://schemas.openxmlformats.org/officeDocument/2006/relationships/hyperlink" Target="https://creativecommons.org/licenses/by-nc-sa/4.0/" TargetMode="External"/><Relationship Id="rId10" Type="http://schemas.openxmlformats.org/officeDocument/2006/relationships/image" Target="../media/image9.png"/><Relationship Id="rId9"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 Id="rId8" Type="http://schemas.openxmlformats.org/officeDocument/2006/relationships/hyperlink" Target="http://recit.org/ul/qc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recit.org/ul/qeb" TargetMode="External"/><Relationship Id="rId4" Type="http://schemas.openxmlformats.org/officeDocument/2006/relationships/image" Target="../media/image7.png"/><Relationship Id="rId11" Type="http://schemas.openxmlformats.org/officeDocument/2006/relationships/hyperlink" Target="mailto:equipe@recitmst.qc.ca" TargetMode="External"/><Relationship Id="rId10" Type="http://schemas.openxmlformats.org/officeDocument/2006/relationships/image" Target="../media/image6.png"/><Relationship Id="rId9" Type="http://schemas.openxmlformats.org/officeDocument/2006/relationships/image" Target="../media/image2.png"/><Relationship Id="rId5" Type="http://schemas.openxmlformats.org/officeDocument/2006/relationships/hyperlink" Target="http://recit.org/ul/qec" TargetMode="External"/><Relationship Id="rId6" Type="http://schemas.openxmlformats.org/officeDocument/2006/relationships/hyperlink" Target="http://recit.org/ul/qec" TargetMode="External"/><Relationship Id="rId7" Type="http://schemas.openxmlformats.org/officeDocument/2006/relationships/image" Target="../media/image28.png"/><Relationship Id="rId8" Type="http://schemas.openxmlformats.org/officeDocument/2006/relationships/hyperlink" Target="https://creativecommons.org/licenses/by-nc-sa/4.0/" TargetMode="External"/></Relationships>
</file>

<file path=ppt/slides/_rels/slide4.xml.rels><?xml version="1.0" encoding="UTF-8" standalone="yes"?><Relationships xmlns="http://schemas.openxmlformats.org/package/2006/relationships"><Relationship Id="rId20" Type="http://schemas.openxmlformats.org/officeDocument/2006/relationships/hyperlink" Target="https://creativecommons.org/licenses/by-nc-sa/4.0/" TargetMode="External"/><Relationship Id="rId11" Type="http://schemas.openxmlformats.org/officeDocument/2006/relationships/hyperlink" Target="http://recit.org/ul/qef" TargetMode="External"/><Relationship Id="rId22" Type="http://schemas.openxmlformats.org/officeDocument/2006/relationships/image" Target="../media/image6.png"/><Relationship Id="rId10" Type="http://schemas.openxmlformats.org/officeDocument/2006/relationships/hyperlink" Target="http://recit.org/ul/qed" TargetMode="External"/><Relationship Id="rId21" Type="http://schemas.openxmlformats.org/officeDocument/2006/relationships/image" Target="../media/image2.png"/><Relationship Id="rId13" Type="http://schemas.openxmlformats.org/officeDocument/2006/relationships/image" Target="../media/image12.jpg"/><Relationship Id="rId12" Type="http://schemas.openxmlformats.org/officeDocument/2006/relationships/hyperlink" Target="http://recit.org/ul/qef" TargetMode="External"/><Relationship Id="rId23"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recit.org/ul/qee" TargetMode="External"/><Relationship Id="rId4" Type="http://schemas.openxmlformats.org/officeDocument/2006/relationships/image" Target="../media/image8.png"/><Relationship Id="rId9" Type="http://schemas.openxmlformats.org/officeDocument/2006/relationships/image" Target="../media/image16.png"/><Relationship Id="rId15" Type="http://schemas.openxmlformats.org/officeDocument/2006/relationships/hyperlink" Target="http://recit.org/ul/qee" TargetMode="External"/><Relationship Id="rId14" Type="http://schemas.openxmlformats.org/officeDocument/2006/relationships/hyperlink" Target="http://recit.org/ul/qee" TargetMode="External"/><Relationship Id="rId17" Type="http://schemas.openxmlformats.org/officeDocument/2006/relationships/hyperlink" Target="http://recit.org/ul/qeh" TargetMode="External"/><Relationship Id="rId16" Type="http://schemas.openxmlformats.org/officeDocument/2006/relationships/image" Target="../media/image11.png"/><Relationship Id="rId5" Type="http://schemas.openxmlformats.org/officeDocument/2006/relationships/hyperlink" Target="http://recit.org/ul/qeg" TargetMode="External"/><Relationship Id="rId19" Type="http://schemas.openxmlformats.org/officeDocument/2006/relationships/image" Target="../media/image55.png"/><Relationship Id="rId6" Type="http://schemas.openxmlformats.org/officeDocument/2006/relationships/image" Target="../media/image10.png"/><Relationship Id="rId18" Type="http://schemas.openxmlformats.org/officeDocument/2006/relationships/hyperlink" Target="http://recit.org/ul/qeh" TargetMode="External"/><Relationship Id="rId7" Type="http://schemas.openxmlformats.org/officeDocument/2006/relationships/hyperlink" Target="http://recit.org/ul/qeg" TargetMode="External"/><Relationship Id="rId8" Type="http://schemas.openxmlformats.org/officeDocument/2006/relationships/hyperlink" Target="http://recit.org/ul/qed" TargetMode="External"/></Relationships>
</file>

<file path=ppt/slides/_rels/slide5.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png"/><Relationship Id="rId13" Type="http://schemas.openxmlformats.org/officeDocument/2006/relationships/hyperlink" Target="http://recit.org/ul/qg1" TargetMode="External"/><Relationship Id="rId12"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recit.org/ul/qei" TargetMode="External"/><Relationship Id="rId4" Type="http://schemas.openxmlformats.org/officeDocument/2006/relationships/hyperlink" Target="http://recit.org/ul/qei" TargetMode="External"/><Relationship Id="rId9" Type="http://schemas.openxmlformats.org/officeDocument/2006/relationships/hyperlink" Target="https://creativecommons.org/licenses/by-nc-sa/4.0/" TargetMode="External"/><Relationship Id="rId14" Type="http://schemas.openxmlformats.org/officeDocument/2006/relationships/hyperlink" Target="http://recit.org/ul/qg0" TargetMode="External"/><Relationship Id="rId5" Type="http://schemas.openxmlformats.org/officeDocument/2006/relationships/image" Target="../media/image42.png"/><Relationship Id="rId6" Type="http://schemas.openxmlformats.org/officeDocument/2006/relationships/hyperlink" Target="http://recit.org/ul/qej" TargetMode="External"/><Relationship Id="rId7" Type="http://schemas.openxmlformats.org/officeDocument/2006/relationships/image" Target="../media/image13.png"/><Relationship Id="rId8" Type="http://schemas.openxmlformats.org/officeDocument/2006/relationships/hyperlink" Target="http://recit.org/ul/qej"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s>
</file>

<file path=ppt/slides/_rels/slide7.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hyperlink" Target="http://recit.org/ul/qeo" TargetMode="External"/><Relationship Id="rId13" Type="http://schemas.openxmlformats.org/officeDocument/2006/relationships/image" Target="../media/image6.png"/><Relationship Id="rId12"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recit.org/ul/qek" TargetMode="External"/><Relationship Id="rId4" Type="http://schemas.openxmlformats.org/officeDocument/2006/relationships/image" Target="../media/image15.png"/><Relationship Id="rId9" Type="http://schemas.openxmlformats.org/officeDocument/2006/relationships/hyperlink" Target="http://recit.org/ul/qen" TargetMode="External"/><Relationship Id="rId14" Type="http://schemas.openxmlformats.org/officeDocument/2006/relationships/hyperlink" Target="mailto:equipe@recitmst.qc.ca" TargetMode="External"/><Relationship Id="rId5" Type="http://schemas.openxmlformats.org/officeDocument/2006/relationships/image" Target="../media/image14.png"/><Relationship Id="rId6" Type="http://schemas.openxmlformats.org/officeDocument/2006/relationships/image" Target="../media/image25.png"/><Relationship Id="rId7" Type="http://schemas.openxmlformats.org/officeDocument/2006/relationships/hyperlink" Target="http://recit.org/ul/qel" TargetMode="External"/><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image" Target="../media/image77.png"/><Relationship Id="rId13" Type="http://schemas.openxmlformats.org/officeDocument/2006/relationships/image" Target="../media/image6.png"/><Relationship Id="rId12"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recit.org/ul/qep" TargetMode="External"/><Relationship Id="rId4" Type="http://schemas.openxmlformats.org/officeDocument/2006/relationships/image" Target="../media/image14.png"/><Relationship Id="rId9" Type="http://schemas.openxmlformats.org/officeDocument/2006/relationships/image" Target="../media/image20.png"/><Relationship Id="rId15" Type="http://schemas.openxmlformats.org/officeDocument/2006/relationships/image" Target="../media/image25.png"/><Relationship Id="rId14" Type="http://schemas.openxmlformats.org/officeDocument/2006/relationships/hyperlink" Target="mailto:equipe@recitmst.qc.ca" TargetMode="External"/><Relationship Id="rId5" Type="http://schemas.openxmlformats.org/officeDocument/2006/relationships/hyperlink" Target="http://recit.org/ul/qeq" TargetMode="External"/><Relationship Id="rId6" Type="http://schemas.openxmlformats.org/officeDocument/2006/relationships/hyperlink" Target="http://recit.org/ul/qer" TargetMode="External"/><Relationship Id="rId7" Type="http://schemas.openxmlformats.org/officeDocument/2006/relationships/image" Target="../media/image19.png"/><Relationship Id="rId8" Type="http://schemas.openxmlformats.org/officeDocument/2006/relationships/image" Target="../media/image18.jpg"/></Relationships>
</file>

<file path=ppt/slides/_rels/slide9.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67.png"/><Relationship Id="rId13" Type="http://schemas.openxmlformats.org/officeDocument/2006/relationships/hyperlink" Target="https://creativecommons.org/licenses/by-nc-sa/4.0/" TargetMode="External"/><Relationship Id="rId12" Type="http://schemas.openxmlformats.org/officeDocument/2006/relationships/image" Target="../media/image27.png"/><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recit.org/ul/qes" TargetMode="External"/><Relationship Id="rId4" Type="http://schemas.openxmlformats.org/officeDocument/2006/relationships/hyperlink" Target="http://recit.org/ul/qet" TargetMode="External"/><Relationship Id="rId9" Type="http://schemas.openxmlformats.org/officeDocument/2006/relationships/image" Target="../media/image23.png"/><Relationship Id="rId15" Type="http://schemas.openxmlformats.org/officeDocument/2006/relationships/image" Target="../media/image6.png"/><Relationship Id="rId14" Type="http://schemas.openxmlformats.org/officeDocument/2006/relationships/image" Target="../media/image2.png"/><Relationship Id="rId17" Type="http://schemas.openxmlformats.org/officeDocument/2006/relationships/image" Target="../media/image25.png"/><Relationship Id="rId16" Type="http://schemas.openxmlformats.org/officeDocument/2006/relationships/hyperlink" Target="mailto:equipe@recitmst.qc.ca" TargetMode="External"/><Relationship Id="rId5" Type="http://schemas.openxmlformats.org/officeDocument/2006/relationships/hyperlink" Target="http://recit.org/ul/qeu" TargetMode="External"/><Relationship Id="rId6" Type="http://schemas.openxmlformats.org/officeDocument/2006/relationships/image" Target="../media/image15.png"/><Relationship Id="rId7" Type="http://schemas.openxmlformats.org/officeDocument/2006/relationships/image" Target="../media/image21.png"/><Relationship Id="rId8" Type="http://schemas.openxmlformats.org/officeDocument/2006/relationships/image" Target="../media/image22.png"/></Relationships>
</file>

<file path=ppt/slides/_rels/slide10.xml.rels><?xml version="1.0" encoding="UTF-8" standalone="yes"?><Relationships xmlns="http://schemas.openxmlformats.org/package/2006/relationships"><Relationship Id="rId11" Type="http://schemas.openxmlformats.org/officeDocument/2006/relationships/hyperlink" Target="mailto:equipe@recitmst.qc.ca" TargetMode="External"/><Relationship Id="rId10" Type="http://schemas.openxmlformats.org/officeDocument/2006/relationships/image" Target="../media/image6.png"/><Relationship Id="rId12" Type="http://schemas.openxmlformats.org/officeDocument/2006/relationships/image" Target="../media/image25.png"/><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recit.org/ul/qf2" TargetMode="External"/><Relationship Id="rId4" Type="http://schemas.openxmlformats.org/officeDocument/2006/relationships/hyperlink" Target="http://recit.org/ul/qf1" TargetMode="External"/><Relationship Id="rId9"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19.png"/><Relationship Id="rId7" Type="http://schemas.openxmlformats.org/officeDocument/2006/relationships/image" Target="../media/image29.png"/><Relationship Id="rId8" Type="http://schemas.openxmlformats.org/officeDocument/2006/relationships/hyperlink" Target="https://creativecommons.org/licenses/by-nc-sa/4.0/" TargetMode="External"/></Relationships>
</file>

<file path=ppt/slides/_rels/slide11.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hyperlink" Target="https://creativecommons.org/licenses/by-nc-sa/4.0/" TargetMode="External"/><Relationship Id="rId13" Type="http://schemas.openxmlformats.org/officeDocument/2006/relationships/hyperlink" Target="mailto:equipe@recitmst.qc.ca" TargetMode="External"/><Relationship Id="rId12" Type="http://schemas.openxmlformats.org/officeDocument/2006/relationships/image" Target="../media/image6.png"/><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https://apps.apple.com/ro/app/flash-messaging/id1007382015" TargetMode="External"/><Relationship Id="rId4" Type="http://schemas.openxmlformats.org/officeDocument/2006/relationships/image" Target="../media/image39.png"/><Relationship Id="rId9" Type="http://schemas.openxmlformats.org/officeDocument/2006/relationships/image" Target="../media/image30.png"/><Relationship Id="rId14" Type="http://schemas.openxmlformats.org/officeDocument/2006/relationships/image" Target="../media/image25.png"/><Relationship Id="rId5" Type="http://schemas.openxmlformats.org/officeDocument/2006/relationships/hyperlink" Target="https://apps.apple.com/ro/app/flash-messaging/id1007382015" TargetMode="External"/><Relationship Id="rId6" Type="http://schemas.openxmlformats.org/officeDocument/2006/relationships/hyperlink" Target="http://recit.org/ul/qd8" TargetMode="External"/><Relationship Id="rId7" Type="http://schemas.openxmlformats.org/officeDocument/2006/relationships/hyperlink" Target="http://recit.org/ul/qf4" TargetMode="External"/><Relationship Id="rId8" Type="http://schemas.openxmlformats.org/officeDocument/2006/relationships/hyperlink" Target="http://recit.org/ul/qf3" TargetMode="External"/></Relationships>
</file>

<file path=ppt/slides/_rels/slide12.xml.rels><?xml version="1.0" encoding="UTF-8" standalone="yes"?><Relationships xmlns="http://schemas.openxmlformats.org/package/2006/relationships"><Relationship Id="rId11" Type="http://schemas.openxmlformats.org/officeDocument/2006/relationships/image" Target="../media/image34.png"/><Relationship Id="rId10" Type="http://schemas.openxmlformats.org/officeDocument/2006/relationships/image" Target="../media/image32.png"/><Relationship Id="rId13" Type="http://schemas.openxmlformats.org/officeDocument/2006/relationships/hyperlink" Target="https://creativecommons.org/licenses/by-nc-sa/4.0/" TargetMode="External"/><Relationship Id="rId12" Type="http://schemas.openxmlformats.org/officeDocument/2006/relationships/image" Target="../media/image36.png"/><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hyperlink" Target="http://recit.org/ul/qev" TargetMode="External"/><Relationship Id="rId4" Type="http://schemas.openxmlformats.org/officeDocument/2006/relationships/hyperlink" Target="http://recit.org/ul/qew" TargetMode="External"/><Relationship Id="rId9" Type="http://schemas.openxmlformats.org/officeDocument/2006/relationships/image" Target="../media/image31.png"/><Relationship Id="rId15" Type="http://schemas.openxmlformats.org/officeDocument/2006/relationships/image" Target="../media/image6.png"/><Relationship Id="rId14" Type="http://schemas.openxmlformats.org/officeDocument/2006/relationships/image" Target="../media/image2.png"/><Relationship Id="rId17" Type="http://schemas.openxmlformats.org/officeDocument/2006/relationships/image" Target="../media/image25.png"/><Relationship Id="rId16" Type="http://schemas.openxmlformats.org/officeDocument/2006/relationships/hyperlink" Target="mailto:equipe@recitmst.qc.ca" TargetMode="External"/><Relationship Id="rId5" Type="http://schemas.openxmlformats.org/officeDocument/2006/relationships/hyperlink" Target="http://recit.org/ul/qex" TargetMode="External"/><Relationship Id="rId6" Type="http://schemas.openxmlformats.org/officeDocument/2006/relationships/image" Target="../media/image15.png"/><Relationship Id="rId7" Type="http://schemas.openxmlformats.org/officeDocument/2006/relationships/image" Target="../media/image35.png"/><Relationship Id="rId8" Type="http://schemas.openxmlformats.org/officeDocument/2006/relationships/image" Target="../media/image33.png"/></Relationships>
</file>

<file path=ppt/slides/_rels/slide13.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41.png"/><Relationship Id="rId9" Type="http://schemas.openxmlformats.org/officeDocument/2006/relationships/image" Target="../media/image6.png"/><Relationship Id="rId5" Type="http://schemas.openxmlformats.org/officeDocument/2006/relationships/image" Target="../media/image38.png"/><Relationship Id="rId6" Type="http://schemas.openxmlformats.org/officeDocument/2006/relationships/image" Target="../media/image40.png"/><Relationship Id="rId7" Type="http://schemas.openxmlformats.org/officeDocument/2006/relationships/hyperlink" Target="https://creativecommons.org/licenses/by-nc-sa/4.0/" TargetMode="External"/><Relationship Id="rId8" Type="http://schemas.openxmlformats.org/officeDocument/2006/relationships/image" Target="../media/image2.png"/></Relationships>
</file>

<file path=ppt/slides/_rels/slide14.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image" Target="../media/image15.png"/><Relationship Id="rId13" Type="http://schemas.openxmlformats.org/officeDocument/2006/relationships/image" Target="../media/image6.png"/><Relationship Id="rId12"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http://recit.org/ul/qey" TargetMode="External"/><Relationship Id="rId4" Type="http://schemas.openxmlformats.org/officeDocument/2006/relationships/hyperlink" Target="http://recit.org/ul/qez" TargetMode="External"/><Relationship Id="rId9" Type="http://schemas.openxmlformats.org/officeDocument/2006/relationships/image" Target="../media/image14.png"/><Relationship Id="rId15" Type="http://schemas.openxmlformats.org/officeDocument/2006/relationships/image" Target="../media/image25.png"/><Relationship Id="rId14" Type="http://schemas.openxmlformats.org/officeDocument/2006/relationships/hyperlink" Target="mailto:equipe@recitmst.qc.ca" TargetMode="External"/><Relationship Id="rId5" Type="http://schemas.openxmlformats.org/officeDocument/2006/relationships/hyperlink" Target="http://recit.org/ul/qf0" TargetMode="External"/><Relationship Id="rId6" Type="http://schemas.openxmlformats.org/officeDocument/2006/relationships/image" Target="../media/image41.png"/><Relationship Id="rId7" Type="http://schemas.openxmlformats.org/officeDocument/2006/relationships/image" Target="../media/image43.png"/><Relationship Id="rId8"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recit.org/ul/qd8" TargetMode="External"/><Relationship Id="rId4" Type="http://schemas.openxmlformats.org/officeDocument/2006/relationships/image" Target="../media/image96.png"/><Relationship Id="rId9" Type="http://schemas.openxmlformats.org/officeDocument/2006/relationships/hyperlink" Target="mailto:equipe@recitmst.qc.ca" TargetMode="External"/><Relationship Id="rId5" Type="http://schemas.openxmlformats.org/officeDocument/2006/relationships/image" Target="../media/image9.png"/><Relationship Id="rId6" Type="http://schemas.openxmlformats.org/officeDocument/2006/relationships/hyperlink" Target="https://creativecommons.org/licenses/by-nc-sa/4.0/" TargetMode="External"/><Relationship Id="rId7" Type="http://schemas.openxmlformats.org/officeDocument/2006/relationships/image" Target="../media/image2.png"/><Relationship Id="rId8" Type="http://schemas.openxmlformats.org/officeDocument/2006/relationships/image" Target="../media/image6.png"/></Relationships>
</file>

<file path=ppt/slides/_rels/slide17.xml.rels><?xml version="1.0" encoding="UTF-8" standalone="yes"?><Relationships xmlns="http://schemas.openxmlformats.org/package/2006/relationships"><Relationship Id="rId11" Type="http://schemas.openxmlformats.org/officeDocument/2006/relationships/hyperlink" Target="https://creativecommons.org/licenses/by-nc-sa/4.0/" TargetMode="External"/><Relationship Id="rId10" Type="http://schemas.openxmlformats.org/officeDocument/2006/relationships/hyperlink" Target="http://recit.org/ul/qf5" TargetMode="External"/><Relationship Id="rId13" Type="http://schemas.openxmlformats.org/officeDocument/2006/relationships/image" Target="../media/image6.png"/><Relationship Id="rId12"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hyperlink" Target="https://apps.apple.com/ro/app/flash-messaging/id1007382015" TargetMode="External"/><Relationship Id="rId4" Type="http://schemas.openxmlformats.org/officeDocument/2006/relationships/image" Target="../media/image39.png"/><Relationship Id="rId9" Type="http://schemas.openxmlformats.org/officeDocument/2006/relationships/hyperlink" Target="http://recit.org/ul/qf6" TargetMode="External"/><Relationship Id="rId15" Type="http://schemas.openxmlformats.org/officeDocument/2006/relationships/image" Target="../media/image9.png"/><Relationship Id="rId14" Type="http://schemas.openxmlformats.org/officeDocument/2006/relationships/hyperlink" Target="mailto:equipe@recitmst.qc.ca" TargetMode="External"/><Relationship Id="rId5" Type="http://schemas.openxmlformats.org/officeDocument/2006/relationships/hyperlink" Target="https://apps.apple.com/ro/app/flash-messaging/id1007382015" TargetMode="External"/><Relationship Id="rId6" Type="http://schemas.openxmlformats.org/officeDocument/2006/relationships/hyperlink" Target="http://recit.org/ul/qd8" TargetMode="External"/><Relationship Id="rId7" Type="http://schemas.openxmlformats.org/officeDocument/2006/relationships/image" Target="../media/image49.png"/><Relationship Id="rId8"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74.png"/><Relationship Id="rId4" Type="http://schemas.openxmlformats.org/officeDocument/2006/relationships/image" Target="../media/image47.png"/><Relationship Id="rId9" Type="http://schemas.openxmlformats.org/officeDocument/2006/relationships/image" Target="../media/image9.png"/><Relationship Id="rId5" Type="http://schemas.openxmlformats.org/officeDocument/2006/relationships/hyperlink" Target="https://creativecommons.org/licenses/by-nc-sa/4.0/" TargetMode="External"/><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hyperlink" Target="mailto:equipe@recitmst.qc.ca" TargetMode="External"/></Relationships>
</file>

<file path=ppt/slides/_rels/slide19.xml.rels><?xml version="1.0" encoding="UTF-8" standalone="yes"?><Relationships xmlns="http://schemas.openxmlformats.org/package/2006/relationships"><Relationship Id="rId11" Type="http://schemas.openxmlformats.org/officeDocument/2006/relationships/hyperlink" Target="http://recit.org/ul/qfh" TargetMode="External"/><Relationship Id="rId10" Type="http://schemas.openxmlformats.org/officeDocument/2006/relationships/hyperlink" Target="http://recit.org/ul/qfh" TargetMode="External"/><Relationship Id="rId13" Type="http://schemas.openxmlformats.org/officeDocument/2006/relationships/hyperlink" Target="https://creativecommons.org/licenses/by-nc-sa/4.0/" TargetMode="External"/><Relationship Id="rId12" Type="http://schemas.openxmlformats.org/officeDocument/2006/relationships/image" Target="../media/image51.png"/><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recit.org/ul/qfi" TargetMode="External"/><Relationship Id="rId4" Type="http://schemas.openxmlformats.org/officeDocument/2006/relationships/hyperlink" Target="http://recit.org/ul/qfj" TargetMode="External"/><Relationship Id="rId9" Type="http://schemas.openxmlformats.org/officeDocument/2006/relationships/hyperlink" Target="http://recit.org/ul/qfg" TargetMode="External"/><Relationship Id="rId15" Type="http://schemas.openxmlformats.org/officeDocument/2006/relationships/image" Target="../media/image6.png"/><Relationship Id="rId14" Type="http://schemas.openxmlformats.org/officeDocument/2006/relationships/image" Target="../media/image2.png"/><Relationship Id="rId17" Type="http://schemas.openxmlformats.org/officeDocument/2006/relationships/image" Target="../media/image9.png"/><Relationship Id="rId16" Type="http://schemas.openxmlformats.org/officeDocument/2006/relationships/hyperlink" Target="mailto:equipe@recitmst.qc.ca" TargetMode="External"/><Relationship Id="rId5" Type="http://schemas.openxmlformats.org/officeDocument/2006/relationships/image" Target="../media/image44.png"/><Relationship Id="rId6" Type="http://schemas.openxmlformats.org/officeDocument/2006/relationships/hyperlink" Target="http://recit.org/ul/qfg" TargetMode="External"/><Relationship Id="rId7" Type="http://schemas.openxmlformats.org/officeDocument/2006/relationships/image" Target="../media/image46.png"/><Relationship Id="rId8" Type="http://schemas.openxmlformats.org/officeDocument/2006/relationships/hyperlink" Target="http://recit.org/ul/qfg"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mailto:equipe@recitmst.qc.ca" TargetMode="External"/><Relationship Id="rId10" Type="http://schemas.openxmlformats.org/officeDocument/2006/relationships/image" Target="../media/image6.png"/><Relationship Id="rId12"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50.png"/><Relationship Id="rId4" Type="http://schemas.openxmlformats.org/officeDocument/2006/relationships/image" Target="../media/image48.png"/><Relationship Id="rId9" Type="http://schemas.openxmlformats.org/officeDocument/2006/relationships/image" Target="../media/image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2.png"/><Relationship Id="rId8" Type="http://schemas.openxmlformats.org/officeDocument/2006/relationships/hyperlink" Target="https://creativecommons.org/licenses/by-nc-sa/4.0/" TargetMode="External"/></Relationships>
</file>

<file path=ppt/slides/_rels/slide21.xml.rels><?xml version="1.0" encoding="UTF-8" standalone="yes"?><Relationships xmlns="http://schemas.openxmlformats.org/package/2006/relationships"><Relationship Id="rId11" Type="http://schemas.openxmlformats.org/officeDocument/2006/relationships/image" Target="../media/image56.png"/><Relationship Id="rId10" Type="http://schemas.openxmlformats.org/officeDocument/2006/relationships/image" Target="../media/image57.png"/><Relationship Id="rId13" Type="http://schemas.openxmlformats.org/officeDocument/2006/relationships/image" Target="../media/image54.png"/><Relationship Id="rId12" Type="http://schemas.openxmlformats.org/officeDocument/2006/relationships/image" Target="../media/image60.png"/><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75.png"/><Relationship Id="rId4" Type="http://schemas.openxmlformats.org/officeDocument/2006/relationships/hyperlink" Target="http://recit.org/ul/qfl" TargetMode="External"/><Relationship Id="rId9" Type="http://schemas.openxmlformats.org/officeDocument/2006/relationships/image" Target="../media/image53.png"/><Relationship Id="rId15" Type="http://schemas.openxmlformats.org/officeDocument/2006/relationships/image" Target="../media/image2.png"/><Relationship Id="rId14" Type="http://schemas.openxmlformats.org/officeDocument/2006/relationships/hyperlink" Target="https://creativecommons.org/licenses/by-nc-sa/4.0/" TargetMode="External"/><Relationship Id="rId17" Type="http://schemas.openxmlformats.org/officeDocument/2006/relationships/hyperlink" Target="mailto:equipe@recitmst.qc.ca" TargetMode="External"/><Relationship Id="rId16" Type="http://schemas.openxmlformats.org/officeDocument/2006/relationships/image" Target="../media/image6.png"/><Relationship Id="rId5" Type="http://schemas.openxmlformats.org/officeDocument/2006/relationships/hyperlink" Target="http://recit.org/ul/qfk" TargetMode="External"/><Relationship Id="rId6" Type="http://schemas.openxmlformats.org/officeDocument/2006/relationships/image" Target="../media/image48.png"/><Relationship Id="rId18" Type="http://schemas.openxmlformats.org/officeDocument/2006/relationships/image" Target="../media/image9.png"/><Relationship Id="rId7" Type="http://schemas.openxmlformats.org/officeDocument/2006/relationships/image" Target="../media/image52.png"/><Relationship Id="rId8" Type="http://schemas.openxmlformats.org/officeDocument/2006/relationships/image" Target="../media/image50.png"/></Relationships>
</file>

<file path=ppt/slides/_rels/slide22.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76.png"/><Relationship Id="rId13" Type="http://schemas.openxmlformats.org/officeDocument/2006/relationships/image" Target="../media/image53.png"/><Relationship Id="rId12" Type="http://schemas.openxmlformats.org/officeDocument/2006/relationships/image" Target="../media/image50.png"/><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recit.org/ul/qfo" TargetMode="External"/><Relationship Id="rId4" Type="http://schemas.openxmlformats.org/officeDocument/2006/relationships/image" Target="../media/image95.png"/><Relationship Id="rId9" Type="http://schemas.openxmlformats.org/officeDocument/2006/relationships/image" Target="../media/image62.png"/><Relationship Id="rId15" Type="http://schemas.openxmlformats.org/officeDocument/2006/relationships/image" Target="../media/image2.png"/><Relationship Id="rId14" Type="http://schemas.openxmlformats.org/officeDocument/2006/relationships/hyperlink" Target="https://creativecommons.org/licenses/by-nc-sa/4.0/" TargetMode="External"/><Relationship Id="rId17" Type="http://schemas.openxmlformats.org/officeDocument/2006/relationships/hyperlink" Target="mailto:equipe@recitmst.qc.ca" TargetMode="External"/><Relationship Id="rId16" Type="http://schemas.openxmlformats.org/officeDocument/2006/relationships/image" Target="../media/image6.png"/><Relationship Id="rId5" Type="http://schemas.openxmlformats.org/officeDocument/2006/relationships/image" Target="../media/image64.png"/><Relationship Id="rId6" Type="http://schemas.openxmlformats.org/officeDocument/2006/relationships/image" Target="../media/image58.png"/><Relationship Id="rId18" Type="http://schemas.openxmlformats.org/officeDocument/2006/relationships/image" Target="../media/image9.png"/><Relationship Id="rId7" Type="http://schemas.openxmlformats.org/officeDocument/2006/relationships/image" Target="../media/image59.png"/><Relationship Id="rId8" Type="http://schemas.openxmlformats.org/officeDocument/2006/relationships/image" Target="../media/image61.png"/></Relationships>
</file>

<file path=ppt/slides/_rels/slide23.xml.rels><?xml version="1.0" encoding="UTF-8" standalone="yes"?><Relationships xmlns="http://schemas.openxmlformats.org/package/2006/relationships"><Relationship Id="rId10"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hyperlink" Target="http://recit.org/ul/qfp" TargetMode="External"/><Relationship Id="rId4" Type="http://schemas.openxmlformats.org/officeDocument/2006/relationships/image" Target="../media/image63.png"/><Relationship Id="rId9" Type="http://schemas.openxmlformats.org/officeDocument/2006/relationships/hyperlink" Target="mailto:equipe@recitmst.qc.ca" TargetMode="External"/><Relationship Id="rId5" Type="http://schemas.openxmlformats.org/officeDocument/2006/relationships/image" Target="../media/image65.png"/><Relationship Id="rId6" Type="http://schemas.openxmlformats.org/officeDocument/2006/relationships/hyperlink" Target="https://creativecommons.org/licenses/by-nc-sa/4.0/" TargetMode="External"/><Relationship Id="rId7" Type="http://schemas.openxmlformats.org/officeDocument/2006/relationships/image" Target="../media/image2.png"/><Relationship Id="rId8" Type="http://schemas.openxmlformats.org/officeDocument/2006/relationships/image" Target="../media/image6.png"/></Relationships>
</file>

<file path=ppt/slides/_rels/slide24.xml.rels><?xml version="1.0" encoding="UTF-8" standalone="yes"?><Relationships xmlns="http://schemas.openxmlformats.org/package/2006/relationships"><Relationship Id="rId11" Type="http://schemas.openxmlformats.org/officeDocument/2006/relationships/hyperlink" Target="mailto:equipe@recitmst.qc.ca" TargetMode="External"/><Relationship Id="rId10" Type="http://schemas.openxmlformats.org/officeDocument/2006/relationships/image" Target="../media/image6.png"/><Relationship Id="rId12"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03.png"/><Relationship Id="rId4" Type="http://schemas.openxmlformats.org/officeDocument/2006/relationships/image" Target="../media/image66.png"/><Relationship Id="rId9" Type="http://schemas.openxmlformats.org/officeDocument/2006/relationships/image" Target="../media/image2.png"/><Relationship Id="rId5" Type="http://schemas.openxmlformats.org/officeDocument/2006/relationships/image" Target="../media/image68.png"/><Relationship Id="rId6" Type="http://schemas.openxmlformats.org/officeDocument/2006/relationships/image" Target="../media/image70.png"/><Relationship Id="rId7" Type="http://schemas.openxmlformats.org/officeDocument/2006/relationships/image" Target="../media/image102.png"/><Relationship Id="rId8" Type="http://schemas.openxmlformats.org/officeDocument/2006/relationships/hyperlink" Target="https://creativecommons.org/licenses/by-nc-sa/4.0/" TargetMode="External"/></Relationships>
</file>

<file path=ppt/slides/_rels/slide25.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png"/><Relationship Id="rId13" Type="http://schemas.openxmlformats.org/officeDocument/2006/relationships/image" Target="../media/image9.png"/><Relationship Id="rId12"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hyperlink" Target="http://recit.org/ul/qfr" TargetMode="External"/><Relationship Id="rId4" Type="http://schemas.openxmlformats.org/officeDocument/2006/relationships/image" Target="../media/image73.png"/><Relationship Id="rId9" Type="http://schemas.openxmlformats.org/officeDocument/2006/relationships/hyperlink" Target="https://creativecommons.org/licenses/by-nc-sa/4.0/" TargetMode="External"/><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hyperlink" Target="http://recit.org/ul/qfq" TargetMode="External"/><Relationship Id="rId8" Type="http://schemas.openxmlformats.org/officeDocument/2006/relationships/image" Target="../media/image8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97.png"/><Relationship Id="rId5" Type="http://schemas.openxmlformats.org/officeDocument/2006/relationships/image" Target="../media/image6.png"/><Relationship Id="rId6" Type="http://schemas.openxmlformats.org/officeDocument/2006/relationships/hyperlink" Target="mailto:equipe@recitmst.qc.ca" TargetMode="External"/><Relationship Id="rId7" Type="http://schemas.openxmlformats.org/officeDocument/2006/relationships/image" Target="../media/image9.png"/><Relationship Id="rId8" Type="http://schemas.openxmlformats.org/officeDocument/2006/relationships/image" Target="../media/image87.png"/></Relationships>
</file>

<file path=ppt/slides/_rels/slide27.xml.rels><?xml version="1.0" encoding="UTF-8" standalone="yes"?><Relationships xmlns="http://schemas.openxmlformats.org/package/2006/relationships"><Relationship Id="rId11" Type="http://schemas.openxmlformats.org/officeDocument/2006/relationships/image" Target="../media/image78.png"/><Relationship Id="rId10" Type="http://schemas.openxmlformats.org/officeDocument/2006/relationships/image" Target="../media/image81.png"/><Relationship Id="rId13" Type="http://schemas.openxmlformats.org/officeDocument/2006/relationships/image" Target="../media/image82.png"/><Relationship Id="rId12" Type="http://schemas.openxmlformats.org/officeDocument/2006/relationships/image" Target="../media/image86.png"/><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hyperlink" Target="http://recit.org/ul/qfu" TargetMode="External"/><Relationship Id="rId4" Type="http://schemas.openxmlformats.org/officeDocument/2006/relationships/hyperlink" Target="https://creativecommons.org/licenses/by-nc-sa/4.0/" TargetMode="External"/><Relationship Id="rId9" Type="http://schemas.openxmlformats.org/officeDocument/2006/relationships/image" Target="../media/image79.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 Id="rId8"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83.png"/><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 Id="rId8" Type="http://schemas.openxmlformats.org/officeDocument/2006/relationships/image" Target="../media/image9.png"/></Relationships>
</file>

<file path=ppt/slides/_rels/slide29.xml.rels><?xml version="1.0" encoding="UTF-8" standalone="yes"?><Relationships xmlns="http://schemas.openxmlformats.org/package/2006/relationships"><Relationship Id="rId10"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91.png"/><Relationship Id="rId5" Type="http://schemas.openxmlformats.org/officeDocument/2006/relationships/hyperlink" Target="https://creativecommons.org/licenses/by-nc-sa/4.0/" TargetMode="External"/><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hyperlink" Target="mailto:equipe@recitmst.qc.ca" TargetMode="External"/></Relationships>
</file>

<file path=ppt/slides/_rels/slide30.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png"/><Relationship Id="rId13" Type="http://schemas.openxmlformats.org/officeDocument/2006/relationships/image" Target="../media/image9.png"/><Relationship Id="rId12" Type="http://schemas.openxmlformats.org/officeDocument/2006/relationships/hyperlink" Target="mailto:equipe@recitmst.qc.ca" TargetMode="External"/><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hyperlink" Target="https://creativecommons.org/licenses/by-nc-sa/4.0/" TargetMode="External"/><Relationship Id="rId4" Type="http://schemas.openxmlformats.org/officeDocument/2006/relationships/image" Target="../media/image88.png"/><Relationship Id="rId9" Type="http://schemas.openxmlformats.org/officeDocument/2006/relationships/hyperlink" Target="https://creativecommons.org/licenses/by-nc-sa/4.0/" TargetMode="External"/><Relationship Id="rId5" Type="http://schemas.openxmlformats.org/officeDocument/2006/relationships/image" Target="../media/image94.png"/><Relationship Id="rId6" Type="http://schemas.openxmlformats.org/officeDocument/2006/relationships/hyperlink" Target="http://recit.org/ul/qfs" TargetMode="External"/><Relationship Id="rId7" Type="http://schemas.openxmlformats.org/officeDocument/2006/relationships/image" Target="../media/image89.png"/><Relationship Id="rId8" Type="http://schemas.openxmlformats.org/officeDocument/2006/relationships/image" Target="../media/image8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hyperlink" Target="mailto:equipe@recitmst.qc.ca" TargetMode="External"/><Relationship Id="rId7" Type="http://schemas.openxmlformats.org/officeDocument/2006/relationships/image" Target="../media/image9.png"/><Relationship Id="rId8" Type="http://schemas.openxmlformats.org/officeDocument/2006/relationships/image" Target="../media/image92.png"/></Relationships>
</file>

<file path=ppt/slides/_rels/slide32.xml.rels><?xml version="1.0" encoding="UTF-8" standalone="yes"?><Relationships xmlns="http://schemas.openxmlformats.org/package/2006/relationships"><Relationship Id="rId10" Type="http://schemas.openxmlformats.org/officeDocument/2006/relationships/image" Target="../media/image90.png"/><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hyperlink" Target="http://recit.org/ul/qfx" TargetMode="External"/><Relationship Id="rId4" Type="http://schemas.openxmlformats.org/officeDocument/2006/relationships/hyperlink" Target="https://creativecommons.org/licenses/by-nc-sa/4.0/" TargetMode="External"/><Relationship Id="rId9" Type="http://schemas.openxmlformats.org/officeDocument/2006/relationships/hyperlink" Target="http://recit.org/ul/qfy"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 Id="rId8" Type="http://schemas.openxmlformats.org/officeDocument/2006/relationships/image" Target="../media/image9.png"/></Relationships>
</file>

<file path=ppt/slides/_rels/slide33.xml.rels><?xml version="1.0" encoding="UTF-8" standalone="yes"?><Relationships xmlns="http://schemas.openxmlformats.org/package/2006/relationships"><Relationship Id="rId11" Type="http://schemas.openxmlformats.org/officeDocument/2006/relationships/hyperlink" Target="http://www.youtube.com/watch?v=Lgn8WYhfFnE" TargetMode="External"/><Relationship Id="rId10" Type="http://schemas.openxmlformats.org/officeDocument/2006/relationships/image" Target="../media/image101.png"/><Relationship Id="rId13" Type="http://schemas.openxmlformats.org/officeDocument/2006/relationships/hyperlink" Target="http://recit.org/ul/qgg" TargetMode="External"/><Relationship Id="rId12" Type="http://schemas.openxmlformats.org/officeDocument/2006/relationships/image" Target="../media/image93.jpg"/><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104.png"/><Relationship Id="rId14" Type="http://schemas.openxmlformats.org/officeDocument/2006/relationships/hyperlink" Target="http://recit.org/ul/qgj" TargetMode="External"/><Relationship Id="rId5" Type="http://schemas.openxmlformats.org/officeDocument/2006/relationships/image" Target="../media/image6.png"/><Relationship Id="rId6" Type="http://schemas.openxmlformats.org/officeDocument/2006/relationships/hyperlink" Target="mailto:equipe@recitmst.qc.ca" TargetMode="External"/><Relationship Id="rId7" Type="http://schemas.openxmlformats.org/officeDocument/2006/relationships/image" Target="../media/image9.png"/><Relationship Id="rId8" Type="http://schemas.openxmlformats.org/officeDocument/2006/relationships/image" Target="../media/image98.png"/></Relationships>
</file>

<file path=ppt/slides/_rels/slide34.xml.rels><?xml version="1.0" encoding="UTF-8" standalone="yes"?><Relationships xmlns="http://schemas.openxmlformats.org/package/2006/relationships"><Relationship Id="rId11" Type="http://schemas.openxmlformats.org/officeDocument/2006/relationships/hyperlink" Target="http://recit.org/ul/qgi" TargetMode="External"/><Relationship Id="rId10" Type="http://schemas.openxmlformats.org/officeDocument/2006/relationships/image" Target="../media/image101.png"/><Relationship Id="rId12" Type="http://schemas.openxmlformats.org/officeDocument/2006/relationships/hyperlink" Target="http://recit.org/ul/qgh" TargetMode="External"/><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104.png"/><Relationship Id="rId5" Type="http://schemas.openxmlformats.org/officeDocument/2006/relationships/image" Target="../media/image6.png"/><Relationship Id="rId6" Type="http://schemas.openxmlformats.org/officeDocument/2006/relationships/hyperlink" Target="mailto:equipe@recitmst.qc.ca" TargetMode="External"/><Relationship Id="rId7" Type="http://schemas.openxmlformats.org/officeDocument/2006/relationships/image" Target="../media/image9.png"/><Relationship Id="rId8" Type="http://schemas.openxmlformats.org/officeDocument/2006/relationships/image" Target="../media/image9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100.png"/><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100.png"/><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hyperlink" Target="mailto:equipe@recitmst.qc.ca"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hyperlink" Target="http://recit.org/ul/qfz" TargetMode="External"/><Relationship Id="rId4" Type="http://schemas.openxmlformats.org/officeDocument/2006/relationships/image" Target="../media/image99.png"/><Relationship Id="rId9" Type="http://schemas.openxmlformats.org/officeDocument/2006/relationships/image" Target="../media/image100.png"/><Relationship Id="rId5" Type="http://schemas.openxmlformats.org/officeDocument/2006/relationships/hyperlink" Target="https://creativecommons.org/licenses/by-nc-sa/4.0/" TargetMode="External"/><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hyperlink" Target="mailto:equipe@recitmst.qc.c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AFA8D0"/>
        </a:solidFill>
      </p:bgPr>
    </p:bg>
    <p:spTree>
      <p:nvGrpSpPr>
        <p:cNvPr id="567" name="Shape 567"/>
        <p:cNvGrpSpPr/>
        <p:nvPr/>
      </p:nvGrpSpPr>
      <p:grpSpPr>
        <a:xfrm>
          <a:off x="0" y="0"/>
          <a:ext cx="0" cy="0"/>
          <a:chOff x="0" y="0"/>
          <a:chExt cx="0" cy="0"/>
        </a:xfrm>
      </p:grpSpPr>
      <p:sp>
        <p:nvSpPr>
          <p:cNvPr id="568" name="Google Shape;568;p25"/>
          <p:cNvSpPr/>
          <p:nvPr/>
        </p:nvSpPr>
        <p:spPr>
          <a:xfrm>
            <a:off x="11175" y="0"/>
            <a:ext cx="10058400" cy="7772400"/>
          </a:xfrm>
          <a:prstGeom prst="rect">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5"/>
          <p:cNvSpPr txBox="1"/>
          <p:nvPr>
            <p:ph type="ctrTitle"/>
          </p:nvPr>
        </p:nvSpPr>
        <p:spPr>
          <a:xfrm flipH="1">
            <a:off x="4656315" y="4665707"/>
            <a:ext cx="5562600" cy="1524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a:solidFill>
                  <a:srgbClr val="FFFFFF"/>
                </a:solidFill>
              </a:rPr>
              <a:t>Micro:bit</a:t>
            </a:r>
            <a:endParaRPr>
              <a:solidFill>
                <a:srgbClr val="FFFFFF"/>
              </a:solidFill>
            </a:endParaRPr>
          </a:p>
        </p:txBody>
      </p:sp>
      <p:pic>
        <p:nvPicPr>
          <p:cNvPr id="570" name="Google Shape;570;p25"/>
          <p:cNvPicPr preferRelativeResize="0"/>
          <p:nvPr/>
        </p:nvPicPr>
        <p:blipFill rotWithShape="1">
          <a:blip r:embed="rId3">
            <a:alphaModFix/>
          </a:blip>
          <a:srcRect b="0" l="0" r="31266" t="0"/>
          <a:stretch/>
        </p:blipFill>
        <p:spPr>
          <a:xfrm>
            <a:off x="0" y="0"/>
            <a:ext cx="7705300" cy="6817877"/>
          </a:xfrm>
          <a:prstGeom prst="rect">
            <a:avLst/>
          </a:prstGeom>
          <a:noFill/>
          <a:ln>
            <a:noFill/>
          </a:ln>
        </p:spPr>
      </p:pic>
      <p:pic>
        <p:nvPicPr>
          <p:cNvPr id="571" name="Google Shape;571;p25"/>
          <p:cNvPicPr preferRelativeResize="0"/>
          <p:nvPr/>
        </p:nvPicPr>
        <p:blipFill>
          <a:blip r:embed="rId4">
            <a:alphaModFix/>
          </a:blip>
          <a:stretch>
            <a:fillRect/>
          </a:stretch>
        </p:blipFill>
        <p:spPr>
          <a:xfrm rot="-2105689">
            <a:off x="1163181" y="228746"/>
            <a:ext cx="765129" cy="645820"/>
          </a:xfrm>
          <a:prstGeom prst="rect">
            <a:avLst/>
          </a:prstGeom>
          <a:noFill/>
          <a:ln>
            <a:noFill/>
          </a:ln>
        </p:spPr>
      </p:pic>
      <p:pic>
        <p:nvPicPr>
          <p:cNvPr id="572" name="Google Shape;572;p25"/>
          <p:cNvPicPr preferRelativeResize="0"/>
          <p:nvPr/>
        </p:nvPicPr>
        <p:blipFill>
          <a:blip r:embed="rId5">
            <a:alphaModFix/>
          </a:blip>
          <a:stretch>
            <a:fillRect/>
          </a:stretch>
        </p:blipFill>
        <p:spPr>
          <a:xfrm>
            <a:off x="7039560" y="770890"/>
            <a:ext cx="2806678" cy="805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6" name="Shape 576"/>
        <p:cNvGrpSpPr/>
        <p:nvPr/>
      </p:nvGrpSpPr>
      <p:grpSpPr>
        <a:xfrm>
          <a:off x="0" y="0"/>
          <a:ext cx="0" cy="0"/>
          <a:chOff x="0" y="0"/>
          <a:chExt cx="0" cy="0"/>
        </a:xfrm>
      </p:grpSpPr>
      <p:sp>
        <p:nvSpPr>
          <p:cNvPr id="577" name="Google Shape;577;p26"/>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578" name="Google Shape;578;p26"/>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79" name="Google Shape;579;p26"/>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Vos premiers pas avec Micro:bit</a:t>
            </a:r>
            <a:endParaRPr sz="2400">
              <a:solidFill>
                <a:srgbClr val="000000"/>
              </a:solidFill>
              <a:latin typeface="Ubuntu"/>
              <a:ea typeface="Ubuntu"/>
              <a:cs typeface="Ubuntu"/>
              <a:sym typeface="Ubuntu"/>
            </a:endParaRPr>
          </a:p>
        </p:txBody>
      </p:sp>
      <p:sp>
        <p:nvSpPr>
          <p:cNvPr id="580" name="Google Shape;580;p26"/>
          <p:cNvSpPr txBox="1"/>
          <p:nvPr/>
        </p:nvSpPr>
        <p:spPr>
          <a:xfrm>
            <a:off x="2111375" y="6162925"/>
            <a:ext cx="56889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Pour accéder à l’autoformation  :</a:t>
            </a:r>
            <a:r>
              <a:rPr lang="fr-CA">
                <a:latin typeface="Dosis"/>
                <a:ea typeface="Dosis"/>
                <a:cs typeface="Dosis"/>
                <a:sym typeface="Dosis"/>
              </a:rPr>
              <a:t> </a:t>
            </a:r>
            <a:r>
              <a:rPr lang="fr-CA" u="sng">
                <a:solidFill>
                  <a:schemeClr val="hlink"/>
                </a:solidFill>
                <a:latin typeface="Dosis"/>
                <a:ea typeface="Dosis"/>
                <a:cs typeface="Dosis"/>
                <a:sym typeface="Dosis"/>
                <a:hlinkClick r:id="rId3"/>
              </a:rPr>
              <a:t>http://recit.org/ul/qca</a:t>
            </a:r>
            <a:endParaRPr>
              <a:latin typeface="Dosis"/>
              <a:ea typeface="Dosis"/>
              <a:cs typeface="Dosis"/>
              <a:sym typeface="Dosis"/>
            </a:endParaRPr>
          </a:p>
        </p:txBody>
      </p:sp>
      <p:grpSp>
        <p:nvGrpSpPr>
          <p:cNvPr id="581" name="Google Shape;581;p26"/>
          <p:cNvGrpSpPr/>
          <p:nvPr/>
        </p:nvGrpSpPr>
        <p:grpSpPr>
          <a:xfrm>
            <a:off x="2111375" y="6999348"/>
            <a:ext cx="5778300" cy="744402"/>
            <a:chOff x="2111375" y="6846948"/>
            <a:chExt cx="5778300" cy="744402"/>
          </a:xfrm>
        </p:grpSpPr>
        <p:pic>
          <p:nvPicPr>
            <p:cNvPr id="582" name="Google Shape;582;p26">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583" name="Google Shape;583;p26"/>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584" name="Google Shape;584;p2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585" name="Google Shape;585;p26">
            <a:hlinkClick r:id="rId8"/>
          </p:cNvPr>
          <p:cNvPicPr preferRelativeResize="0"/>
          <p:nvPr/>
        </p:nvPicPr>
        <p:blipFill>
          <a:blip r:embed="rId9">
            <a:alphaModFix/>
          </a:blip>
          <a:stretch>
            <a:fillRect/>
          </a:stretch>
        </p:blipFill>
        <p:spPr>
          <a:xfrm>
            <a:off x="981950" y="3442489"/>
            <a:ext cx="7233807" cy="2656175"/>
          </a:xfrm>
          <a:prstGeom prst="rect">
            <a:avLst/>
          </a:prstGeom>
          <a:noFill/>
          <a:ln>
            <a:noFill/>
          </a:ln>
        </p:spPr>
      </p:pic>
      <p:sp>
        <p:nvSpPr>
          <p:cNvPr id="586" name="Google Shape;586;p26"/>
          <p:cNvSpPr txBox="1"/>
          <p:nvPr/>
        </p:nvSpPr>
        <p:spPr>
          <a:xfrm>
            <a:off x="2003250" y="2869200"/>
            <a:ext cx="5191200" cy="57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800">
                <a:solidFill>
                  <a:srgbClr val="434343"/>
                </a:solidFill>
                <a:latin typeface="Dosis"/>
                <a:ea typeface="Dosis"/>
                <a:cs typeface="Dosis"/>
                <a:sym typeface="Dosis"/>
              </a:rPr>
              <a:t>Autoformation disponible sur Campus RÉCIT</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p:txBody>
      </p:sp>
      <p:pic>
        <p:nvPicPr>
          <p:cNvPr id="587" name="Google Shape;587;p26"/>
          <p:cNvPicPr preferRelativeResize="0"/>
          <p:nvPr/>
        </p:nvPicPr>
        <p:blipFill>
          <a:blip r:embed="rId10">
            <a:alphaModFix/>
          </a:blip>
          <a:stretch>
            <a:fillRect/>
          </a:stretch>
        </p:blipFill>
        <p:spPr>
          <a:xfrm rot="1377217">
            <a:off x="6930336" y="1397944"/>
            <a:ext cx="2154055" cy="17791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1" name="Shape 591"/>
        <p:cNvGrpSpPr/>
        <p:nvPr/>
      </p:nvGrpSpPr>
      <p:grpSpPr>
        <a:xfrm>
          <a:off x="0" y="0"/>
          <a:ext cx="0" cy="0"/>
          <a:chOff x="0" y="0"/>
          <a:chExt cx="0" cy="0"/>
        </a:xfrm>
      </p:grpSpPr>
      <p:sp>
        <p:nvSpPr>
          <p:cNvPr id="592" name="Google Shape;592;p2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593" name="Google Shape;593;p2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94" name="Google Shape;594;p2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Les composantes de Micro:bit</a:t>
            </a:r>
            <a:endParaRPr sz="2400">
              <a:solidFill>
                <a:srgbClr val="000000"/>
              </a:solidFill>
              <a:latin typeface="Ubuntu"/>
              <a:ea typeface="Ubuntu"/>
              <a:cs typeface="Ubuntu"/>
              <a:sym typeface="Ubuntu"/>
            </a:endParaRPr>
          </a:p>
        </p:txBody>
      </p:sp>
      <p:sp>
        <p:nvSpPr>
          <p:cNvPr id="595" name="Google Shape;595;p27"/>
          <p:cNvSpPr txBox="1"/>
          <p:nvPr/>
        </p:nvSpPr>
        <p:spPr>
          <a:xfrm>
            <a:off x="1872500" y="5847375"/>
            <a:ext cx="26928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Plus de détails sur les caractéristiques du Micro:bit : </a:t>
            </a:r>
            <a:r>
              <a:rPr lang="fr-CA" u="sng">
                <a:solidFill>
                  <a:schemeClr val="hlink"/>
                </a:solidFill>
                <a:latin typeface="Dosis"/>
                <a:ea typeface="Dosis"/>
                <a:cs typeface="Dosis"/>
                <a:sym typeface="Dosis"/>
                <a:hlinkClick r:id="rId3"/>
              </a:rPr>
              <a:t>http://recit.org/ul/qeb</a:t>
            </a:r>
            <a:endParaRPr>
              <a:latin typeface="Dosis"/>
              <a:ea typeface="Dosis"/>
              <a:cs typeface="Dosis"/>
              <a:sym typeface="Dosis"/>
            </a:endParaRPr>
          </a:p>
        </p:txBody>
      </p:sp>
      <p:pic>
        <p:nvPicPr>
          <p:cNvPr id="596" name="Google Shape;596;p27"/>
          <p:cNvPicPr preferRelativeResize="0"/>
          <p:nvPr/>
        </p:nvPicPr>
        <p:blipFill>
          <a:blip r:embed="rId4">
            <a:alphaModFix/>
          </a:blip>
          <a:stretch>
            <a:fillRect/>
          </a:stretch>
        </p:blipFill>
        <p:spPr>
          <a:xfrm>
            <a:off x="894625" y="1231038"/>
            <a:ext cx="8122424" cy="3950176"/>
          </a:xfrm>
          <a:prstGeom prst="rect">
            <a:avLst/>
          </a:prstGeom>
          <a:noFill/>
          <a:ln>
            <a:noFill/>
          </a:ln>
        </p:spPr>
      </p:pic>
      <p:sp>
        <p:nvSpPr>
          <p:cNvPr id="597" name="Google Shape;597;p27"/>
          <p:cNvSpPr txBox="1"/>
          <p:nvPr/>
        </p:nvSpPr>
        <p:spPr>
          <a:xfrm>
            <a:off x="6186300" y="6355875"/>
            <a:ext cx="23967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Vidéo, Présentation de Micro:bit</a:t>
            </a:r>
            <a:r>
              <a:rPr lang="fr-CA">
                <a:solidFill>
                  <a:srgbClr val="434343"/>
                </a:solidFill>
                <a:latin typeface="Dosis"/>
                <a:ea typeface="Dosis"/>
                <a:cs typeface="Dosis"/>
                <a:sym typeface="Dosis"/>
              </a:rPr>
              <a:t> : </a:t>
            </a:r>
            <a:r>
              <a:rPr lang="fr-CA" u="sng">
                <a:solidFill>
                  <a:schemeClr val="hlink"/>
                </a:solidFill>
                <a:latin typeface="Dosis"/>
                <a:ea typeface="Dosis"/>
                <a:cs typeface="Dosis"/>
                <a:sym typeface="Dosis"/>
                <a:hlinkClick r:id="rId5"/>
              </a:rPr>
              <a:t>http://recit.org/ul/qec</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598" name="Google Shape;598;p27">
            <a:hlinkClick r:id="rId6"/>
          </p:cNvPr>
          <p:cNvPicPr preferRelativeResize="0"/>
          <p:nvPr/>
        </p:nvPicPr>
        <p:blipFill>
          <a:blip r:embed="rId7">
            <a:alphaModFix/>
          </a:blip>
          <a:stretch>
            <a:fillRect/>
          </a:stretch>
        </p:blipFill>
        <p:spPr>
          <a:xfrm>
            <a:off x="6709801" y="5731199"/>
            <a:ext cx="1274401" cy="692769"/>
          </a:xfrm>
          <a:prstGeom prst="rect">
            <a:avLst/>
          </a:prstGeom>
          <a:noFill/>
          <a:ln>
            <a:noFill/>
          </a:ln>
        </p:spPr>
      </p:pic>
      <p:grpSp>
        <p:nvGrpSpPr>
          <p:cNvPr id="599" name="Google Shape;599;p27"/>
          <p:cNvGrpSpPr/>
          <p:nvPr/>
        </p:nvGrpSpPr>
        <p:grpSpPr>
          <a:xfrm>
            <a:off x="2111375" y="6999348"/>
            <a:ext cx="5778300" cy="744402"/>
            <a:chOff x="2111375" y="6846948"/>
            <a:chExt cx="5778300" cy="744402"/>
          </a:xfrm>
        </p:grpSpPr>
        <p:pic>
          <p:nvPicPr>
            <p:cNvPr id="600" name="Google Shape;600;p27">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601" name="Google Shape;601;p27"/>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602" name="Google Shape;602;p2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6" name="Shape 606"/>
        <p:cNvGrpSpPr/>
        <p:nvPr/>
      </p:nvGrpSpPr>
      <p:grpSpPr>
        <a:xfrm>
          <a:off x="0" y="0"/>
          <a:ext cx="0" cy="0"/>
          <a:chOff x="0" y="0"/>
          <a:chExt cx="0" cy="0"/>
        </a:xfrm>
      </p:grpSpPr>
      <p:sp>
        <p:nvSpPr>
          <p:cNvPr id="607" name="Google Shape;607;p28"/>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608" name="Google Shape;608;p28"/>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09" name="Google Shape;609;p28"/>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Outil de programmation : Makecode</a:t>
            </a:r>
            <a:endParaRPr sz="2400">
              <a:solidFill>
                <a:srgbClr val="000000"/>
              </a:solidFill>
              <a:latin typeface="Ubuntu"/>
              <a:ea typeface="Ubuntu"/>
              <a:cs typeface="Ubuntu"/>
              <a:sym typeface="Ubuntu"/>
            </a:endParaRPr>
          </a:p>
        </p:txBody>
      </p:sp>
      <p:pic>
        <p:nvPicPr>
          <p:cNvPr id="610" name="Google Shape;610;p28">
            <a:hlinkClick r:id="rId3"/>
          </p:cNvPr>
          <p:cNvPicPr preferRelativeResize="0"/>
          <p:nvPr/>
        </p:nvPicPr>
        <p:blipFill>
          <a:blip r:embed="rId4">
            <a:alphaModFix/>
          </a:blip>
          <a:stretch>
            <a:fillRect/>
          </a:stretch>
        </p:blipFill>
        <p:spPr>
          <a:xfrm>
            <a:off x="1042250" y="1570525"/>
            <a:ext cx="6092477" cy="2894493"/>
          </a:xfrm>
          <a:prstGeom prst="rect">
            <a:avLst/>
          </a:prstGeom>
          <a:noFill/>
          <a:ln>
            <a:noFill/>
          </a:ln>
        </p:spPr>
      </p:pic>
      <p:sp>
        <p:nvSpPr>
          <p:cNvPr id="611" name="Google Shape;611;p28"/>
          <p:cNvSpPr txBox="1"/>
          <p:nvPr/>
        </p:nvSpPr>
        <p:spPr>
          <a:xfrm>
            <a:off x="559600" y="4575300"/>
            <a:ext cx="71778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Makecode, a</a:t>
            </a:r>
            <a:r>
              <a:rPr lang="fr-CA">
                <a:latin typeface="Dosis"/>
                <a:ea typeface="Dosis"/>
                <a:cs typeface="Dosis"/>
                <a:sym typeface="Dosis"/>
              </a:rPr>
              <a:t>pplication</a:t>
            </a:r>
            <a:r>
              <a:rPr lang="fr-CA">
                <a:latin typeface="Dosis"/>
                <a:ea typeface="Dosis"/>
                <a:cs typeface="Dosis"/>
                <a:sym typeface="Dosis"/>
              </a:rPr>
              <a:t> en ligne qui fonctionne avec </a:t>
            </a:r>
            <a:r>
              <a:rPr lang="fr-CA">
                <a:latin typeface="Dosis"/>
                <a:ea typeface="Dosis"/>
                <a:cs typeface="Dosis"/>
                <a:sym typeface="Dosis"/>
              </a:rPr>
              <a:t>ordinateur</a:t>
            </a:r>
            <a:r>
              <a:rPr lang="fr-CA">
                <a:latin typeface="Dosis"/>
                <a:ea typeface="Dosis"/>
                <a:cs typeface="Dosis"/>
                <a:sym typeface="Dosis"/>
              </a:rPr>
              <a:t> de bureau, portable, chromebook et mac.</a:t>
            </a:r>
            <a:endParaRPr>
              <a:latin typeface="Dosis"/>
              <a:ea typeface="Dosis"/>
              <a:cs typeface="Dosis"/>
              <a:sym typeface="Dosis"/>
            </a:endParaRPr>
          </a:p>
          <a:p>
            <a:pPr indent="0" lvl="0" marL="457200" rtl="0" algn="l">
              <a:spcBef>
                <a:spcPts val="0"/>
              </a:spcBef>
              <a:spcAft>
                <a:spcPts val="0"/>
              </a:spcAft>
              <a:buNone/>
            </a:pPr>
            <a:r>
              <a:t/>
            </a:r>
            <a:endParaRPr>
              <a:latin typeface="Dosis"/>
              <a:ea typeface="Dosis"/>
              <a:cs typeface="Dosis"/>
              <a:sym typeface="Dosis"/>
            </a:endParaRPr>
          </a:p>
        </p:txBody>
      </p:sp>
      <p:pic>
        <p:nvPicPr>
          <p:cNvPr id="612" name="Google Shape;612;p28">
            <a:hlinkClick r:id="rId5"/>
          </p:cNvPr>
          <p:cNvPicPr preferRelativeResize="0"/>
          <p:nvPr/>
        </p:nvPicPr>
        <p:blipFill>
          <a:blip r:embed="rId6">
            <a:alphaModFix/>
          </a:blip>
          <a:stretch>
            <a:fillRect/>
          </a:stretch>
        </p:blipFill>
        <p:spPr>
          <a:xfrm>
            <a:off x="7182504" y="5493656"/>
            <a:ext cx="943250" cy="484944"/>
          </a:xfrm>
          <a:prstGeom prst="rect">
            <a:avLst/>
          </a:prstGeom>
          <a:noFill/>
          <a:ln>
            <a:noFill/>
          </a:ln>
        </p:spPr>
      </p:pic>
      <p:sp>
        <p:nvSpPr>
          <p:cNvPr id="613" name="Google Shape;613;p28"/>
          <p:cNvSpPr txBox="1"/>
          <p:nvPr/>
        </p:nvSpPr>
        <p:spPr>
          <a:xfrm>
            <a:off x="6733879" y="5958688"/>
            <a:ext cx="18405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Application Makecode pour Android : </a:t>
            </a:r>
            <a:r>
              <a:rPr lang="fr-CA" u="sng">
                <a:solidFill>
                  <a:schemeClr val="hlink"/>
                </a:solidFill>
                <a:latin typeface="Dosis"/>
                <a:ea typeface="Dosis"/>
                <a:cs typeface="Dosis"/>
                <a:sym typeface="Dosis"/>
                <a:hlinkClick r:id="rId7"/>
              </a:rPr>
              <a:t>http://recit.org/ul/qeg</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14" name="Google Shape;614;p28">
            <a:hlinkClick r:id="rId8"/>
          </p:cNvPr>
          <p:cNvPicPr preferRelativeResize="0"/>
          <p:nvPr/>
        </p:nvPicPr>
        <p:blipFill>
          <a:blip r:embed="rId9">
            <a:alphaModFix/>
          </a:blip>
          <a:stretch>
            <a:fillRect/>
          </a:stretch>
        </p:blipFill>
        <p:spPr>
          <a:xfrm>
            <a:off x="5543954" y="5468827"/>
            <a:ext cx="536806" cy="534600"/>
          </a:xfrm>
          <a:prstGeom prst="rect">
            <a:avLst/>
          </a:prstGeom>
          <a:noFill/>
          <a:ln>
            <a:noFill/>
          </a:ln>
        </p:spPr>
      </p:pic>
      <p:sp>
        <p:nvSpPr>
          <p:cNvPr id="615" name="Google Shape;615;p28"/>
          <p:cNvSpPr txBox="1"/>
          <p:nvPr/>
        </p:nvSpPr>
        <p:spPr>
          <a:xfrm>
            <a:off x="4892107" y="5958700"/>
            <a:ext cx="18405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Application Makecode pour iPad : </a:t>
            </a:r>
            <a:r>
              <a:rPr lang="fr-CA" u="sng">
                <a:solidFill>
                  <a:schemeClr val="hlink"/>
                </a:solidFill>
                <a:latin typeface="Dosis"/>
                <a:ea typeface="Dosis"/>
                <a:cs typeface="Dosis"/>
                <a:sym typeface="Dosis"/>
                <a:hlinkClick r:id="rId10"/>
              </a:rPr>
              <a:t>http://recit.org/ul/qed</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16" name="Google Shape;616;p28"/>
          <p:cNvSpPr txBox="1"/>
          <p:nvPr/>
        </p:nvSpPr>
        <p:spPr>
          <a:xfrm>
            <a:off x="3170335" y="5981200"/>
            <a:ext cx="17205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Pour installer Makecode hors ligne : </a:t>
            </a:r>
            <a:endParaRPr>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11"/>
              </a:rPr>
              <a:t>http://recit.org/ul/qef</a:t>
            </a:r>
            <a:endParaRPr>
              <a:latin typeface="Dosis"/>
              <a:ea typeface="Dosis"/>
              <a:cs typeface="Dosis"/>
              <a:sym typeface="Dosis"/>
            </a:endParaRPr>
          </a:p>
        </p:txBody>
      </p:sp>
      <p:pic>
        <p:nvPicPr>
          <p:cNvPr id="617" name="Google Shape;617;p28">
            <a:hlinkClick r:id="rId12"/>
          </p:cNvPr>
          <p:cNvPicPr preferRelativeResize="0"/>
          <p:nvPr/>
        </p:nvPicPr>
        <p:blipFill>
          <a:blip r:embed="rId13">
            <a:alphaModFix/>
          </a:blip>
          <a:stretch>
            <a:fillRect/>
          </a:stretch>
        </p:blipFill>
        <p:spPr>
          <a:xfrm>
            <a:off x="3727985" y="5429700"/>
            <a:ext cx="605200" cy="605200"/>
          </a:xfrm>
          <a:prstGeom prst="rect">
            <a:avLst/>
          </a:prstGeom>
          <a:noFill/>
          <a:ln>
            <a:noFill/>
          </a:ln>
        </p:spPr>
      </p:pic>
      <p:sp>
        <p:nvSpPr>
          <p:cNvPr id="618" name="Google Shape;618;p28"/>
          <p:cNvSpPr txBox="1"/>
          <p:nvPr/>
        </p:nvSpPr>
        <p:spPr>
          <a:xfrm>
            <a:off x="1032463" y="5981188"/>
            <a:ext cx="21366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Pour accéder à </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Makecode en ligne : </a:t>
            </a:r>
            <a:r>
              <a:rPr lang="fr-CA" u="sng">
                <a:solidFill>
                  <a:schemeClr val="hlink"/>
                </a:solidFill>
                <a:latin typeface="Dosis"/>
                <a:ea typeface="Dosis"/>
                <a:cs typeface="Dosis"/>
                <a:sym typeface="Dosis"/>
                <a:hlinkClick r:id="rId14"/>
              </a:rPr>
              <a:t>http://recit.org/ul/qee</a:t>
            </a:r>
            <a:r>
              <a:rPr lang="fr-CA">
                <a:latin typeface="Dosis"/>
                <a:ea typeface="Dosis"/>
                <a:cs typeface="Dosis"/>
                <a:sym typeface="Dosis"/>
              </a:rPr>
              <a:t> </a:t>
            </a:r>
            <a:endParaRPr>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19" name="Google Shape;619;p28">
            <a:hlinkClick r:id="rId15"/>
          </p:cNvPr>
          <p:cNvPicPr preferRelativeResize="0"/>
          <p:nvPr/>
        </p:nvPicPr>
        <p:blipFill>
          <a:blip r:embed="rId16">
            <a:alphaModFix/>
          </a:blip>
          <a:stretch>
            <a:fillRect/>
          </a:stretch>
        </p:blipFill>
        <p:spPr>
          <a:xfrm>
            <a:off x="1531037" y="5571438"/>
            <a:ext cx="1139450" cy="432000"/>
          </a:xfrm>
          <a:prstGeom prst="rect">
            <a:avLst/>
          </a:prstGeom>
          <a:noFill/>
          <a:ln>
            <a:noFill/>
          </a:ln>
        </p:spPr>
      </p:pic>
      <p:sp>
        <p:nvSpPr>
          <p:cNvPr id="620" name="Google Shape;620;p28"/>
          <p:cNvSpPr txBox="1"/>
          <p:nvPr/>
        </p:nvSpPr>
        <p:spPr>
          <a:xfrm>
            <a:off x="7479175" y="3244850"/>
            <a:ext cx="19800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Vidéo, Présentation Makecode : </a:t>
            </a:r>
            <a:r>
              <a:rPr lang="fr-CA" u="sng">
                <a:solidFill>
                  <a:schemeClr val="hlink"/>
                </a:solidFill>
                <a:latin typeface="Dosis"/>
                <a:ea typeface="Dosis"/>
                <a:cs typeface="Dosis"/>
                <a:sym typeface="Dosis"/>
                <a:hlinkClick r:id="rId17"/>
              </a:rPr>
              <a:t>http://recit.org/ul/qeh</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21" name="Google Shape;621;p28">
            <a:hlinkClick r:id="rId18"/>
          </p:cNvPr>
          <p:cNvPicPr preferRelativeResize="0"/>
          <p:nvPr/>
        </p:nvPicPr>
        <p:blipFill>
          <a:blip r:embed="rId19">
            <a:alphaModFix/>
          </a:blip>
          <a:stretch>
            <a:fillRect/>
          </a:stretch>
        </p:blipFill>
        <p:spPr>
          <a:xfrm>
            <a:off x="7839175" y="2551844"/>
            <a:ext cx="1260000" cy="693000"/>
          </a:xfrm>
          <a:prstGeom prst="rect">
            <a:avLst/>
          </a:prstGeom>
          <a:noFill/>
          <a:ln>
            <a:noFill/>
          </a:ln>
        </p:spPr>
      </p:pic>
      <p:grpSp>
        <p:nvGrpSpPr>
          <p:cNvPr id="622" name="Google Shape;622;p28"/>
          <p:cNvGrpSpPr/>
          <p:nvPr/>
        </p:nvGrpSpPr>
        <p:grpSpPr>
          <a:xfrm>
            <a:off x="2111375" y="6999348"/>
            <a:ext cx="5778300" cy="744402"/>
            <a:chOff x="2111375" y="6846948"/>
            <a:chExt cx="5778300" cy="744402"/>
          </a:xfrm>
        </p:grpSpPr>
        <p:pic>
          <p:nvPicPr>
            <p:cNvPr id="623" name="Google Shape;623;p28">
              <a:hlinkClick r:id="rId20"/>
            </p:cNvPr>
            <p:cNvPicPr preferRelativeResize="0"/>
            <p:nvPr/>
          </p:nvPicPr>
          <p:blipFill>
            <a:blip r:embed="rId21">
              <a:alphaModFix/>
            </a:blip>
            <a:stretch>
              <a:fillRect/>
            </a:stretch>
          </p:blipFill>
          <p:spPr>
            <a:xfrm>
              <a:off x="5541805" y="6953809"/>
              <a:ext cx="916721" cy="320739"/>
            </a:xfrm>
            <a:prstGeom prst="rect">
              <a:avLst/>
            </a:prstGeom>
            <a:noFill/>
            <a:ln>
              <a:noFill/>
            </a:ln>
          </p:spPr>
        </p:pic>
        <p:pic>
          <p:nvPicPr>
            <p:cNvPr id="624" name="Google Shape;624;p28"/>
            <p:cNvPicPr preferRelativeResize="0"/>
            <p:nvPr/>
          </p:nvPicPr>
          <p:blipFill>
            <a:blip r:embed="rId22">
              <a:alphaModFix/>
            </a:blip>
            <a:stretch>
              <a:fillRect/>
            </a:stretch>
          </p:blipFill>
          <p:spPr>
            <a:xfrm>
              <a:off x="3453124" y="6846948"/>
              <a:ext cx="1861750" cy="534450"/>
            </a:xfrm>
            <a:prstGeom prst="rect">
              <a:avLst/>
            </a:prstGeom>
            <a:noFill/>
            <a:ln>
              <a:noFill/>
            </a:ln>
          </p:spPr>
        </p:pic>
        <p:sp>
          <p:nvSpPr>
            <p:cNvPr id="625" name="Google Shape;625;p2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23"/>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9" name="Shape 629"/>
        <p:cNvGrpSpPr/>
        <p:nvPr/>
      </p:nvGrpSpPr>
      <p:grpSpPr>
        <a:xfrm>
          <a:off x="0" y="0"/>
          <a:ext cx="0" cy="0"/>
          <a:chOff x="0" y="0"/>
          <a:chExt cx="0" cy="0"/>
        </a:xfrm>
      </p:grpSpPr>
      <p:sp>
        <p:nvSpPr>
          <p:cNvPr id="630" name="Google Shape;630;p29"/>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a:t>
            </a:r>
            <a:endParaRPr sz="4800">
              <a:solidFill>
                <a:srgbClr val="0069BF"/>
              </a:solidFill>
            </a:endParaRPr>
          </a:p>
        </p:txBody>
      </p:sp>
      <p:cxnSp>
        <p:nvCxnSpPr>
          <p:cNvPr id="631" name="Google Shape;631;p29"/>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32" name="Google Shape;632;p29"/>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Téléverser dans votre Micro:bit</a:t>
            </a:r>
            <a:endParaRPr sz="2400">
              <a:solidFill>
                <a:srgbClr val="000000"/>
              </a:solidFill>
              <a:latin typeface="Ubuntu"/>
              <a:ea typeface="Ubuntu"/>
              <a:cs typeface="Ubuntu"/>
              <a:sym typeface="Ubuntu"/>
            </a:endParaRPr>
          </a:p>
        </p:txBody>
      </p:sp>
      <p:sp>
        <p:nvSpPr>
          <p:cNvPr id="633" name="Google Shape;633;p29"/>
          <p:cNvSpPr txBox="1"/>
          <p:nvPr/>
        </p:nvSpPr>
        <p:spPr>
          <a:xfrm>
            <a:off x="1103000" y="5534650"/>
            <a:ext cx="24222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Vidéo, </a:t>
            </a:r>
            <a:r>
              <a:rPr lang="fr-CA">
                <a:solidFill>
                  <a:srgbClr val="434343"/>
                </a:solidFill>
                <a:latin typeface="Dosis"/>
                <a:ea typeface="Dosis"/>
                <a:cs typeface="Dosis"/>
                <a:sym typeface="Dosis"/>
              </a:rPr>
              <a:t>Téléverser vers Micro:bit : </a:t>
            </a:r>
            <a:r>
              <a:rPr lang="fr-CA" u="sng">
                <a:solidFill>
                  <a:schemeClr val="hlink"/>
                </a:solidFill>
                <a:latin typeface="Dosis"/>
                <a:ea typeface="Dosis"/>
                <a:cs typeface="Dosis"/>
                <a:sym typeface="Dosis"/>
                <a:hlinkClick r:id="rId3"/>
              </a:rPr>
              <a:t>http://recit.org/ul/qei</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34" name="Google Shape;634;p29"/>
          <p:cNvSpPr txBox="1"/>
          <p:nvPr/>
        </p:nvSpPr>
        <p:spPr>
          <a:xfrm>
            <a:off x="318200" y="1944075"/>
            <a:ext cx="5058600" cy="2783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1 : Connectez le Micro:Bit à votre appareil </a:t>
            </a:r>
            <a:endParaRPr b="1">
              <a:solidFill>
                <a:srgbClr val="222222"/>
              </a:solidFill>
              <a:latin typeface="Dosis"/>
              <a:ea typeface="Dosis"/>
              <a:cs typeface="Dosis"/>
              <a:sym typeface="Dosis"/>
            </a:endParaRPr>
          </a:p>
          <a:p>
            <a:pPr indent="-184150" lvl="2" marL="1352550" rtl="0" algn="l">
              <a:spcBef>
                <a:spcPts val="0"/>
              </a:spcBef>
              <a:spcAft>
                <a:spcPts val="0"/>
              </a:spcAft>
              <a:buClr>
                <a:srgbClr val="595959"/>
              </a:buClr>
              <a:buSzPts val="1400"/>
              <a:buFont typeface="Dosis"/>
              <a:buChar char="■"/>
            </a:pPr>
            <a:r>
              <a:rPr lang="fr-CA">
                <a:latin typeface="Dosis"/>
                <a:ea typeface="Dosis"/>
                <a:cs typeface="Dosis"/>
                <a:sym typeface="Dosis"/>
              </a:rPr>
              <a:t>Chromebook, ordinateur ou mac</a:t>
            </a:r>
            <a:endParaRPr>
              <a:latin typeface="Dosis"/>
              <a:ea typeface="Dosis"/>
              <a:cs typeface="Dosis"/>
              <a:sym typeface="Dosis"/>
            </a:endParaRPr>
          </a:p>
          <a:p>
            <a:pPr indent="0" lvl="0" marL="457200" rtl="0" algn="l">
              <a:spcBef>
                <a:spcPts val="0"/>
              </a:spcBef>
              <a:spcAft>
                <a:spcPts val="0"/>
              </a:spcAft>
              <a:buNone/>
            </a:pPr>
            <a:r>
              <a:t/>
            </a:r>
            <a:endParaRPr>
              <a:solidFill>
                <a:srgbClr val="222222"/>
              </a:solidFill>
              <a:latin typeface="Dosis"/>
              <a:ea typeface="Dosis"/>
              <a:cs typeface="Dosis"/>
              <a:sym typeface="Dosis"/>
            </a:endParaRPr>
          </a:p>
          <a:p>
            <a:pPr indent="-317500" lvl="0" marL="457200" rtl="0" algn="l">
              <a:spcBef>
                <a:spcPts val="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2 : Créez un programme avec Makecode</a:t>
            </a:r>
            <a:endParaRPr b="1">
              <a:solidFill>
                <a:srgbClr val="222222"/>
              </a:solidFill>
              <a:latin typeface="Dosis"/>
              <a:ea typeface="Dosis"/>
              <a:cs typeface="Dosis"/>
              <a:sym typeface="Dosis"/>
            </a:endParaRPr>
          </a:p>
          <a:p>
            <a:pPr indent="0" lvl="0" marL="457200" rtl="0" algn="l">
              <a:spcBef>
                <a:spcPts val="0"/>
              </a:spcBef>
              <a:spcAft>
                <a:spcPts val="0"/>
              </a:spcAft>
              <a:buNone/>
            </a:pPr>
            <a:r>
              <a:t/>
            </a:r>
            <a:endParaRPr>
              <a:solidFill>
                <a:srgbClr val="222222"/>
              </a:solidFill>
              <a:latin typeface="Dosis"/>
              <a:ea typeface="Dosis"/>
              <a:cs typeface="Dosis"/>
              <a:sym typeface="Dosis"/>
            </a:endParaRPr>
          </a:p>
          <a:p>
            <a:pPr indent="-317500" lvl="0" marL="457200" rtl="0" algn="l">
              <a:spcBef>
                <a:spcPts val="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3 : Téléchargez le programme sur votre appareil</a:t>
            </a:r>
            <a:r>
              <a:rPr lang="fr-CA">
                <a:solidFill>
                  <a:srgbClr val="222222"/>
                </a:solidFill>
                <a:latin typeface="Dosis"/>
                <a:ea typeface="Dosis"/>
                <a:cs typeface="Dosis"/>
                <a:sym typeface="Dosis"/>
              </a:rPr>
              <a:t> </a:t>
            </a:r>
            <a:endParaRPr>
              <a:solidFill>
                <a:srgbClr val="222222"/>
              </a:solidFill>
              <a:latin typeface="Dosis"/>
              <a:ea typeface="Dosis"/>
              <a:cs typeface="Dosis"/>
              <a:sym typeface="Dosis"/>
            </a:endParaRPr>
          </a:p>
          <a:p>
            <a:pPr indent="-178899" lvl="2" marL="1349999" rtl="0" algn="l">
              <a:spcBef>
                <a:spcPts val="0"/>
              </a:spcBef>
              <a:spcAft>
                <a:spcPts val="0"/>
              </a:spcAft>
              <a:buClr>
                <a:srgbClr val="595959"/>
              </a:buClr>
              <a:buSzPts val="1400"/>
              <a:buFont typeface="Dosis"/>
              <a:buChar char="■"/>
            </a:pPr>
            <a:r>
              <a:rPr lang="fr-CA">
                <a:latin typeface="Dosis"/>
                <a:ea typeface="Dosis"/>
                <a:cs typeface="Dosis"/>
                <a:sym typeface="Dosis"/>
              </a:rPr>
              <a:t>Le programme sera dans les téléchargements.</a:t>
            </a:r>
            <a:endParaRPr>
              <a:latin typeface="Dosis"/>
              <a:ea typeface="Dosis"/>
              <a:cs typeface="Dosis"/>
              <a:sym typeface="Dosis"/>
            </a:endParaRPr>
          </a:p>
          <a:p>
            <a:pPr indent="-317500" lvl="0" marL="457200" rtl="0" algn="l">
              <a:spcBef>
                <a:spcPts val="1800"/>
              </a:spcBef>
              <a:spcAft>
                <a:spcPts val="0"/>
              </a:spcAft>
              <a:buClr>
                <a:srgbClr val="222222"/>
              </a:buClr>
              <a:buSzPts val="1400"/>
              <a:buFont typeface="Dosis"/>
              <a:buChar char="●"/>
            </a:pPr>
            <a:r>
              <a:rPr b="1" lang="fr-CA">
                <a:solidFill>
                  <a:srgbClr val="222222"/>
                </a:solidFill>
                <a:latin typeface="Dosis"/>
                <a:ea typeface="Dosis"/>
                <a:cs typeface="Dosis"/>
                <a:sym typeface="Dosis"/>
              </a:rPr>
              <a:t>Étape 4 : Lancez le programme sur le Micro:Bit</a:t>
            </a:r>
            <a:endParaRPr b="1">
              <a:solidFill>
                <a:srgbClr val="222222"/>
              </a:solidFill>
              <a:latin typeface="Dosis"/>
              <a:ea typeface="Dosis"/>
              <a:cs typeface="Dosis"/>
              <a:sym typeface="Dosis"/>
            </a:endParaRPr>
          </a:p>
          <a:p>
            <a:pPr indent="-178899" lvl="2" marL="1349999" rtl="0" algn="l">
              <a:spcBef>
                <a:spcPts val="0"/>
              </a:spcBef>
              <a:spcAft>
                <a:spcPts val="0"/>
              </a:spcAft>
              <a:buClr>
                <a:srgbClr val="595959"/>
              </a:buClr>
              <a:buSzPts val="1400"/>
              <a:buFont typeface="Dosis"/>
              <a:buChar char="■"/>
            </a:pPr>
            <a:r>
              <a:rPr lang="fr-CA">
                <a:latin typeface="Dosis"/>
                <a:ea typeface="Dosis"/>
                <a:cs typeface="Dosis"/>
                <a:sym typeface="Dosis"/>
              </a:rPr>
              <a:t>Il faudra alors transférer le programme des Téléchargements vers le Micro:bit.</a:t>
            </a:r>
            <a:endParaRPr>
              <a:latin typeface="Dosis"/>
              <a:ea typeface="Dosis"/>
              <a:cs typeface="Dosis"/>
              <a:sym typeface="Dosis"/>
            </a:endParaRPr>
          </a:p>
          <a:p>
            <a:pPr indent="-178899" lvl="2" marL="1349999" rtl="0" algn="l">
              <a:spcBef>
                <a:spcPts val="0"/>
              </a:spcBef>
              <a:spcAft>
                <a:spcPts val="0"/>
              </a:spcAft>
              <a:buClr>
                <a:srgbClr val="595959"/>
              </a:buClr>
              <a:buSzPts val="1400"/>
              <a:buFont typeface="Dosis"/>
              <a:buChar char="■"/>
            </a:pPr>
            <a:r>
              <a:rPr lang="fr-CA">
                <a:latin typeface="Dosis"/>
                <a:ea typeface="Dosis"/>
                <a:cs typeface="Dosis"/>
                <a:sym typeface="Dosis"/>
              </a:rPr>
              <a:t>Micro:Bit sera vu comme un périphérique externe.</a:t>
            </a:r>
            <a:endParaRPr>
              <a:solidFill>
                <a:srgbClr val="595959"/>
              </a:solidFill>
              <a:latin typeface="Dosis"/>
              <a:ea typeface="Dosis"/>
              <a:cs typeface="Dosis"/>
              <a:sym typeface="Dosis"/>
            </a:endParaRPr>
          </a:p>
        </p:txBody>
      </p:sp>
      <p:pic>
        <p:nvPicPr>
          <p:cNvPr id="635" name="Google Shape;635;p29">
            <a:hlinkClick r:id="rId4"/>
          </p:cNvPr>
          <p:cNvPicPr preferRelativeResize="0"/>
          <p:nvPr/>
        </p:nvPicPr>
        <p:blipFill>
          <a:blip r:embed="rId5">
            <a:alphaModFix/>
          </a:blip>
          <a:stretch>
            <a:fillRect/>
          </a:stretch>
        </p:blipFill>
        <p:spPr>
          <a:xfrm>
            <a:off x="1684100" y="4881788"/>
            <a:ext cx="1259999" cy="693000"/>
          </a:xfrm>
          <a:prstGeom prst="rect">
            <a:avLst/>
          </a:prstGeom>
          <a:noFill/>
          <a:ln>
            <a:noFill/>
          </a:ln>
        </p:spPr>
      </p:pic>
      <p:sp>
        <p:nvSpPr>
          <p:cNvPr id="636" name="Google Shape;636;p29"/>
          <p:cNvSpPr txBox="1"/>
          <p:nvPr/>
        </p:nvSpPr>
        <p:spPr>
          <a:xfrm>
            <a:off x="6246475" y="1589700"/>
            <a:ext cx="2702100" cy="59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rgbClr val="222222"/>
                </a:solidFill>
                <a:latin typeface="Dosis"/>
                <a:ea typeface="Dosis"/>
                <a:cs typeface="Dosis"/>
                <a:sym typeface="Dosis"/>
              </a:rPr>
              <a:t>Vous pouvez également consulter le site officiel de Micro:bit</a:t>
            </a:r>
            <a:endParaRPr>
              <a:solidFill>
                <a:srgbClr val="595959"/>
              </a:solidFill>
              <a:latin typeface="Dosis"/>
              <a:ea typeface="Dosis"/>
              <a:cs typeface="Dosis"/>
              <a:sym typeface="Dosis"/>
            </a:endParaRPr>
          </a:p>
        </p:txBody>
      </p:sp>
      <p:pic>
        <p:nvPicPr>
          <p:cNvPr id="637" name="Google Shape;637;p29">
            <a:hlinkClick r:id="rId6"/>
          </p:cNvPr>
          <p:cNvPicPr preferRelativeResize="0"/>
          <p:nvPr/>
        </p:nvPicPr>
        <p:blipFill>
          <a:blip r:embed="rId7">
            <a:alphaModFix/>
          </a:blip>
          <a:stretch>
            <a:fillRect/>
          </a:stretch>
        </p:blipFill>
        <p:spPr>
          <a:xfrm>
            <a:off x="5819862" y="2196250"/>
            <a:ext cx="3555325" cy="2609199"/>
          </a:xfrm>
          <a:prstGeom prst="rect">
            <a:avLst/>
          </a:prstGeom>
          <a:noFill/>
          <a:ln cap="flat" cmpd="sng" w="9525">
            <a:solidFill>
              <a:srgbClr val="000000"/>
            </a:solidFill>
            <a:prstDash val="solid"/>
            <a:round/>
            <a:headEnd len="sm" w="sm" type="none"/>
            <a:tailEnd len="sm" w="sm" type="none"/>
          </a:ln>
        </p:spPr>
      </p:pic>
      <p:sp>
        <p:nvSpPr>
          <p:cNvPr id="638" name="Google Shape;638;p29"/>
          <p:cNvSpPr txBox="1"/>
          <p:nvPr/>
        </p:nvSpPr>
        <p:spPr>
          <a:xfrm>
            <a:off x="6465325" y="4958175"/>
            <a:ext cx="2264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Accéder à Utiliser le Micro:bit en 5 étapes faciles </a:t>
            </a:r>
            <a:r>
              <a:rPr lang="fr-CA">
                <a:solidFill>
                  <a:srgbClr val="434343"/>
                </a:solidFill>
                <a:latin typeface="Dosis"/>
                <a:ea typeface="Dosis"/>
                <a:cs typeface="Dosis"/>
                <a:sym typeface="Dosis"/>
              </a:rPr>
              <a:t>:</a:t>
            </a:r>
            <a:endParaRPr>
              <a:solidFill>
                <a:srgbClr val="434343"/>
              </a:solidFill>
              <a:latin typeface="Dosis"/>
              <a:ea typeface="Dosis"/>
              <a:cs typeface="Dosis"/>
              <a:sym typeface="Dosis"/>
            </a:endParaRPr>
          </a:p>
          <a:p>
            <a:pPr indent="0" lvl="0" marL="0" rtl="0" algn="ctr">
              <a:spcBef>
                <a:spcPts val="0"/>
              </a:spcBef>
              <a:spcAft>
                <a:spcPts val="0"/>
              </a:spcAft>
              <a:buNone/>
            </a:pPr>
            <a:r>
              <a:rPr lang="fr-CA">
                <a:solidFill>
                  <a:srgbClr val="434343"/>
                </a:solidFill>
                <a:latin typeface="Dosis"/>
                <a:ea typeface="Dosis"/>
                <a:cs typeface="Dosis"/>
                <a:sym typeface="Dosis"/>
              </a:rPr>
              <a:t> </a:t>
            </a:r>
            <a:r>
              <a:rPr lang="fr-CA" u="sng">
                <a:solidFill>
                  <a:schemeClr val="hlink"/>
                </a:solidFill>
                <a:latin typeface="Dosis"/>
                <a:ea typeface="Dosis"/>
                <a:cs typeface="Dosis"/>
                <a:sym typeface="Dosis"/>
                <a:hlinkClick r:id="rId8"/>
              </a:rPr>
              <a:t>http://recit.org/ul/qej</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nvGrpSpPr>
          <p:cNvPr id="639" name="Google Shape;639;p29"/>
          <p:cNvGrpSpPr/>
          <p:nvPr/>
        </p:nvGrpSpPr>
        <p:grpSpPr>
          <a:xfrm>
            <a:off x="2111375" y="6999348"/>
            <a:ext cx="5778300" cy="744402"/>
            <a:chOff x="2111375" y="6846948"/>
            <a:chExt cx="5778300" cy="744402"/>
          </a:xfrm>
        </p:grpSpPr>
        <p:pic>
          <p:nvPicPr>
            <p:cNvPr id="640" name="Google Shape;640;p29">
              <a:hlinkClick r:id="rId9"/>
            </p:cNvPr>
            <p:cNvPicPr preferRelativeResize="0"/>
            <p:nvPr/>
          </p:nvPicPr>
          <p:blipFill>
            <a:blip r:embed="rId10">
              <a:alphaModFix/>
            </a:blip>
            <a:stretch>
              <a:fillRect/>
            </a:stretch>
          </p:blipFill>
          <p:spPr>
            <a:xfrm>
              <a:off x="5541805" y="6953809"/>
              <a:ext cx="916721" cy="320739"/>
            </a:xfrm>
            <a:prstGeom prst="rect">
              <a:avLst/>
            </a:prstGeom>
            <a:noFill/>
            <a:ln>
              <a:noFill/>
            </a:ln>
          </p:spPr>
        </p:pic>
        <p:pic>
          <p:nvPicPr>
            <p:cNvPr id="641" name="Google Shape;641;p29"/>
            <p:cNvPicPr preferRelativeResize="0"/>
            <p:nvPr/>
          </p:nvPicPr>
          <p:blipFill>
            <a:blip r:embed="rId11">
              <a:alphaModFix/>
            </a:blip>
            <a:stretch>
              <a:fillRect/>
            </a:stretch>
          </p:blipFill>
          <p:spPr>
            <a:xfrm>
              <a:off x="3453124" y="6846948"/>
              <a:ext cx="1861750" cy="534450"/>
            </a:xfrm>
            <a:prstGeom prst="rect">
              <a:avLst/>
            </a:prstGeom>
            <a:noFill/>
            <a:ln>
              <a:noFill/>
            </a:ln>
          </p:spPr>
        </p:pic>
        <p:sp>
          <p:nvSpPr>
            <p:cNvPr id="642" name="Google Shape;642;p2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2"/>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643" name="Google Shape;643;p29"/>
          <p:cNvSpPr txBox="1"/>
          <p:nvPr/>
        </p:nvSpPr>
        <p:spPr>
          <a:xfrm>
            <a:off x="3644800" y="6125375"/>
            <a:ext cx="5058600" cy="56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200">
                <a:latin typeface="Dosis"/>
                <a:ea typeface="Dosis"/>
                <a:cs typeface="Dosis"/>
                <a:sym typeface="Dosis"/>
              </a:rPr>
              <a:t>Si vous utilisez un iPad</a:t>
            </a:r>
            <a:r>
              <a:rPr lang="fr-CA" sz="1200">
                <a:latin typeface="Dosis"/>
                <a:ea typeface="Dosis"/>
                <a:cs typeface="Dosis"/>
                <a:sym typeface="Dosis"/>
              </a:rPr>
              <a:t> -</a:t>
            </a:r>
            <a:r>
              <a:rPr b="1" lang="fr-CA" sz="1200">
                <a:solidFill>
                  <a:srgbClr val="000000"/>
                </a:solidFill>
                <a:latin typeface="Dosis"/>
                <a:ea typeface="Dosis"/>
                <a:cs typeface="Dosis"/>
                <a:sym typeface="Dosis"/>
              </a:rPr>
              <a:t> </a:t>
            </a:r>
            <a:r>
              <a:rPr lang="fr-CA" sz="1200">
                <a:solidFill>
                  <a:srgbClr val="000000"/>
                </a:solidFill>
                <a:latin typeface="Dosis"/>
                <a:ea typeface="Dosis"/>
                <a:cs typeface="Dosis"/>
                <a:sym typeface="Dosis"/>
              </a:rPr>
              <a:t>Vi</a:t>
            </a:r>
            <a:r>
              <a:rPr lang="fr-CA" sz="1200">
                <a:latin typeface="Dosis"/>
                <a:ea typeface="Dosis"/>
                <a:cs typeface="Dosis"/>
                <a:sym typeface="Dosis"/>
              </a:rPr>
              <a:t>déo CSPI Nadine Martel Octeau : </a:t>
            </a:r>
            <a:r>
              <a:rPr lang="fr-CA" sz="1200" u="sng">
                <a:solidFill>
                  <a:schemeClr val="hlink"/>
                </a:solidFill>
                <a:latin typeface="Dosis"/>
                <a:ea typeface="Dosis"/>
                <a:cs typeface="Dosis"/>
                <a:sym typeface="Dosis"/>
                <a:hlinkClick r:id="rId13"/>
              </a:rPr>
              <a:t>http://recit.org/ul/qg1</a:t>
            </a:r>
            <a:endParaRPr sz="1200">
              <a:latin typeface="Dosis"/>
              <a:ea typeface="Dosis"/>
              <a:cs typeface="Dosis"/>
              <a:sym typeface="Dosis"/>
            </a:endParaRPr>
          </a:p>
          <a:p>
            <a:pPr indent="0" lvl="0" marL="0" rtl="0" algn="l">
              <a:spcBef>
                <a:spcPts val="0"/>
              </a:spcBef>
              <a:spcAft>
                <a:spcPts val="0"/>
              </a:spcAft>
              <a:buNone/>
            </a:pPr>
            <a:r>
              <a:rPr lang="fr-CA" sz="1200">
                <a:latin typeface="Dosis"/>
                <a:ea typeface="Dosis"/>
                <a:cs typeface="Dosis"/>
                <a:sym typeface="Dosis"/>
              </a:rPr>
              <a:t>			  - </a:t>
            </a:r>
            <a:r>
              <a:rPr lang="fr-CA" sz="1200">
                <a:latin typeface="Dosis"/>
                <a:ea typeface="Dosis"/>
                <a:cs typeface="Dosis"/>
                <a:sym typeface="Dosis"/>
              </a:rPr>
              <a:t>Site officiel Micro:bit :</a:t>
            </a:r>
            <a:r>
              <a:rPr lang="fr-CA" sz="1200">
                <a:latin typeface="Dosis"/>
                <a:ea typeface="Dosis"/>
                <a:cs typeface="Dosis"/>
                <a:sym typeface="Dosis"/>
              </a:rPr>
              <a:t>  </a:t>
            </a:r>
            <a:r>
              <a:rPr lang="fr-CA" sz="1200" u="sng">
                <a:solidFill>
                  <a:schemeClr val="hlink"/>
                </a:solidFill>
                <a:latin typeface="Dosis"/>
                <a:ea typeface="Dosis"/>
                <a:cs typeface="Dosis"/>
                <a:sym typeface="Dosis"/>
                <a:hlinkClick r:id="rId14"/>
              </a:rPr>
              <a:t>http://recit.org/ul/qg0</a:t>
            </a:r>
            <a:endParaRPr sz="1200">
              <a:latin typeface="Dosis"/>
              <a:ea typeface="Dosis"/>
              <a:cs typeface="Dosis"/>
              <a:sym typeface="Dosi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 name="Shape 647"/>
        <p:cNvGrpSpPr/>
        <p:nvPr/>
      </p:nvGrpSpPr>
      <p:grpSpPr>
        <a:xfrm>
          <a:off x="0" y="0"/>
          <a:ext cx="0" cy="0"/>
          <a:chOff x="0" y="0"/>
          <a:chExt cx="0" cy="0"/>
        </a:xfrm>
      </p:grpSpPr>
      <p:sp>
        <p:nvSpPr>
          <p:cNvPr id="648" name="Google Shape;648;p30"/>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Activités</a:t>
            </a:r>
            <a:endParaRPr sz="4200">
              <a:solidFill>
                <a:srgbClr val="0069BF"/>
              </a:solidFill>
              <a:latin typeface="Economica"/>
              <a:ea typeface="Economica"/>
              <a:cs typeface="Economica"/>
              <a:sym typeface="Economica"/>
            </a:endParaRPr>
          </a:p>
        </p:txBody>
      </p:sp>
      <p:cxnSp>
        <p:nvCxnSpPr>
          <p:cNvPr id="649" name="Google Shape;649;p30"/>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50" name="Google Shape;650;p30"/>
          <p:cNvSpPr txBox="1"/>
          <p:nvPr>
            <p:ph idx="4294967295" type="title"/>
          </p:nvPr>
        </p:nvSpPr>
        <p:spPr>
          <a:xfrm>
            <a:off x="2095500" y="602025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6000">
                <a:solidFill>
                  <a:srgbClr val="000000"/>
                </a:solidFill>
                <a:latin typeface="Ubuntu"/>
                <a:ea typeface="Ubuntu"/>
                <a:cs typeface="Ubuntu"/>
                <a:sym typeface="Ubuntu"/>
              </a:rPr>
              <a:t>DÉBUTANTS</a:t>
            </a:r>
            <a:endParaRPr sz="6000">
              <a:solidFill>
                <a:srgbClr val="000000"/>
              </a:solidFill>
              <a:latin typeface="Ubuntu"/>
              <a:ea typeface="Ubuntu"/>
              <a:cs typeface="Ubuntu"/>
              <a:sym typeface="Ubuntu"/>
            </a:endParaRPr>
          </a:p>
        </p:txBody>
      </p:sp>
      <p:pic>
        <p:nvPicPr>
          <p:cNvPr id="651" name="Google Shape;651;p30"/>
          <p:cNvPicPr preferRelativeResize="0"/>
          <p:nvPr/>
        </p:nvPicPr>
        <p:blipFill>
          <a:blip r:embed="rId3">
            <a:alphaModFix/>
          </a:blip>
          <a:stretch>
            <a:fillRect/>
          </a:stretch>
        </p:blipFill>
        <p:spPr>
          <a:xfrm>
            <a:off x="2318400" y="1245425"/>
            <a:ext cx="5421601" cy="4493839"/>
          </a:xfrm>
          <a:prstGeom prst="rect">
            <a:avLst/>
          </a:prstGeom>
          <a:noFill/>
          <a:ln>
            <a:noFill/>
          </a:ln>
        </p:spPr>
      </p:pic>
      <p:grpSp>
        <p:nvGrpSpPr>
          <p:cNvPr id="652" name="Google Shape;652;p30"/>
          <p:cNvGrpSpPr/>
          <p:nvPr/>
        </p:nvGrpSpPr>
        <p:grpSpPr>
          <a:xfrm>
            <a:off x="2111375" y="6999348"/>
            <a:ext cx="5778300" cy="744402"/>
            <a:chOff x="2111375" y="6846948"/>
            <a:chExt cx="5778300" cy="744402"/>
          </a:xfrm>
        </p:grpSpPr>
        <p:pic>
          <p:nvPicPr>
            <p:cNvPr id="653" name="Google Shape;653;p30">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654" name="Google Shape;654;p30"/>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655" name="Google Shape;655;p3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9" name="Shape 659"/>
        <p:cNvGrpSpPr/>
        <p:nvPr/>
      </p:nvGrpSpPr>
      <p:grpSpPr>
        <a:xfrm>
          <a:off x="0" y="0"/>
          <a:ext cx="0" cy="0"/>
          <a:chOff x="0" y="0"/>
          <a:chExt cx="0" cy="0"/>
        </a:xfrm>
      </p:grpSpPr>
      <p:sp>
        <p:nvSpPr>
          <p:cNvPr id="660" name="Google Shape;660;p31"/>
          <p:cNvSpPr txBox="1"/>
          <p:nvPr/>
        </p:nvSpPr>
        <p:spPr>
          <a:xfrm>
            <a:off x="741675" y="19248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afficher votre nom sur le micro:bit.</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61" name="Google Shape;661;p31"/>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D-1</a:t>
            </a:r>
            <a:endParaRPr sz="4200">
              <a:solidFill>
                <a:srgbClr val="0069BF"/>
              </a:solidFill>
              <a:latin typeface="Economica"/>
              <a:ea typeface="Economica"/>
              <a:cs typeface="Economica"/>
              <a:sym typeface="Economica"/>
            </a:endParaRPr>
          </a:p>
        </p:txBody>
      </p:sp>
      <p:cxnSp>
        <p:nvCxnSpPr>
          <p:cNvPr id="662" name="Google Shape;662;p31"/>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663" name="Google Shape;663;p31"/>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défiler votre nom</a:t>
            </a:r>
            <a:endParaRPr sz="2400">
              <a:solidFill>
                <a:srgbClr val="000000"/>
              </a:solidFill>
              <a:latin typeface="Ubuntu"/>
              <a:ea typeface="Ubuntu"/>
              <a:cs typeface="Ubuntu"/>
              <a:sym typeface="Ubuntu"/>
            </a:endParaRPr>
          </a:p>
        </p:txBody>
      </p:sp>
      <p:sp>
        <p:nvSpPr>
          <p:cNvPr id="664" name="Google Shape;664;p31"/>
          <p:cNvSpPr txBox="1"/>
          <p:nvPr/>
        </p:nvSpPr>
        <p:spPr>
          <a:xfrm>
            <a:off x="5104375" y="2506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http://recit.org/ul/qek</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65" name="Google Shape;665;p31"/>
          <p:cNvPicPr preferRelativeResize="0"/>
          <p:nvPr/>
        </p:nvPicPr>
        <p:blipFill>
          <a:blip r:embed="rId4">
            <a:alphaModFix/>
          </a:blip>
          <a:stretch>
            <a:fillRect/>
          </a:stretch>
        </p:blipFill>
        <p:spPr>
          <a:xfrm>
            <a:off x="2887507" y="2595802"/>
            <a:ext cx="2013104" cy="534600"/>
          </a:xfrm>
          <a:prstGeom prst="rect">
            <a:avLst/>
          </a:prstGeom>
          <a:noFill/>
          <a:ln>
            <a:noFill/>
          </a:ln>
        </p:spPr>
      </p:pic>
      <p:pic>
        <p:nvPicPr>
          <p:cNvPr id="666" name="Google Shape;666;p31"/>
          <p:cNvPicPr preferRelativeResize="0"/>
          <p:nvPr/>
        </p:nvPicPr>
        <p:blipFill>
          <a:blip r:embed="rId5">
            <a:alphaModFix/>
          </a:blip>
          <a:stretch>
            <a:fillRect/>
          </a:stretch>
        </p:blipFill>
        <p:spPr>
          <a:xfrm>
            <a:off x="1335125" y="2388897"/>
            <a:ext cx="1348625" cy="948400"/>
          </a:xfrm>
          <a:prstGeom prst="rect">
            <a:avLst/>
          </a:prstGeom>
          <a:noFill/>
          <a:ln>
            <a:noFill/>
          </a:ln>
        </p:spPr>
      </p:pic>
      <p:pic>
        <p:nvPicPr>
          <p:cNvPr id="667" name="Google Shape;667;p31"/>
          <p:cNvPicPr preferRelativeResize="0"/>
          <p:nvPr/>
        </p:nvPicPr>
        <p:blipFill>
          <a:blip r:embed="rId6">
            <a:alphaModFix/>
          </a:blip>
          <a:stretch>
            <a:fillRect/>
          </a:stretch>
        </p:blipFill>
        <p:spPr>
          <a:xfrm rot="-974194">
            <a:off x="1645646" y="367251"/>
            <a:ext cx="908916" cy="751050"/>
          </a:xfrm>
          <a:prstGeom prst="rect">
            <a:avLst/>
          </a:prstGeom>
          <a:noFill/>
          <a:ln>
            <a:noFill/>
          </a:ln>
        </p:spPr>
      </p:pic>
      <p:pic>
        <p:nvPicPr>
          <p:cNvPr id="668" name="Google Shape;668;p31"/>
          <p:cNvPicPr preferRelativeResize="0"/>
          <p:nvPr/>
        </p:nvPicPr>
        <p:blipFill>
          <a:blip r:embed="rId6">
            <a:alphaModFix/>
          </a:blip>
          <a:stretch>
            <a:fillRect/>
          </a:stretch>
        </p:blipFill>
        <p:spPr>
          <a:xfrm flipH="1" rot="974194">
            <a:off x="7446509" y="367251"/>
            <a:ext cx="908916" cy="751050"/>
          </a:xfrm>
          <a:prstGeom prst="rect">
            <a:avLst/>
          </a:prstGeom>
          <a:noFill/>
          <a:ln>
            <a:noFill/>
          </a:ln>
        </p:spPr>
      </p:pic>
      <p:sp>
        <p:nvSpPr>
          <p:cNvPr id="669" name="Google Shape;669;p31"/>
          <p:cNvSpPr txBox="1"/>
          <p:nvPr/>
        </p:nvSpPr>
        <p:spPr>
          <a:xfrm>
            <a:off x="741675" y="3945200"/>
            <a:ext cx="8708100" cy="1539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startAt="2"/>
            </a:pPr>
            <a:r>
              <a:rPr lang="fr-CA" sz="1800">
                <a:solidFill>
                  <a:srgbClr val="434343"/>
                </a:solidFill>
                <a:latin typeface="Dosis"/>
                <a:ea typeface="Dosis"/>
                <a:cs typeface="Dosis"/>
                <a:sym typeface="Dosis"/>
              </a:rPr>
              <a:t>Félicitations! vous avez réussi votre premier code avec Micro:bit.  Recommencez en utilisant les blocs suivants.  Observez la différence qu’il y a entre l'utilisation du bloc “toujours” et le bloc “au démarrage” lors de l’affichage de votre nom sur le Micro:bit.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70" name="Google Shape;670;p31"/>
          <p:cNvSpPr txBox="1"/>
          <p:nvPr/>
        </p:nvSpPr>
        <p:spPr>
          <a:xfrm>
            <a:off x="7180325" y="2506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7"/>
              </a:rPr>
              <a:t>http://recit.org/ul/qel</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71" name="Google Shape;671;p31"/>
          <p:cNvPicPr preferRelativeResize="0"/>
          <p:nvPr/>
        </p:nvPicPr>
        <p:blipFill>
          <a:blip r:embed="rId8">
            <a:alphaModFix/>
          </a:blip>
          <a:stretch>
            <a:fillRect/>
          </a:stretch>
        </p:blipFill>
        <p:spPr>
          <a:xfrm>
            <a:off x="1291545" y="4932276"/>
            <a:ext cx="1435780" cy="975250"/>
          </a:xfrm>
          <a:prstGeom prst="rect">
            <a:avLst/>
          </a:prstGeom>
          <a:noFill/>
          <a:ln>
            <a:noFill/>
          </a:ln>
        </p:spPr>
      </p:pic>
      <p:pic>
        <p:nvPicPr>
          <p:cNvPr id="672" name="Google Shape;672;p31"/>
          <p:cNvPicPr preferRelativeResize="0"/>
          <p:nvPr/>
        </p:nvPicPr>
        <p:blipFill>
          <a:blip r:embed="rId4">
            <a:alphaModFix/>
          </a:blip>
          <a:stretch>
            <a:fillRect/>
          </a:stretch>
        </p:blipFill>
        <p:spPr>
          <a:xfrm>
            <a:off x="2929332" y="5152602"/>
            <a:ext cx="2013104" cy="534600"/>
          </a:xfrm>
          <a:prstGeom prst="rect">
            <a:avLst/>
          </a:prstGeom>
          <a:noFill/>
          <a:ln>
            <a:noFill/>
          </a:ln>
        </p:spPr>
      </p:pic>
      <p:sp>
        <p:nvSpPr>
          <p:cNvPr id="673" name="Google Shape;673;p31"/>
          <p:cNvSpPr txBox="1"/>
          <p:nvPr/>
        </p:nvSpPr>
        <p:spPr>
          <a:xfrm>
            <a:off x="5144425" y="5152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9"/>
              </a:rPr>
              <a:t>http://recit.org/ul/qen</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74" name="Google Shape;674;p31"/>
          <p:cNvSpPr txBox="1"/>
          <p:nvPr/>
        </p:nvSpPr>
        <p:spPr>
          <a:xfrm>
            <a:off x="7180325" y="5152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10"/>
              </a:rPr>
              <a:t>http://recit.org/ul/qeo</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nvGrpSpPr>
          <p:cNvPr id="675" name="Google Shape;675;p31"/>
          <p:cNvGrpSpPr/>
          <p:nvPr/>
        </p:nvGrpSpPr>
        <p:grpSpPr>
          <a:xfrm>
            <a:off x="2111375" y="6999348"/>
            <a:ext cx="5778300" cy="744402"/>
            <a:chOff x="2111375" y="6846948"/>
            <a:chExt cx="5778300" cy="744402"/>
          </a:xfrm>
        </p:grpSpPr>
        <p:pic>
          <p:nvPicPr>
            <p:cNvPr id="676" name="Google Shape;676;p31">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677" name="Google Shape;677;p31"/>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678" name="Google Shape;678;p3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2" name="Shape 682"/>
        <p:cNvGrpSpPr/>
        <p:nvPr/>
      </p:nvGrpSpPr>
      <p:grpSpPr>
        <a:xfrm>
          <a:off x="0" y="0"/>
          <a:ext cx="0" cy="0"/>
          <a:chOff x="0" y="0"/>
          <a:chExt cx="0" cy="0"/>
        </a:xfrm>
      </p:grpSpPr>
      <p:sp>
        <p:nvSpPr>
          <p:cNvPr id="683" name="Google Shape;683;p32"/>
          <p:cNvSpPr txBox="1"/>
          <p:nvPr/>
        </p:nvSpPr>
        <p:spPr>
          <a:xfrm>
            <a:off x="741675" y="17724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afficher une dessin sur le Micro:bit.</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84" name="Google Shape;684;p32"/>
          <p:cNvSpPr txBox="1"/>
          <p:nvPr/>
        </p:nvSpPr>
        <p:spPr>
          <a:xfrm>
            <a:off x="4570975" y="2811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http://recit.org/ul/qep</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85" name="Google Shape;685;p32"/>
          <p:cNvPicPr preferRelativeResize="0"/>
          <p:nvPr/>
        </p:nvPicPr>
        <p:blipFill>
          <a:blip r:embed="rId4">
            <a:alphaModFix/>
          </a:blip>
          <a:stretch>
            <a:fillRect/>
          </a:stretch>
        </p:blipFill>
        <p:spPr>
          <a:xfrm>
            <a:off x="1335125" y="2160297"/>
            <a:ext cx="1348625" cy="948400"/>
          </a:xfrm>
          <a:prstGeom prst="rect">
            <a:avLst/>
          </a:prstGeom>
          <a:noFill/>
          <a:ln>
            <a:noFill/>
          </a:ln>
        </p:spPr>
      </p:pic>
      <p:sp>
        <p:nvSpPr>
          <p:cNvPr id="686" name="Google Shape;686;p32"/>
          <p:cNvSpPr txBox="1"/>
          <p:nvPr/>
        </p:nvSpPr>
        <p:spPr>
          <a:xfrm>
            <a:off x="741675" y="3564200"/>
            <a:ext cx="8708100" cy="15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800">
                <a:solidFill>
                  <a:srgbClr val="595959"/>
                </a:solidFill>
                <a:latin typeface="Dosis"/>
                <a:ea typeface="Dosis"/>
                <a:cs typeface="Dosis"/>
                <a:sym typeface="Dosis"/>
              </a:rPr>
              <a:t>En utilisant les mêmes blocs, fait bouger un personnage de ton choix.  Il est suggéré d’utiliser 2 à 4 images différentes pour faire bouger votre personnage.</a:t>
            </a:r>
            <a:endParaRPr sz="1800">
              <a:solidFill>
                <a:srgbClr val="434343"/>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87" name="Google Shape;687;p32"/>
          <p:cNvSpPr txBox="1"/>
          <p:nvPr/>
        </p:nvSpPr>
        <p:spPr>
          <a:xfrm>
            <a:off x="6646925" y="2811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a:t>
            </a:r>
            <a:r>
              <a:rPr lang="fr-CA" u="sng">
                <a:solidFill>
                  <a:schemeClr val="hlink"/>
                </a:solidFill>
                <a:latin typeface="Dosis"/>
                <a:ea typeface="Dosis"/>
                <a:cs typeface="Dosis"/>
                <a:sym typeface="Dosis"/>
                <a:hlinkClick r:id="rId5"/>
              </a:rPr>
              <a:t>http://recit.org/ul/qeq</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688" name="Google Shape;688;p32"/>
          <p:cNvSpPr txBox="1"/>
          <p:nvPr/>
        </p:nvSpPr>
        <p:spPr>
          <a:xfrm>
            <a:off x="6265375" y="63695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6"/>
              </a:rPr>
              <a:t>http://recit.org/ul/qer</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689" name="Google Shape;689;p32"/>
          <p:cNvPicPr preferRelativeResize="0"/>
          <p:nvPr/>
        </p:nvPicPr>
        <p:blipFill>
          <a:blip r:embed="rId7">
            <a:alphaModFix/>
          </a:blip>
          <a:stretch>
            <a:fillRect/>
          </a:stretch>
        </p:blipFill>
        <p:spPr>
          <a:xfrm>
            <a:off x="3102425" y="2160300"/>
            <a:ext cx="1221125" cy="1484775"/>
          </a:xfrm>
          <a:prstGeom prst="rect">
            <a:avLst/>
          </a:prstGeom>
          <a:noFill/>
          <a:ln>
            <a:noFill/>
          </a:ln>
        </p:spPr>
      </p:pic>
      <p:grpSp>
        <p:nvGrpSpPr>
          <p:cNvPr id="690" name="Google Shape;690;p32"/>
          <p:cNvGrpSpPr/>
          <p:nvPr/>
        </p:nvGrpSpPr>
        <p:grpSpPr>
          <a:xfrm>
            <a:off x="1396200" y="4800450"/>
            <a:ext cx="3930700" cy="1716300"/>
            <a:chOff x="4657275" y="2689975"/>
            <a:chExt cx="3930700" cy="1716300"/>
          </a:xfrm>
        </p:grpSpPr>
        <p:pic>
          <p:nvPicPr>
            <p:cNvPr id="691" name="Google Shape;691;p32"/>
            <p:cNvPicPr preferRelativeResize="0"/>
            <p:nvPr/>
          </p:nvPicPr>
          <p:blipFill rotWithShape="1">
            <a:blip r:embed="rId8">
              <a:alphaModFix/>
            </a:blip>
            <a:srcRect b="7780" l="16372" r="15521" t="2371"/>
            <a:stretch/>
          </p:blipFill>
          <p:spPr>
            <a:xfrm>
              <a:off x="6636175" y="2689975"/>
              <a:ext cx="1951800" cy="1716300"/>
            </a:xfrm>
            <a:prstGeom prst="ellipse">
              <a:avLst/>
            </a:prstGeom>
            <a:noFill/>
            <a:ln>
              <a:noFill/>
            </a:ln>
          </p:spPr>
        </p:pic>
        <p:cxnSp>
          <p:nvCxnSpPr>
            <p:cNvPr id="692" name="Google Shape;692;p32"/>
            <p:cNvCxnSpPr/>
            <p:nvPr/>
          </p:nvCxnSpPr>
          <p:spPr>
            <a:xfrm>
              <a:off x="6332175" y="3188300"/>
              <a:ext cx="877500" cy="22200"/>
            </a:xfrm>
            <a:prstGeom prst="straightConnector1">
              <a:avLst/>
            </a:prstGeom>
            <a:noFill/>
            <a:ln cap="flat" cmpd="sng" w="38100">
              <a:solidFill>
                <a:srgbClr val="FF0000"/>
              </a:solidFill>
              <a:prstDash val="solid"/>
              <a:round/>
              <a:headEnd len="med" w="med" type="none"/>
              <a:tailEnd len="med" w="med" type="triangle"/>
            </a:ln>
          </p:spPr>
        </p:cxnSp>
        <p:sp>
          <p:nvSpPr>
            <p:cNvPr id="693" name="Google Shape;693;p32"/>
            <p:cNvSpPr/>
            <p:nvPr/>
          </p:nvSpPr>
          <p:spPr>
            <a:xfrm>
              <a:off x="4657275" y="2877250"/>
              <a:ext cx="1619100" cy="877500"/>
            </a:xfrm>
            <a:prstGeom prst="roundRect">
              <a:avLst>
                <a:gd fmla="val 16667" name="adj"/>
              </a:avLst>
            </a:prstGeom>
            <a:solidFill>
              <a:srgbClr val="D9EAD3"/>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100">
                  <a:latin typeface="Dosis"/>
                  <a:ea typeface="Dosis"/>
                  <a:cs typeface="Dosis"/>
                  <a:sym typeface="Dosis"/>
                </a:rPr>
                <a:t>Ce logo pourra servir pour faire les yeux de votre personnage.</a:t>
              </a:r>
              <a:endParaRPr b="1" sz="1100">
                <a:latin typeface="Dosis"/>
                <a:ea typeface="Dosis"/>
                <a:cs typeface="Dosis"/>
                <a:sym typeface="Dosis"/>
              </a:endParaRPr>
            </a:p>
          </p:txBody>
        </p:sp>
        <p:sp>
          <p:nvSpPr>
            <p:cNvPr id="694" name="Google Shape;694;p32"/>
            <p:cNvSpPr/>
            <p:nvPr/>
          </p:nvSpPr>
          <p:spPr>
            <a:xfrm>
              <a:off x="7198675" y="2932795"/>
              <a:ext cx="499800" cy="488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95" name="Google Shape;695;p32"/>
          <p:cNvPicPr preferRelativeResize="0"/>
          <p:nvPr/>
        </p:nvPicPr>
        <p:blipFill>
          <a:blip r:embed="rId9">
            <a:alphaModFix/>
          </a:blip>
          <a:stretch>
            <a:fillRect/>
          </a:stretch>
        </p:blipFill>
        <p:spPr>
          <a:xfrm>
            <a:off x="5889975" y="4554425"/>
            <a:ext cx="1290350" cy="1596498"/>
          </a:xfrm>
          <a:prstGeom prst="rect">
            <a:avLst/>
          </a:prstGeom>
          <a:noFill/>
          <a:ln>
            <a:noFill/>
          </a:ln>
        </p:spPr>
      </p:pic>
      <p:sp>
        <p:nvSpPr>
          <p:cNvPr id="696" name="Google Shape;696;p32"/>
          <p:cNvSpPr/>
          <p:nvPr/>
        </p:nvSpPr>
        <p:spPr>
          <a:xfrm>
            <a:off x="7732975" y="4722175"/>
            <a:ext cx="1619100" cy="877500"/>
          </a:xfrm>
          <a:prstGeom prst="roundRect">
            <a:avLst>
              <a:gd fmla="val 16667" name="adj"/>
            </a:avLst>
          </a:prstGeom>
          <a:solidFill>
            <a:srgbClr val="D9EAD3"/>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100">
                <a:latin typeface="Dosis"/>
                <a:ea typeface="Dosis"/>
                <a:cs typeface="Dosis"/>
                <a:sym typeface="Dosis"/>
              </a:rPr>
              <a:t>Cette image pourrait représenter la </a:t>
            </a:r>
            <a:r>
              <a:rPr b="1" lang="fr-CA" sz="1100">
                <a:latin typeface="Dosis"/>
                <a:ea typeface="Dosis"/>
                <a:cs typeface="Dosis"/>
                <a:sym typeface="Dosis"/>
              </a:rPr>
              <a:t>première</a:t>
            </a:r>
            <a:r>
              <a:rPr b="1" lang="fr-CA" sz="1100">
                <a:latin typeface="Dosis"/>
                <a:ea typeface="Dosis"/>
                <a:cs typeface="Dosis"/>
                <a:sym typeface="Dosis"/>
              </a:rPr>
              <a:t> position du corps de votre personnage.</a:t>
            </a:r>
            <a:endParaRPr b="1" sz="1100">
              <a:latin typeface="Dosis"/>
              <a:ea typeface="Dosis"/>
              <a:cs typeface="Dosis"/>
              <a:sym typeface="Dosis"/>
            </a:endParaRPr>
          </a:p>
        </p:txBody>
      </p:sp>
      <p:cxnSp>
        <p:nvCxnSpPr>
          <p:cNvPr id="697" name="Google Shape;697;p32"/>
          <p:cNvCxnSpPr>
            <a:stCxn id="696" idx="1"/>
            <a:endCxn id="695" idx="3"/>
          </p:cNvCxnSpPr>
          <p:nvPr/>
        </p:nvCxnSpPr>
        <p:spPr>
          <a:xfrm flipH="1">
            <a:off x="7180375" y="5160925"/>
            <a:ext cx="552600" cy="191700"/>
          </a:xfrm>
          <a:prstGeom prst="straightConnector1">
            <a:avLst/>
          </a:prstGeom>
          <a:noFill/>
          <a:ln cap="flat" cmpd="sng" w="38100">
            <a:solidFill>
              <a:srgbClr val="FF0000"/>
            </a:solidFill>
            <a:prstDash val="solid"/>
            <a:round/>
            <a:headEnd len="med" w="med" type="none"/>
            <a:tailEnd len="med" w="med" type="triangle"/>
          </a:ln>
        </p:spPr>
      </p:cxnSp>
      <p:pic>
        <p:nvPicPr>
          <p:cNvPr id="698" name="Google Shape;698;p32"/>
          <p:cNvPicPr preferRelativeResize="0"/>
          <p:nvPr/>
        </p:nvPicPr>
        <p:blipFill>
          <a:blip r:embed="rId10">
            <a:alphaModFix/>
          </a:blip>
          <a:stretch>
            <a:fillRect/>
          </a:stretch>
        </p:blipFill>
        <p:spPr>
          <a:xfrm>
            <a:off x="7813325" y="1326601"/>
            <a:ext cx="1082675" cy="1399717"/>
          </a:xfrm>
          <a:prstGeom prst="rect">
            <a:avLst/>
          </a:prstGeom>
          <a:noFill/>
          <a:ln>
            <a:noFill/>
          </a:ln>
        </p:spPr>
      </p:pic>
      <p:grpSp>
        <p:nvGrpSpPr>
          <p:cNvPr id="699" name="Google Shape;699;p32"/>
          <p:cNvGrpSpPr/>
          <p:nvPr/>
        </p:nvGrpSpPr>
        <p:grpSpPr>
          <a:xfrm>
            <a:off x="2111375" y="6999348"/>
            <a:ext cx="5778300" cy="744402"/>
            <a:chOff x="2111375" y="6846948"/>
            <a:chExt cx="5778300" cy="744402"/>
          </a:xfrm>
        </p:grpSpPr>
        <p:pic>
          <p:nvPicPr>
            <p:cNvPr id="700" name="Google Shape;700;p32">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701" name="Google Shape;701;p32"/>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702" name="Google Shape;702;p32"/>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03" name="Google Shape;703;p32"/>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D-2</a:t>
            </a:r>
            <a:endParaRPr sz="4200">
              <a:solidFill>
                <a:srgbClr val="0069BF"/>
              </a:solidFill>
              <a:latin typeface="Economica"/>
              <a:ea typeface="Economica"/>
              <a:cs typeface="Economica"/>
              <a:sym typeface="Economica"/>
            </a:endParaRPr>
          </a:p>
        </p:txBody>
      </p:sp>
      <p:cxnSp>
        <p:nvCxnSpPr>
          <p:cNvPr id="704" name="Google Shape;704;p32"/>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05" name="Google Shape;705;p32"/>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Animer un personnage</a:t>
            </a:r>
            <a:endParaRPr sz="2400">
              <a:solidFill>
                <a:srgbClr val="000000"/>
              </a:solidFill>
              <a:latin typeface="Ubuntu"/>
              <a:ea typeface="Ubuntu"/>
              <a:cs typeface="Ubuntu"/>
              <a:sym typeface="Ubuntu"/>
            </a:endParaRPr>
          </a:p>
        </p:txBody>
      </p:sp>
      <p:pic>
        <p:nvPicPr>
          <p:cNvPr id="706" name="Google Shape;706;p32"/>
          <p:cNvPicPr preferRelativeResize="0"/>
          <p:nvPr/>
        </p:nvPicPr>
        <p:blipFill>
          <a:blip r:embed="rId15">
            <a:alphaModFix/>
          </a:blip>
          <a:stretch>
            <a:fillRect/>
          </a:stretch>
        </p:blipFill>
        <p:spPr>
          <a:xfrm rot="-974194">
            <a:off x="1645646" y="367251"/>
            <a:ext cx="908916" cy="751050"/>
          </a:xfrm>
          <a:prstGeom prst="rect">
            <a:avLst/>
          </a:prstGeom>
          <a:noFill/>
          <a:ln>
            <a:noFill/>
          </a:ln>
        </p:spPr>
      </p:pic>
      <p:pic>
        <p:nvPicPr>
          <p:cNvPr id="707" name="Google Shape;707;p32"/>
          <p:cNvPicPr preferRelativeResize="0"/>
          <p:nvPr/>
        </p:nvPicPr>
        <p:blipFill>
          <a:blip r:embed="rId15">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1" name="Shape 711"/>
        <p:cNvGrpSpPr/>
        <p:nvPr/>
      </p:nvGrpSpPr>
      <p:grpSpPr>
        <a:xfrm>
          <a:off x="0" y="0"/>
          <a:ext cx="0" cy="0"/>
          <a:chOff x="0" y="0"/>
          <a:chExt cx="0" cy="0"/>
        </a:xfrm>
      </p:grpSpPr>
      <p:sp>
        <p:nvSpPr>
          <p:cNvPr id="712" name="Google Shape;712;p33"/>
          <p:cNvSpPr txBox="1"/>
          <p:nvPr/>
        </p:nvSpPr>
        <p:spPr>
          <a:xfrm>
            <a:off x="741675" y="23820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afficher la température sur le Micro:bit.  La forme des blocs peut vous aider à écrire votre code.  Un bloc peut s’insérer dans un autre si la forme est bonne.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13" name="Google Shape;713;p33"/>
          <p:cNvSpPr txBox="1"/>
          <p:nvPr/>
        </p:nvSpPr>
        <p:spPr>
          <a:xfrm>
            <a:off x="4494775" y="3345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http://recit.org/ul/qes</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14" name="Google Shape;714;p33"/>
          <p:cNvSpPr txBox="1"/>
          <p:nvPr/>
        </p:nvSpPr>
        <p:spPr>
          <a:xfrm>
            <a:off x="741675" y="4023525"/>
            <a:ext cx="8708100" cy="15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800">
                <a:solidFill>
                  <a:srgbClr val="595959"/>
                </a:solidFill>
                <a:latin typeface="Dosis"/>
                <a:ea typeface="Dosis"/>
                <a:cs typeface="Dosis"/>
                <a:sym typeface="Dosis"/>
              </a:rPr>
              <a:t>Faites afficher les valeurs des capteurs suivants: </a:t>
            </a:r>
            <a:endParaRPr sz="1800">
              <a:solidFill>
                <a:srgbClr val="434343"/>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15" name="Google Shape;715;p33"/>
          <p:cNvSpPr txBox="1"/>
          <p:nvPr/>
        </p:nvSpPr>
        <p:spPr>
          <a:xfrm>
            <a:off x="6723125" y="3345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http://recit.org/ul/qet</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16" name="Google Shape;716;p33"/>
          <p:cNvSpPr txBox="1"/>
          <p:nvPr/>
        </p:nvSpPr>
        <p:spPr>
          <a:xfrm>
            <a:off x="7594525" y="5391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http://recit.org/ul/qeu</a:t>
            </a:r>
            <a:endParaRPr>
              <a:latin typeface="Dosis"/>
              <a:ea typeface="Dosis"/>
              <a:cs typeface="Dosis"/>
              <a:sym typeface="Dosis"/>
            </a:endParaRPr>
          </a:p>
        </p:txBody>
      </p:sp>
      <p:pic>
        <p:nvPicPr>
          <p:cNvPr id="717" name="Google Shape;717;p33"/>
          <p:cNvPicPr preferRelativeResize="0"/>
          <p:nvPr/>
        </p:nvPicPr>
        <p:blipFill>
          <a:blip r:embed="rId6">
            <a:alphaModFix/>
          </a:blip>
          <a:stretch>
            <a:fillRect/>
          </a:stretch>
        </p:blipFill>
        <p:spPr>
          <a:xfrm>
            <a:off x="1281125" y="3438550"/>
            <a:ext cx="1619099" cy="429969"/>
          </a:xfrm>
          <a:prstGeom prst="rect">
            <a:avLst/>
          </a:prstGeom>
          <a:noFill/>
          <a:ln>
            <a:noFill/>
          </a:ln>
        </p:spPr>
      </p:pic>
      <p:pic>
        <p:nvPicPr>
          <p:cNvPr id="718" name="Google Shape;718;p33"/>
          <p:cNvPicPr preferRelativeResize="0"/>
          <p:nvPr/>
        </p:nvPicPr>
        <p:blipFill>
          <a:blip r:embed="rId7">
            <a:alphaModFix/>
          </a:blip>
          <a:stretch>
            <a:fillRect/>
          </a:stretch>
        </p:blipFill>
        <p:spPr>
          <a:xfrm>
            <a:off x="3066550" y="3481038"/>
            <a:ext cx="1338100" cy="325075"/>
          </a:xfrm>
          <a:prstGeom prst="rect">
            <a:avLst/>
          </a:prstGeom>
          <a:noFill/>
          <a:ln>
            <a:noFill/>
          </a:ln>
        </p:spPr>
      </p:pic>
      <p:sp>
        <p:nvSpPr>
          <p:cNvPr id="719" name="Google Shape;719;p33"/>
          <p:cNvSpPr txBox="1"/>
          <p:nvPr/>
        </p:nvSpPr>
        <p:spPr>
          <a:xfrm>
            <a:off x="2184450" y="1449188"/>
            <a:ext cx="5689500" cy="75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800">
                <a:solidFill>
                  <a:srgbClr val="434343"/>
                </a:solidFill>
                <a:latin typeface="Dosis"/>
                <a:ea typeface="Dosis"/>
                <a:cs typeface="Dosis"/>
                <a:sym typeface="Dosis"/>
              </a:rPr>
              <a:t>À partir d’ici, à vous de décider si vous utilisez le bloc “</a:t>
            </a:r>
            <a:r>
              <a:rPr b="1" lang="fr-CA" sz="1800">
                <a:solidFill>
                  <a:srgbClr val="434343"/>
                </a:solidFill>
                <a:latin typeface="Dosis"/>
                <a:ea typeface="Dosis"/>
                <a:cs typeface="Dosis"/>
                <a:sym typeface="Dosis"/>
              </a:rPr>
              <a:t>toujours</a:t>
            </a:r>
            <a:r>
              <a:rPr lang="fr-CA" sz="1800">
                <a:solidFill>
                  <a:srgbClr val="434343"/>
                </a:solidFill>
                <a:latin typeface="Dosis"/>
                <a:ea typeface="Dosis"/>
                <a:cs typeface="Dosis"/>
                <a:sym typeface="Dosis"/>
              </a:rPr>
              <a:t>”,  “</a:t>
            </a:r>
            <a:r>
              <a:rPr b="1" lang="fr-CA" sz="1800">
                <a:solidFill>
                  <a:srgbClr val="434343"/>
                </a:solidFill>
                <a:latin typeface="Dosis"/>
                <a:ea typeface="Dosis"/>
                <a:cs typeface="Dosis"/>
                <a:sym typeface="Dosis"/>
              </a:rPr>
              <a:t>au démarrage</a:t>
            </a:r>
            <a:r>
              <a:rPr lang="fr-CA" sz="1800">
                <a:solidFill>
                  <a:srgbClr val="434343"/>
                </a:solidFill>
                <a:latin typeface="Dosis"/>
                <a:ea typeface="Dosis"/>
                <a:cs typeface="Dosis"/>
                <a:sym typeface="Dosis"/>
              </a:rPr>
              <a:t>” ou un autre bloc comme bloc de départ.</a:t>
            </a:r>
            <a:endParaRPr sz="1800">
              <a:latin typeface="Dosis"/>
              <a:ea typeface="Dosis"/>
              <a:cs typeface="Dosis"/>
              <a:sym typeface="Dosis"/>
            </a:endParaRPr>
          </a:p>
        </p:txBody>
      </p:sp>
      <p:grpSp>
        <p:nvGrpSpPr>
          <p:cNvPr id="720" name="Google Shape;720;p33"/>
          <p:cNvGrpSpPr/>
          <p:nvPr/>
        </p:nvGrpSpPr>
        <p:grpSpPr>
          <a:xfrm>
            <a:off x="1166175" y="4991325"/>
            <a:ext cx="1338000" cy="1267775"/>
            <a:chOff x="1166175" y="4991325"/>
            <a:chExt cx="1338000" cy="1267775"/>
          </a:xfrm>
        </p:grpSpPr>
        <p:pic>
          <p:nvPicPr>
            <p:cNvPr id="721" name="Google Shape;721;p33"/>
            <p:cNvPicPr preferRelativeResize="0"/>
            <p:nvPr/>
          </p:nvPicPr>
          <p:blipFill>
            <a:blip r:embed="rId8">
              <a:alphaModFix/>
            </a:blip>
            <a:stretch>
              <a:fillRect/>
            </a:stretch>
          </p:blipFill>
          <p:spPr>
            <a:xfrm>
              <a:off x="1347777" y="4991325"/>
              <a:ext cx="974799" cy="859075"/>
            </a:xfrm>
            <a:prstGeom prst="rect">
              <a:avLst/>
            </a:prstGeom>
            <a:noFill/>
            <a:ln>
              <a:noFill/>
            </a:ln>
          </p:spPr>
        </p:pic>
        <p:sp>
          <p:nvSpPr>
            <p:cNvPr id="722" name="Google Shape;722;p33"/>
            <p:cNvSpPr txBox="1"/>
            <p:nvPr/>
          </p:nvSpPr>
          <p:spPr>
            <a:xfrm>
              <a:off x="1166175" y="5792300"/>
              <a:ext cx="13380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Intensité lumineuse</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23" name="Google Shape;723;p33"/>
          <p:cNvGrpSpPr/>
          <p:nvPr/>
        </p:nvGrpSpPr>
        <p:grpSpPr>
          <a:xfrm>
            <a:off x="2512624" y="5086763"/>
            <a:ext cx="1248499" cy="1813238"/>
            <a:chOff x="2929324" y="4801788"/>
            <a:chExt cx="1248499" cy="1813238"/>
          </a:xfrm>
        </p:grpSpPr>
        <p:pic>
          <p:nvPicPr>
            <p:cNvPr id="724" name="Google Shape;724;p33"/>
            <p:cNvPicPr preferRelativeResize="0"/>
            <p:nvPr/>
          </p:nvPicPr>
          <p:blipFill>
            <a:blip r:embed="rId9">
              <a:alphaModFix/>
            </a:blip>
            <a:stretch>
              <a:fillRect/>
            </a:stretch>
          </p:blipFill>
          <p:spPr>
            <a:xfrm>
              <a:off x="2929324" y="4801788"/>
              <a:ext cx="1248499" cy="1768413"/>
            </a:xfrm>
            <a:prstGeom prst="rect">
              <a:avLst/>
            </a:prstGeom>
            <a:noFill/>
            <a:ln>
              <a:noFill/>
            </a:ln>
          </p:spPr>
        </p:pic>
        <p:sp>
          <p:nvSpPr>
            <p:cNvPr id="725" name="Google Shape;725;p33"/>
            <p:cNvSpPr txBox="1"/>
            <p:nvPr/>
          </p:nvSpPr>
          <p:spPr>
            <a:xfrm>
              <a:off x="2959425" y="6148225"/>
              <a:ext cx="11883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Direction de la boussole</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26" name="Google Shape;726;p33"/>
          <p:cNvGrpSpPr/>
          <p:nvPr/>
        </p:nvGrpSpPr>
        <p:grpSpPr>
          <a:xfrm>
            <a:off x="4328450" y="5889306"/>
            <a:ext cx="2321400" cy="982644"/>
            <a:chOff x="3726350" y="5055906"/>
            <a:chExt cx="2321400" cy="982644"/>
          </a:xfrm>
        </p:grpSpPr>
        <p:pic>
          <p:nvPicPr>
            <p:cNvPr id="727" name="Google Shape;727;p33"/>
            <p:cNvPicPr preferRelativeResize="0"/>
            <p:nvPr/>
          </p:nvPicPr>
          <p:blipFill>
            <a:blip r:embed="rId10">
              <a:alphaModFix/>
            </a:blip>
            <a:stretch>
              <a:fillRect/>
            </a:stretch>
          </p:blipFill>
          <p:spPr>
            <a:xfrm>
              <a:off x="4345725" y="5055906"/>
              <a:ext cx="1082650" cy="668256"/>
            </a:xfrm>
            <a:prstGeom prst="rect">
              <a:avLst/>
            </a:prstGeom>
            <a:noFill/>
            <a:ln>
              <a:noFill/>
            </a:ln>
          </p:spPr>
        </p:pic>
        <p:sp>
          <p:nvSpPr>
            <p:cNvPr id="728" name="Google Shape;728;p33"/>
            <p:cNvSpPr txBox="1"/>
            <p:nvPr/>
          </p:nvSpPr>
          <p:spPr>
            <a:xfrm>
              <a:off x="3726350" y="5571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Rotation </a:t>
              </a:r>
              <a:endParaRPr>
                <a:solidFill>
                  <a:srgbClr val="434343"/>
                </a:solidFill>
                <a:latin typeface="Dosis"/>
                <a:ea typeface="Dosis"/>
                <a:cs typeface="Dosis"/>
                <a:sym typeface="Dosis"/>
              </a:endParaRPr>
            </a:p>
            <a:p>
              <a:pPr indent="0" lvl="0" marL="0" rtl="0" algn="ctr">
                <a:spcBef>
                  <a:spcPts val="0"/>
                </a:spcBef>
                <a:spcAft>
                  <a:spcPts val="0"/>
                </a:spcAft>
                <a:buNone/>
              </a:pPr>
              <a:r>
                <a:rPr lang="fr-CA">
                  <a:solidFill>
                    <a:srgbClr val="434343"/>
                  </a:solidFill>
                  <a:latin typeface="Dosis"/>
                  <a:ea typeface="Dosis"/>
                  <a:cs typeface="Dosis"/>
                  <a:sym typeface="Dosis"/>
                </a:rPr>
                <a:t>(inclinaison)</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29" name="Google Shape;729;p33"/>
          <p:cNvGrpSpPr/>
          <p:nvPr/>
        </p:nvGrpSpPr>
        <p:grpSpPr>
          <a:xfrm>
            <a:off x="3257750" y="4454351"/>
            <a:ext cx="2321400" cy="1467738"/>
            <a:chOff x="5716325" y="4868063"/>
            <a:chExt cx="2321400" cy="1467738"/>
          </a:xfrm>
        </p:grpSpPr>
        <p:pic>
          <p:nvPicPr>
            <p:cNvPr id="730" name="Google Shape;730;p33"/>
            <p:cNvPicPr preferRelativeResize="0"/>
            <p:nvPr/>
          </p:nvPicPr>
          <p:blipFill>
            <a:blip r:embed="rId11">
              <a:alphaModFix/>
            </a:blip>
            <a:stretch>
              <a:fillRect/>
            </a:stretch>
          </p:blipFill>
          <p:spPr>
            <a:xfrm>
              <a:off x="6021925" y="4868063"/>
              <a:ext cx="1710200" cy="1467738"/>
            </a:xfrm>
            <a:prstGeom prst="rect">
              <a:avLst/>
            </a:prstGeom>
            <a:noFill/>
            <a:ln>
              <a:noFill/>
            </a:ln>
          </p:spPr>
        </p:pic>
        <p:sp>
          <p:nvSpPr>
            <p:cNvPr id="731" name="Google Shape;731;p33"/>
            <p:cNvSpPr txBox="1"/>
            <p:nvPr/>
          </p:nvSpPr>
          <p:spPr>
            <a:xfrm>
              <a:off x="5716325" y="58131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Accélération</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32" name="Google Shape;732;p33"/>
          <p:cNvGrpSpPr/>
          <p:nvPr/>
        </p:nvGrpSpPr>
        <p:grpSpPr>
          <a:xfrm>
            <a:off x="6104113" y="4931075"/>
            <a:ext cx="1338000" cy="1141650"/>
            <a:chOff x="7983213" y="5117450"/>
            <a:chExt cx="1338000" cy="1141650"/>
          </a:xfrm>
        </p:grpSpPr>
        <p:pic>
          <p:nvPicPr>
            <p:cNvPr id="733" name="Google Shape;733;p33"/>
            <p:cNvPicPr preferRelativeResize="0"/>
            <p:nvPr/>
          </p:nvPicPr>
          <p:blipFill>
            <a:blip r:embed="rId12">
              <a:alphaModFix/>
            </a:blip>
            <a:stretch>
              <a:fillRect/>
            </a:stretch>
          </p:blipFill>
          <p:spPr>
            <a:xfrm>
              <a:off x="8237135" y="5117450"/>
              <a:ext cx="830179" cy="751050"/>
            </a:xfrm>
            <a:prstGeom prst="rect">
              <a:avLst/>
            </a:prstGeom>
            <a:noFill/>
            <a:ln>
              <a:noFill/>
            </a:ln>
          </p:spPr>
        </p:pic>
        <p:sp>
          <p:nvSpPr>
            <p:cNvPr id="734" name="Google Shape;734;p33"/>
            <p:cNvSpPr txBox="1"/>
            <p:nvPr/>
          </p:nvSpPr>
          <p:spPr>
            <a:xfrm>
              <a:off x="7983213" y="5792300"/>
              <a:ext cx="13380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Force magnétique</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grpSp>
      <p:grpSp>
        <p:nvGrpSpPr>
          <p:cNvPr id="735" name="Google Shape;735;p33"/>
          <p:cNvGrpSpPr/>
          <p:nvPr/>
        </p:nvGrpSpPr>
        <p:grpSpPr>
          <a:xfrm>
            <a:off x="2111375" y="6999348"/>
            <a:ext cx="5778300" cy="744402"/>
            <a:chOff x="2111375" y="6846948"/>
            <a:chExt cx="5778300" cy="744402"/>
          </a:xfrm>
        </p:grpSpPr>
        <p:pic>
          <p:nvPicPr>
            <p:cNvPr id="736" name="Google Shape;736;p33">
              <a:hlinkClick r:id="rId13"/>
            </p:cNvPr>
            <p:cNvPicPr preferRelativeResize="0"/>
            <p:nvPr/>
          </p:nvPicPr>
          <p:blipFill>
            <a:blip r:embed="rId14">
              <a:alphaModFix/>
            </a:blip>
            <a:stretch>
              <a:fillRect/>
            </a:stretch>
          </p:blipFill>
          <p:spPr>
            <a:xfrm>
              <a:off x="5541805" y="6953809"/>
              <a:ext cx="916721" cy="320739"/>
            </a:xfrm>
            <a:prstGeom prst="rect">
              <a:avLst/>
            </a:prstGeom>
            <a:noFill/>
            <a:ln>
              <a:noFill/>
            </a:ln>
          </p:spPr>
        </p:pic>
        <p:pic>
          <p:nvPicPr>
            <p:cNvPr id="737" name="Google Shape;737;p33"/>
            <p:cNvPicPr preferRelativeResize="0"/>
            <p:nvPr/>
          </p:nvPicPr>
          <p:blipFill>
            <a:blip r:embed="rId15">
              <a:alphaModFix/>
            </a:blip>
            <a:stretch>
              <a:fillRect/>
            </a:stretch>
          </p:blipFill>
          <p:spPr>
            <a:xfrm>
              <a:off x="3453124" y="6846948"/>
              <a:ext cx="1861750" cy="534450"/>
            </a:xfrm>
            <a:prstGeom prst="rect">
              <a:avLst/>
            </a:prstGeom>
            <a:noFill/>
            <a:ln>
              <a:noFill/>
            </a:ln>
          </p:spPr>
        </p:pic>
        <p:sp>
          <p:nvSpPr>
            <p:cNvPr id="738" name="Google Shape;738;p33"/>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39" name="Google Shape;739;p33"/>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D-3</a:t>
            </a:r>
            <a:endParaRPr sz="4200">
              <a:solidFill>
                <a:srgbClr val="0069BF"/>
              </a:solidFill>
              <a:latin typeface="Economica"/>
              <a:ea typeface="Economica"/>
              <a:cs typeface="Economica"/>
              <a:sym typeface="Economica"/>
            </a:endParaRPr>
          </a:p>
        </p:txBody>
      </p:sp>
      <p:cxnSp>
        <p:nvCxnSpPr>
          <p:cNvPr id="740" name="Google Shape;740;p33"/>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41" name="Google Shape;741;p33"/>
          <p:cNvSpPr txBox="1"/>
          <p:nvPr>
            <p:ph idx="4294967295" type="title"/>
          </p:nvPr>
        </p:nvSpPr>
        <p:spPr>
          <a:xfrm>
            <a:off x="2035338" y="9128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Afficher les lectures des capteurs</a:t>
            </a:r>
            <a:endParaRPr sz="2400">
              <a:solidFill>
                <a:srgbClr val="000000"/>
              </a:solidFill>
              <a:latin typeface="Ubuntu"/>
              <a:ea typeface="Ubuntu"/>
              <a:cs typeface="Ubuntu"/>
              <a:sym typeface="Ubuntu"/>
            </a:endParaRPr>
          </a:p>
        </p:txBody>
      </p:sp>
      <p:pic>
        <p:nvPicPr>
          <p:cNvPr id="742" name="Google Shape;742;p33"/>
          <p:cNvPicPr preferRelativeResize="0"/>
          <p:nvPr/>
        </p:nvPicPr>
        <p:blipFill>
          <a:blip r:embed="rId17">
            <a:alphaModFix/>
          </a:blip>
          <a:stretch>
            <a:fillRect/>
          </a:stretch>
        </p:blipFill>
        <p:spPr>
          <a:xfrm rot="-974194">
            <a:off x="1645646" y="367251"/>
            <a:ext cx="908916" cy="751050"/>
          </a:xfrm>
          <a:prstGeom prst="rect">
            <a:avLst/>
          </a:prstGeom>
          <a:noFill/>
          <a:ln>
            <a:noFill/>
          </a:ln>
        </p:spPr>
      </p:pic>
      <p:pic>
        <p:nvPicPr>
          <p:cNvPr id="743" name="Google Shape;743;p33"/>
          <p:cNvPicPr preferRelativeResize="0"/>
          <p:nvPr/>
        </p:nvPicPr>
        <p:blipFill>
          <a:blip r:embed="rId17">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7" name="Shape 747"/>
        <p:cNvGrpSpPr/>
        <p:nvPr/>
      </p:nvGrpSpPr>
      <p:grpSpPr>
        <a:xfrm>
          <a:off x="0" y="0"/>
          <a:ext cx="0" cy="0"/>
          <a:chOff x="0" y="0"/>
          <a:chExt cx="0" cy="0"/>
        </a:xfrm>
      </p:grpSpPr>
      <p:sp>
        <p:nvSpPr>
          <p:cNvPr id="748" name="Google Shape;748;p34"/>
          <p:cNvSpPr txBox="1"/>
          <p:nvPr/>
        </p:nvSpPr>
        <p:spPr>
          <a:xfrm>
            <a:off x="4682375" y="33664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http://recit.org/ul/qf2</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49" name="Google Shape;749;p34"/>
          <p:cNvSpPr txBox="1"/>
          <p:nvPr/>
        </p:nvSpPr>
        <p:spPr>
          <a:xfrm>
            <a:off x="6928550" y="33664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http://recit.org/ul/qf1</a:t>
            </a:r>
            <a:endParaRPr>
              <a:latin typeface="Dosis"/>
              <a:ea typeface="Dosis"/>
              <a:cs typeface="Dosis"/>
              <a:sym typeface="Dosis"/>
            </a:endParaRPr>
          </a:p>
        </p:txBody>
      </p:sp>
      <p:pic>
        <p:nvPicPr>
          <p:cNvPr id="750" name="Google Shape;750;p34"/>
          <p:cNvPicPr preferRelativeResize="0"/>
          <p:nvPr/>
        </p:nvPicPr>
        <p:blipFill>
          <a:blip r:embed="rId5">
            <a:alphaModFix/>
          </a:blip>
          <a:stretch>
            <a:fillRect/>
          </a:stretch>
        </p:blipFill>
        <p:spPr>
          <a:xfrm>
            <a:off x="1731074" y="2740900"/>
            <a:ext cx="1249526" cy="878700"/>
          </a:xfrm>
          <a:prstGeom prst="rect">
            <a:avLst/>
          </a:prstGeom>
          <a:noFill/>
          <a:ln>
            <a:noFill/>
          </a:ln>
        </p:spPr>
      </p:pic>
      <p:sp>
        <p:nvSpPr>
          <p:cNvPr id="751" name="Google Shape;751;p34"/>
          <p:cNvSpPr txBox="1"/>
          <p:nvPr/>
        </p:nvSpPr>
        <p:spPr>
          <a:xfrm>
            <a:off x="1395000" y="4963125"/>
            <a:ext cx="7268400" cy="10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600">
                <a:solidFill>
                  <a:srgbClr val="595959"/>
                </a:solidFill>
                <a:latin typeface="Dosis"/>
                <a:ea typeface="Dosis"/>
                <a:cs typeface="Dosis"/>
                <a:sym typeface="Dosis"/>
              </a:rPr>
              <a:t>Faites varier la vitesse de clignotement.</a:t>
            </a:r>
            <a:endParaRPr sz="1800">
              <a:solidFill>
                <a:srgbClr val="595959"/>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52" name="Google Shape;752;p34"/>
          <p:cNvSpPr txBox="1"/>
          <p:nvPr/>
        </p:nvSpPr>
        <p:spPr>
          <a:xfrm>
            <a:off x="1121225" y="2124100"/>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faites clignoter les 25 DEL du Micro:bit.</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pic>
        <p:nvPicPr>
          <p:cNvPr id="753" name="Google Shape;753;p34"/>
          <p:cNvPicPr preferRelativeResize="0"/>
          <p:nvPr/>
        </p:nvPicPr>
        <p:blipFill>
          <a:blip r:embed="rId6">
            <a:alphaModFix/>
          </a:blip>
          <a:stretch>
            <a:fillRect/>
          </a:stretch>
        </p:blipFill>
        <p:spPr>
          <a:xfrm>
            <a:off x="3235625" y="2740900"/>
            <a:ext cx="1191715" cy="1449000"/>
          </a:xfrm>
          <a:prstGeom prst="rect">
            <a:avLst/>
          </a:prstGeom>
          <a:noFill/>
          <a:ln>
            <a:noFill/>
          </a:ln>
        </p:spPr>
      </p:pic>
      <p:pic>
        <p:nvPicPr>
          <p:cNvPr id="754" name="Google Shape;754;p34"/>
          <p:cNvPicPr preferRelativeResize="0"/>
          <p:nvPr/>
        </p:nvPicPr>
        <p:blipFill>
          <a:blip r:embed="rId7">
            <a:alphaModFix/>
          </a:blip>
          <a:stretch>
            <a:fillRect/>
          </a:stretch>
        </p:blipFill>
        <p:spPr>
          <a:xfrm>
            <a:off x="1780450" y="3731892"/>
            <a:ext cx="1249525" cy="441408"/>
          </a:xfrm>
          <a:prstGeom prst="rect">
            <a:avLst/>
          </a:prstGeom>
          <a:noFill/>
          <a:ln>
            <a:noFill/>
          </a:ln>
        </p:spPr>
      </p:pic>
      <p:grpSp>
        <p:nvGrpSpPr>
          <p:cNvPr id="755" name="Google Shape;755;p34"/>
          <p:cNvGrpSpPr/>
          <p:nvPr/>
        </p:nvGrpSpPr>
        <p:grpSpPr>
          <a:xfrm>
            <a:off x="2111375" y="6999348"/>
            <a:ext cx="5778300" cy="744402"/>
            <a:chOff x="2111375" y="6846948"/>
            <a:chExt cx="5778300" cy="744402"/>
          </a:xfrm>
        </p:grpSpPr>
        <p:pic>
          <p:nvPicPr>
            <p:cNvPr id="756" name="Google Shape;756;p34">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757" name="Google Shape;757;p34"/>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758" name="Google Shape;758;p3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59" name="Google Shape;759;p34"/>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D-4</a:t>
            </a:r>
            <a:endParaRPr sz="4200">
              <a:solidFill>
                <a:srgbClr val="0069BF"/>
              </a:solidFill>
              <a:latin typeface="Economica"/>
              <a:ea typeface="Economica"/>
              <a:cs typeface="Economica"/>
              <a:sym typeface="Economica"/>
            </a:endParaRPr>
          </a:p>
        </p:txBody>
      </p:sp>
      <p:cxnSp>
        <p:nvCxnSpPr>
          <p:cNvPr id="760" name="Google Shape;760;p34"/>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61" name="Google Shape;761;p34"/>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Clignoter les DEL</a:t>
            </a:r>
            <a:endParaRPr sz="2400">
              <a:solidFill>
                <a:srgbClr val="000000"/>
              </a:solidFill>
              <a:latin typeface="Ubuntu"/>
              <a:ea typeface="Ubuntu"/>
              <a:cs typeface="Ubuntu"/>
              <a:sym typeface="Ubuntu"/>
            </a:endParaRPr>
          </a:p>
        </p:txBody>
      </p:sp>
      <p:pic>
        <p:nvPicPr>
          <p:cNvPr id="762" name="Google Shape;762;p34"/>
          <p:cNvPicPr preferRelativeResize="0"/>
          <p:nvPr/>
        </p:nvPicPr>
        <p:blipFill>
          <a:blip r:embed="rId12">
            <a:alphaModFix/>
          </a:blip>
          <a:stretch>
            <a:fillRect/>
          </a:stretch>
        </p:blipFill>
        <p:spPr>
          <a:xfrm rot="-974194">
            <a:off x="1645646" y="367251"/>
            <a:ext cx="908916" cy="751050"/>
          </a:xfrm>
          <a:prstGeom prst="rect">
            <a:avLst/>
          </a:prstGeom>
          <a:noFill/>
          <a:ln>
            <a:noFill/>
          </a:ln>
        </p:spPr>
      </p:pic>
      <p:pic>
        <p:nvPicPr>
          <p:cNvPr id="763" name="Google Shape;763;p34"/>
          <p:cNvPicPr preferRelativeResize="0"/>
          <p:nvPr/>
        </p:nvPicPr>
        <p:blipFill>
          <a:blip r:embed="rId12">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7" name="Shape 767"/>
        <p:cNvGrpSpPr/>
        <p:nvPr/>
      </p:nvGrpSpPr>
      <p:grpSpPr>
        <a:xfrm>
          <a:off x="0" y="0"/>
          <a:ext cx="0" cy="0"/>
          <a:chOff x="0" y="0"/>
          <a:chExt cx="0" cy="0"/>
        </a:xfrm>
      </p:grpSpPr>
      <p:sp>
        <p:nvSpPr>
          <p:cNvPr id="768" name="Google Shape;768;p35"/>
          <p:cNvSpPr txBox="1"/>
          <p:nvPr/>
        </p:nvSpPr>
        <p:spPr>
          <a:xfrm>
            <a:off x="798800" y="1668450"/>
            <a:ext cx="7090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Maintenant que vous pouvez faire clignoter les DEL, faites clignoter les DEL du Micro:bit afin </a:t>
            </a:r>
            <a:r>
              <a:rPr lang="fr-CA" sz="1800">
                <a:solidFill>
                  <a:srgbClr val="434343"/>
                </a:solidFill>
                <a:latin typeface="Dosis"/>
                <a:ea typeface="Dosis"/>
                <a:cs typeface="Dosis"/>
                <a:sym typeface="Dosis"/>
              </a:rPr>
              <a:t>d’afficher un S.O.S.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Pour le Micro:bit, voici la durée de chaque élément dans le code morse: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Point : 50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Tiret : 200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Entre deux éléments, point ou barre : 50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d’une lettre : 500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 mot : 1000 ms (DEL éteinte)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pouvez ajouter ce nouveau bloc pour simplifier votre programmation.</a:t>
            </a:r>
            <a:endParaRPr sz="1800">
              <a:latin typeface="Dosis"/>
              <a:ea typeface="Dosis"/>
              <a:cs typeface="Dosis"/>
              <a:sym typeface="Dosis"/>
            </a:endParaRPr>
          </a:p>
        </p:txBody>
      </p:sp>
      <p:pic>
        <p:nvPicPr>
          <p:cNvPr id="769" name="Google Shape;769;p35">
            <a:hlinkClick r:id="rId3"/>
          </p:cNvPr>
          <p:cNvPicPr preferRelativeResize="0"/>
          <p:nvPr/>
        </p:nvPicPr>
        <p:blipFill>
          <a:blip r:embed="rId4">
            <a:alphaModFix/>
          </a:blip>
          <a:stretch>
            <a:fillRect/>
          </a:stretch>
        </p:blipFill>
        <p:spPr>
          <a:xfrm>
            <a:off x="2221950" y="5848340"/>
            <a:ext cx="695250" cy="695250"/>
          </a:xfrm>
          <a:prstGeom prst="rect">
            <a:avLst/>
          </a:prstGeom>
          <a:noFill/>
          <a:ln>
            <a:noFill/>
          </a:ln>
        </p:spPr>
      </p:pic>
      <p:sp>
        <p:nvSpPr>
          <p:cNvPr id="770" name="Google Shape;770;p35"/>
          <p:cNvSpPr txBox="1"/>
          <p:nvPr/>
        </p:nvSpPr>
        <p:spPr>
          <a:xfrm>
            <a:off x="1452375" y="5047225"/>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5"/>
              </a:rPr>
              <a:t>Flash messaging </a:t>
            </a:r>
            <a:endParaRPr>
              <a:latin typeface="Dosis"/>
              <a:ea typeface="Dosis"/>
              <a:cs typeface="Dosis"/>
              <a:sym typeface="Dosis"/>
            </a:endParaRPr>
          </a:p>
        </p:txBody>
      </p:sp>
      <p:sp>
        <p:nvSpPr>
          <p:cNvPr id="771" name="Google Shape;771;p35"/>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6"/>
              </a:rPr>
              <a:t>http://recit.org/ul/qd8</a:t>
            </a:r>
            <a:r>
              <a:rPr lang="fr-CA">
                <a:latin typeface="Dosis"/>
                <a:ea typeface="Dosis"/>
                <a:cs typeface="Dosis"/>
                <a:sym typeface="Dosis"/>
              </a:rPr>
              <a:t> </a:t>
            </a:r>
            <a:endParaRPr>
              <a:latin typeface="Dosis"/>
              <a:ea typeface="Dosis"/>
              <a:cs typeface="Dosis"/>
              <a:sym typeface="Dosis"/>
            </a:endParaRPr>
          </a:p>
        </p:txBody>
      </p:sp>
      <p:sp>
        <p:nvSpPr>
          <p:cNvPr id="772" name="Google Shape;772;p35"/>
          <p:cNvSpPr txBox="1"/>
          <p:nvPr/>
        </p:nvSpPr>
        <p:spPr>
          <a:xfrm>
            <a:off x="4072775" y="5881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7"/>
              </a:rPr>
              <a:t>http://recit.org/ul/qf4</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73" name="Google Shape;773;p35"/>
          <p:cNvSpPr txBox="1"/>
          <p:nvPr/>
        </p:nvSpPr>
        <p:spPr>
          <a:xfrm>
            <a:off x="6318950" y="58810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8"/>
              </a:rPr>
              <a:t>http://recit.org/ul/qf3</a:t>
            </a:r>
            <a:endParaRPr>
              <a:latin typeface="Dosis"/>
              <a:ea typeface="Dosis"/>
              <a:cs typeface="Dosis"/>
              <a:sym typeface="Dosis"/>
            </a:endParaRPr>
          </a:p>
        </p:txBody>
      </p:sp>
      <p:pic>
        <p:nvPicPr>
          <p:cNvPr id="774" name="Google Shape;774;p35"/>
          <p:cNvPicPr preferRelativeResize="0"/>
          <p:nvPr/>
        </p:nvPicPr>
        <p:blipFill>
          <a:blip r:embed="rId9">
            <a:alphaModFix/>
          </a:blip>
          <a:stretch>
            <a:fillRect/>
          </a:stretch>
        </p:blipFill>
        <p:spPr>
          <a:xfrm>
            <a:off x="5631882" y="4656602"/>
            <a:ext cx="1653868" cy="1038225"/>
          </a:xfrm>
          <a:prstGeom prst="rect">
            <a:avLst/>
          </a:prstGeom>
          <a:noFill/>
          <a:ln>
            <a:noFill/>
          </a:ln>
        </p:spPr>
      </p:pic>
      <p:grpSp>
        <p:nvGrpSpPr>
          <p:cNvPr id="775" name="Google Shape;775;p35"/>
          <p:cNvGrpSpPr/>
          <p:nvPr/>
        </p:nvGrpSpPr>
        <p:grpSpPr>
          <a:xfrm>
            <a:off x="2111375" y="6999348"/>
            <a:ext cx="5778300" cy="744402"/>
            <a:chOff x="2111375" y="6846948"/>
            <a:chExt cx="5778300" cy="744402"/>
          </a:xfrm>
        </p:grpSpPr>
        <p:pic>
          <p:nvPicPr>
            <p:cNvPr id="776" name="Google Shape;776;p35">
              <a:hlinkClick r:id="rId10"/>
            </p:cNvPr>
            <p:cNvPicPr preferRelativeResize="0"/>
            <p:nvPr/>
          </p:nvPicPr>
          <p:blipFill>
            <a:blip r:embed="rId11">
              <a:alphaModFix/>
            </a:blip>
            <a:stretch>
              <a:fillRect/>
            </a:stretch>
          </p:blipFill>
          <p:spPr>
            <a:xfrm>
              <a:off x="5541805" y="6953809"/>
              <a:ext cx="916721" cy="320739"/>
            </a:xfrm>
            <a:prstGeom prst="rect">
              <a:avLst/>
            </a:prstGeom>
            <a:noFill/>
            <a:ln>
              <a:noFill/>
            </a:ln>
          </p:spPr>
        </p:pic>
        <p:pic>
          <p:nvPicPr>
            <p:cNvPr id="777" name="Google Shape;777;p35"/>
            <p:cNvPicPr preferRelativeResize="0"/>
            <p:nvPr/>
          </p:nvPicPr>
          <p:blipFill>
            <a:blip r:embed="rId12">
              <a:alphaModFix/>
            </a:blip>
            <a:stretch>
              <a:fillRect/>
            </a:stretch>
          </p:blipFill>
          <p:spPr>
            <a:xfrm>
              <a:off x="3453124" y="6846948"/>
              <a:ext cx="1861750" cy="534450"/>
            </a:xfrm>
            <a:prstGeom prst="rect">
              <a:avLst/>
            </a:prstGeom>
            <a:noFill/>
            <a:ln>
              <a:noFill/>
            </a:ln>
          </p:spPr>
        </p:pic>
        <p:sp>
          <p:nvSpPr>
            <p:cNvPr id="778" name="Google Shape;778;p3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3"/>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779" name="Google Shape;779;p35"/>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D-5</a:t>
            </a:r>
            <a:endParaRPr sz="4200">
              <a:solidFill>
                <a:srgbClr val="0069BF"/>
              </a:solidFill>
              <a:latin typeface="Economica"/>
              <a:ea typeface="Economica"/>
              <a:cs typeface="Economica"/>
              <a:sym typeface="Economica"/>
            </a:endParaRPr>
          </a:p>
        </p:txBody>
      </p:sp>
      <p:cxnSp>
        <p:nvCxnSpPr>
          <p:cNvPr id="780" name="Google Shape;780;p35"/>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781" name="Google Shape;781;p35"/>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S</a:t>
            </a:r>
            <a:r>
              <a:rPr lang="fr-CA" sz="2400">
                <a:solidFill>
                  <a:srgbClr val="000000"/>
                </a:solidFill>
                <a:latin typeface="Ubuntu"/>
                <a:ea typeface="Ubuntu"/>
                <a:cs typeface="Ubuntu"/>
                <a:sym typeface="Ubuntu"/>
              </a:rPr>
              <a:t>.</a:t>
            </a:r>
            <a:r>
              <a:rPr lang="fr-CA" sz="2400">
                <a:solidFill>
                  <a:srgbClr val="000000"/>
                </a:solidFill>
                <a:latin typeface="Ubuntu"/>
                <a:ea typeface="Ubuntu"/>
                <a:cs typeface="Ubuntu"/>
                <a:sym typeface="Ubuntu"/>
              </a:rPr>
              <a:t>O</a:t>
            </a:r>
            <a:r>
              <a:rPr lang="fr-CA" sz="2400">
                <a:solidFill>
                  <a:srgbClr val="000000"/>
                </a:solidFill>
                <a:latin typeface="Ubuntu"/>
                <a:ea typeface="Ubuntu"/>
                <a:cs typeface="Ubuntu"/>
                <a:sym typeface="Ubuntu"/>
              </a:rPr>
              <a:t>.</a:t>
            </a:r>
            <a:r>
              <a:rPr lang="fr-CA" sz="2400">
                <a:solidFill>
                  <a:srgbClr val="000000"/>
                </a:solidFill>
                <a:latin typeface="Ubuntu"/>
                <a:ea typeface="Ubuntu"/>
                <a:cs typeface="Ubuntu"/>
                <a:sym typeface="Ubuntu"/>
              </a:rPr>
              <a:t>S</a:t>
            </a:r>
            <a:r>
              <a:rPr lang="fr-CA" sz="2400">
                <a:solidFill>
                  <a:srgbClr val="000000"/>
                </a:solidFill>
                <a:latin typeface="Ubuntu"/>
                <a:ea typeface="Ubuntu"/>
                <a:cs typeface="Ubuntu"/>
                <a:sym typeface="Ubuntu"/>
              </a:rPr>
              <a:t>.</a:t>
            </a:r>
            <a:endParaRPr sz="2400">
              <a:solidFill>
                <a:srgbClr val="000000"/>
              </a:solidFill>
              <a:latin typeface="Ubuntu"/>
              <a:ea typeface="Ubuntu"/>
              <a:cs typeface="Ubuntu"/>
              <a:sym typeface="Ubuntu"/>
            </a:endParaRPr>
          </a:p>
        </p:txBody>
      </p:sp>
      <p:pic>
        <p:nvPicPr>
          <p:cNvPr id="782" name="Google Shape;782;p35"/>
          <p:cNvPicPr preferRelativeResize="0"/>
          <p:nvPr/>
        </p:nvPicPr>
        <p:blipFill>
          <a:blip r:embed="rId14">
            <a:alphaModFix/>
          </a:blip>
          <a:stretch>
            <a:fillRect/>
          </a:stretch>
        </p:blipFill>
        <p:spPr>
          <a:xfrm rot="-974194">
            <a:off x="1645646" y="367251"/>
            <a:ext cx="908916" cy="751050"/>
          </a:xfrm>
          <a:prstGeom prst="rect">
            <a:avLst/>
          </a:prstGeom>
          <a:noFill/>
          <a:ln>
            <a:noFill/>
          </a:ln>
        </p:spPr>
      </p:pic>
      <p:pic>
        <p:nvPicPr>
          <p:cNvPr id="783" name="Google Shape;783;p35"/>
          <p:cNvPicPr preferRelativeResize="0"/>
          <p:nvPr/>
        </p:nvPicPr>
        <p:blipFill>
          <a:blip r:embed="rId14">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7" name="Shape 787"/>
        <p:cNvGrpSpPr/>
        <p:nvPr/>
      </p:nvGrpSpPr>
      <p:grpSpPr>
        <a:xfrm>
          <a:off x="0" y="0"/>
          <a:ext cx="0" cy="0"/>
          <a:chOff x="0" y="0"/>
          <a:chExt cx="0" cy="0"/>
        </a:xfrm>
      </p:grpSpPr>
      <p:sp>
        <p:nvSpPr>
          <p:cNvPr id="788" name="Google Shape;788;p36"/>
          <p:cNvSpPr txBox="1"/>
          <p:nvPr/>
        </p:nvSpPr>
        <p:spPr>
          <a:xfrm>
            <a:off x="741675" y="2382075"/>
            <a:ext cx="7669200" cy="751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AutoNum type="arabicPeriod"/>
            </a:pPr>
            <a:r>
              <a:rPr lang="fr-CA" sz="1800">
                <a:solidFill>
                  <a:srgbClr val="434343"/>
                </a:solidFill>
                <a:latin typeface="Dosis"/>
                <a:ea typeface="Dosis"/>
                <a:cs typeface="Dosis"/>
                <a:sym typeface="Dosis"/>
              </a:rPr>
              <a:t>À l’aide des blocs suivants, </a:t>
            </a:r>
            <a:r>
              <a:rPr lang="fr-CA" sz="1800">
                <a:solidFill>
                  <a:srgbClr val="595959"/>
                </a:solidFill>
                <a:latin typeface="Dosis"/>
                <a:ea typeface="Dosis"/>
                <a:cs typeface="Dosis"/>
                <a:sym typeface="Dosis"/>
              </a:rPr>
              <a:t>faites apparaître au hasard un nombre de un à six lorsque le Micro:bit est secoué</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89" name="Google Shape;789;p36"/>
          <p:cNvSpPr txBox="1"/>
          <p:nvPr/>
        </p:nvSpPr>
        <p:spPr>
          <a:xfrm>
            <a:off x="4848775" y="32298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http://recit.org/ul/qev</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90" name="Google Shape;790;p36"/>
          <p:cNvSpPr txBox="1"/>
          <p:nvPr/>
        </p:nvSpPr>
        <p:spPr>
          <a:xfrm>
            <a:off x="876725" y="4296725"/>
            <a:ext cx="8708100" cy="153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None/>
            </a:pPr>
            <a:r>
              <a:rPr lang="fr-CA" sz="1800">
                <a:solidFill>
                  <a:srgbClr val="595959"/>
                </a:solidFill>
                <a:latin typeface="Dosis"/>
                <a:ea typeface="Dosis"/>
                <a:cs typeface="Dosis"/>
                <a:sym typeface="Dosis"/>
              </a:rPr>
              <a:t>Faites plusieurs dés avec le même Micro:bit.  Conservez votre dé à 6 chiffres lorsque vous secouez le Microbit.  Faites un dé à 12 chiffres lorsque vous appuyez sur le bouton “A” et un dé à 20 chiffres lorsque vous appuyez sur le bouton “B”.</a:t>
            </a:r>
            <a:r>
              <a:rPr lang="fr-CA" sz="1800">
                <a:solidFill>
                  <a:srgbClr val="595959"/>
                </a:solidFill>
                <a:latin typeface="Dosis"/>
                <a:ea typeface="Dosis"/>
                <a:cs typeface="Dosis"/>
                <a:sym typeface="Dosis"/>
              </a:rPr>
              <a:t> Allez voir dans la section “Entrées” pour trouver les blocs dont vous aurez besoin.</a:t>
            </a:r>
            <a:endParaRPr sz="1800">
              <a:solidFill>
                <a:srgbClr val="434343"/>
              </a:solidFill>
              <a:latin typeface="Dosis"/>
              <a:ea typeface="Dosis"/>
              <a:cs typeface="Dosis"/>
              <a:sym typeface="Dosis"/>
            </a:endParaRPr>
          </a:p>
          <a:p>
            <a:pPr indent="0" lvl="0" marL="457200" rtl="0" algn="l">
              <a:spcBef>
                <a:spcPts val="160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791" name="Google Shape;791;p36"/>
          <p:cNvSpPr txBox="1"/>
          <p:nvPr/>
        </p:nvSpPr>
        <p:spPr>
          <a:xfrm>
            <a:off x="6935225" y="32298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http://recit.org/ul/qew</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792" name="Google Shape;792;p36"/>
          <p:cNvSpPr txBox="1"/>
          <p:nvPr/>
        </p:nvSpPr>
        <p:spPr>
          <a:xfrm>
            <a:off x="6371600" y="64401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http://recit.org/ul/qex</a:t>
            </a:r>
            <a:endParaRPr>
              <a:latin typeface="Dosis"/>
              <a:ea typeface="Dosis"/>
              <a:cs typeface="Dosis"/>
              <a:sym typeface="Dosis"/>
            </a:endParaRPr>
          </a:p>
        </p:txBody>
      </p:sp>
      <p:pic>
        <p:nvPicPr>
          <p:cNvPr id="793" name="Google Shape;793;p36"/>
          <p:cNvPicPr preferRelativeResize="0"/>
          <p:nvPr/>
        </p:nvPicPr>
        <p:blipFill>
          <a:blip r:embed="rId6">
            <a:alphaModFix/>
          </a:blip>
          <a:stretch>
            <a:fillRect/>
          </a:stretch>
        </p:blipFill>
        <p:spPr>
          <a:xfrm>
            <a:off x="3050650" y="3057963"/>
            <a:ext cx="1619099" cy="429969"/>
          </a:xfrm>
          <a:prstGeom prst="rect">
            <a:avLst/>
          </a:prstGeom>
          <a:noFill/>
          <a:ln>
            <a:noFill/>
          </a:ln>
        </p:spPr>
      </p:pic>
      <p:pic>
        <p:nvPicPr>
          <p:cNvPr id="794" name="Google Shape;794;p36"/>
          <p:cNvPicPr preferRelativeResize="0"/>
          <p:nvPr/>
        </p:nvPicPr>
        <p:blipFill>
          <a:blip r:embed="rId7">
            <a:alphaModFix/>
          </a:blip>
          <a:stretch>
            <a:fillRect/>
          </a:stretch>
        </p:blipFill>
        <p:spPr>
          <a:xfrm>
            <a:off x="6137022" y="1247250"/>
            <a:ext cx="1177903" cy="1058625"/>
          </a:xfrm>
          <a:prstGeom prst="rect">
            <a:avLst/>
          </a:prstGeom>
          <a:noFill/>
          <a:ln>
            <a:noFill/>
          </a:ln>
        </p:spPr>
      </p:pic>
      <p:pic>
        <p:nvPicPr>
          <p:cNvPr id="795" name="Google Shape;795;p36"/>
          <p:cNvPicPr preferRelativeResize="0"/>
          <p:nvPr/>
        </p:nvPicPr>
        <p:blipFill>
          <a:blip r:embed="rId8">
            <a:alphaModFix/>
          </a:blip>
          <a:stretch>
            <a:fillRect/>
          </a:stretch>
        </p:blipFill>
        <p:spPr>
          <a:xfrm>
            <a:off x="1332186" y="3057975"/>
            <a:ext cx="1483439" cy="810550"/>
          </a:xfrm>
          <a:prstGeom prst="rect">
            <a:avLst/>
          </a:prstGeom>
          <a:noFill/>
          <a:ln>
            <a:noFill/>
          </a:ln>
        </p:spPr>
      </p:pic>
      <p:pic>
        <p:nvPicPr>
          <p:cNvPr id="796" name="Google Shape;796;p36"/>
          <p:cNvPicPr preferRelativeResize="0"/>
          <p:nvPr/>
        </p:nvPicPr>
        <p:blipFill>
          <a:blip r:embed="rId9">
            <a:alphaModFix/>
          </a:blip>
          <a:stretch>
            <a:fillRect/>
          </a:stretch>
        </p:blipFill>
        <p:spPr>
          <a:xfrm>
            <a:off x="2118345" y="3936487"/>
            <a:ext cx="2255892" cy="368475"/>
          </a:xfrm>
          <a:prstGeom prst="rect">
            <a:avLst/>
          </a:prstGeom>
          <a:noFill/>
          <a:ln>
            <a:noFill/>
          </a:ln>
        </p:spPr>
      </p:pic>
      <p:pic>
        <p:nvPicPr>
          <p:cNvPr id="797" name="Google Shape;797;p36"/>
          <p:cNvPicPr preferRelativeResize="0"/>
          <p:nvPr/>
        </p:nvPicPr>
        <p:blipFill>
          <a:blip r:embed="rId10">
            <a:alphaModFix/>
          </a:blip>
          <a:stretch>
            <a:fillRect/>
          </a:stretch>
        </p:blipFill>
        <p:spPr>
          <a:xfrm flipH="1">
            <a:off x="2520528" y="6264225"/>
            <a:ext cx="705374" cy="692150"/>
          </a:xfrm>
          <a:prstGeom prst="rect">
            <a:avLst/>
          </a:prstGeom>
          <a:noFill/>
          <a:ln>
            <a:noFill/>
          </a:ln>
        </p:spPr>
      </p:pic>
      <p:pic>
        <p:nvPicPr>
          <p:cNvPr id="798" name="Google Shape;798;p36"/>
          <p:cNvPicPr preferRelativeResize="0"/>
          <p:nvPr/>
        </p:nvPicPr>
        <p:blipFill>
          <a:blip r:embed="rId11">
            <a:alphaModFix/>
          </a:blip>
          <a:stretch>
            <a:fillRect/>
          </a:stretch>
        </p:blipFill>
        <p:spPr>
          <a:xfrm>
            <a:off x="3895825" y="5952575"/>
            <a:ext cx="638624" cy="734776"/>
          </a:xfrm>
          <a:prstGeom prst="rect">
            <a:avLst/>
          </a:prstGeom>
          <a:noFill/>
          <a:ln>
            <a:noFill/>
          </a:ln>
        </p:spPr>
      </p:pic>
      <p:pic>
        <p:nvPicPr>
          <p:cNvPr id="799" name="Google Shape;799;p36"/>
          <p:cNvPicPr preferRelativeResize="0"/>
          <p:nvPr/>
        </p:nvPicPr>
        <p:blipFill>
          <a:blip r:embed="rId12">
            <a:alphaModFix/>
          </a:blip>
          <a:stretch>
            <a:fillRect/>
          </a:stretch>
        </p:blipFill>
        <p:spPr>
          <a:xfrm>
            <a:off x="5445134" y="6136749"/>
            <a:ext cx="638617" cy="692150"/>
          </a:xfrm>
          <a:prstGeom prst="rect">
            <a:avLst/>
          </a:prstGeom>
          <a:noFill/>
          <a:ln>
            <a:noFill/>
          </a:ln>
        </p:spPr>
      </p:pic>
      <p:grpSp>
        <p:nvGrpSpPr>
          <p:cNvPr id="800" name="Google Shape;800;p36"/>
          <p:cNvGrpSpPr/>
          <p:nvPr/>
        </p:nvGrpSpPr>
        <p:grpSpPr>
          <a:xfrm>
            <a:off x="2111375" y="6999348"/>
            <a:ext cx="5778300" cy="744402"/>
            <a:chOff x="2111375" y="6846948"/>
            <a:chExt cx="5778300" cy="744402"/>
          </a:xfrm>
        </p:grpSpPr>
        <p:pic>
          <p:nvPicPr>
            <p:cNvPr id="801" name="Google Shape;801;p36">
              <a:hlinkClick r:id="rId13"/>
            </p:cNvPr>
            <p:cNvPicPr preferRelativeResize="0"/>
            <p:nvPr/>
          </p:nvPicPr>
          <p:blipFill>
            <a:blip r:embed="rId14">
              <a:alphaModFix/>
            </a:blip>
            <a:stretch>
              <a:fillRect/>
            </a:stretch>
          </p:blipFill>
          <p:spPr>
            <a:xfrm>
              <a:off x="5541805" y="6953809"/>
              <a:ext cx="916721" cy="320739"/>
            </a:xfrm>
            <a:prstGeom prst="rect">
              <a:avLst/>
            </a:prstGeom>
            <a:noFill/>
            <a:ln>
              <a:noFill/>
            </a:ln>
          </p:spPr>
        </p:pic>
        <p:pic>
          <p:nvPicPr>
            <p:cNvPr id="802" name="Google Shape;802;p36"/>
            <p:cNvPicPr preferRelativeResize="0"/>
            <p:nvPr/>
          </p:nvPicPr>
          <p:blipFill>
            <a:blip r:embed="rId15">
              <a:alphaModFix/>
            </a:blip>
            <a:stretch>
              <a:fillRect/>
            </a:stretch>
          </p:blipFill>
          <p:spPr>
            <a:xfrm>
              <a:off x="3453124" y="6846948"/>
              <a:ext cx="1861750" cy="534450"/>
            </a:xfrm>
            <a:prstGeom prst="rect">
              <a:avLst/>
            </a:prstGeom>
            <a:noFill/>
            <a:ln>
              <a:noFill/>
            </a:ln>
          </p:spPr>
        </p:pic>
        <p:sp>
          <p:nvSpPr>
            <p:cNvPr id="803" name="Google Shape;803;p3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04" name="Google Shape;804;p36"/>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D-6</a:t>
            </a:r>
            <a:endParaRPr sz="4200">
              <a:solidFill>
                <a:srgbClr val="0069BF"/>
              </a:solidFill>
              <a:latin typeface="Economica"/>
              <a:ea typeface="Economica"/>
              <a:cs typeface="Economica"/>
              <a:sym typeface="Economica"/>
            </a:endParaRPr>
          </a:p>
        </p:txBody>
      </p:sp>
      <p:cxnSp>
        <p:nvCxnSpPr>
          <p:cNvPr id="805" name="Google Shape;805;p36"/>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06" name="Google Shape;806;p36"/>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On joue au dé !</a:t>
            </a:r>
            <a:endParaRPr sz="2400">
              <a:solidFill>
                <a:srgbClr val="000000"/>
              </a:solidFill>
              <a:latin typeface="Ubuntu"/>
              <a:ea typeface="Ubuntu"/>
              <a:cs typeface="Ubuntu"/>
              <a:sym typeface="Ubuntu"/>
            </a:endParaRPr>
          </a:p>
        </p:txBody>
      </p:sp>
      <p:pic>
        <p:nvPicPr>
          <p:cNvPr id="807" name="Google Shape;807;p36"/>
          <p:cNvPicPr preferRelativeResize="0"/>
          <p:nvPr/>
        </p:nvPicPr>
        <p:blipFill>
          <a:blip r:embed="rId17">
            <a:alphaModFix/>
          </a:blip>
          <a:stretch>
            <a:fillRect/>
          </a:stretch>
        </p:blipFill>
        <p:spPr>
          <a:xfrm rot="-974194">
            <a:off x="1645646" y="367251"/>
            <a:ext cx="908916" cy="751050"/>
          </a:xfrm>
          <a:prstGeom prst="rect">
            <a:avLst/>
          </a:prstGeom>
          <a:noFill/>
          <a:ln>
            <a:noFill/>
          </a:ln>
        </p:spPr>
      </p:pic>
      <p:pic>
        <p:nvPicPr>
          <p:cNvPr id="808" name="Google Shape;808;p36"/>
          <p:cNvPicPr preferRelativeResize="0"/>
          <p:nvPr/>
        </p:nvPicPr>
        <p:blipFill>
          <a:blip r:embed="rId17">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2" name="Shape 812"/>
        <p:cNvGrpSpPr/>
        <p:nvPr/>
      </p:nvGrpSpPr>
      <p:grpSpPr>
        <a:xfrm>
          <a:off x="0" y="0"/>
          <a:ext cx="0" cy="0"/>
          <a:chOff x="0" y="0"/>
          <a:chExt cx="0" cy="0"/>
        </a:xfrm>
      </p:grpSpPr>
      <p:sp>
        <p:nvSpPr>
          <p:cNvPr id="813" name="Google Shape;813;p37"/>
          <p:cNvSpPr txBox="1"/>
          <p:nvPr/>
        </p:nvSpPr>
        <p:spPr>
          <a:xfrm>
            <a:off x="6295400" y="65925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814" name="Google Shape;814;p37"/>
          <p:cNvSpPr txBox="1"/>
          <p:nvPr/>
        </p:nvSpPr>
        <p:spPr>
          <a:xfrm>
            <a:off x="771750" y="1516575"/>
            <a:ext cx="8984700" cy="4455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Pour cette activité, nous </a:t>
            </a:r>
            <a:r>
              <a:rPr lang="fr-CA" sz="1800">
                <a:solidFill>
                  <a:srgbClr val="434343"/>
                </a:solidFill>
                <a:latin typeface="Dosis"/>
                <a:ea typeface="Dosis"/>
                <a:cs typeface="Dosis"/>
                <a:sym typeface="Dosis"/>
              </a:rPr>
              <a:t>devons</a:t>
            </a:r>
            <a:r>
              <a:rPr lang="fr-CA" sz="1800">
                <a:solidFill>
                  <a:srgbClr val="434343"/>
                </a:solidFill>
                <a:latin typeface="Dosis"/>
                <a:ea typeface="Dosis"/>
                <a:cs typeface="Dosis"/>
                <a:sym typeface="Dosis"/>
              </a:rPr>
              <a:t> créer une variable, 									dans la section “Variables”.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donner un nom différent à chaque variable. Ici nous la nommerons “Nombre”.  Dans le futur, c’est a vous de décider du nom de la variable.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vois la variable créée, vous trouverez pour chaque variable créée les 3 blocs suivants.</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000">
              <a:solidFill>
                <a:srgbClr val="434343"/>
              </a:solidFill>
              <a:latin typeface="Dosis"/>
              <a:ea typeface="Dosis"/>
              <a:cs typeface="Dosis"/>
              <a:sym typeface="Dosis"/>
            </a:endParaRPr>
          </a:p>
          <a:p>
            <a:pPr indent="0" lvl="0" marL="457200" marR="327823" rtl="0" algn="l">
              <a:spcBef>
                <a:spcPts val="0"/>
              </a:spcBef>
              <a:spcAft>
                <a:spcPts val="0"/>
              </a:spcAft>
              <a:buNone/>
            </a:pPr>
            <a:r>
              <a:rPr lang="fr-CA" sz="1800">
                <a:solidFill>
                  <a:srgbClr val="434343"/>
                </a:solidFill>
                <a:latin typeface="Dosis"/>
                <a:ea typeface="Dosis"/>
                <a:cs typeface="Dosis"/>
                <a:sym typeface="Dosis"/>
              </a:rPr>
              <a:t>					La variable</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a:solidFill>
                <a:srgbClr val="434343"/>
              </a:solidFill>
              <a:latin typeface="Dosis"/>
              <a:ea typeface="Dosis"/>
              <a:cs typeface="Dosis"/>
              <a:sym typeface="Dosis"/>
            </a:endParaRPr>
          </a:p>
          <a:p>
            <a:pPr indent="0" lvl="0" marL="3607200" marR="327823" rtl="0" algn="l">
              <a:spcBef>
                <a:spcPts val="0"/>
              </a:spcBef>
              <a:spcAft>
                <a:spcPts val="0"/>
              </a:spcAft>
              <a:buNone/>
            </a:pPr>
            <a:r>
              <a:rPr lang="fr-CA" sz="1800">
                <a:solidFill>
                  <a:srgbClr val="434343"/>
                </a:solidFill>
                <a:latin typeface="Dosis"/>
                <a:ea typeface="Dosis"/>
                <a:cs typeface="Dosis"/>
                <a:sym typeface="Dosis"/>
              </a:rPr>
              <a:t>Permet de donner une valeure à la variable</a:t>
            </a:r>
            <a:endParaRPr sz="1800">
              <a:solidFill>
                <a:srgbClr val="434343"/>
              </a:solidFill>
              <a:latin typeface="Dosis"/>
              <a:ea typeface="Dosis"/>
              <a:cs typeface="Dosis"/>
              <a:sym typeface="Dosis"/>
            </a:endParaRPr>
          </a:p>
          <a:p>
            <a:pPr indent="0" lvl="0" marL="3240000" marR="327823" rtl="0" algn="l">
              <a:spcBef>
                <a:spcPts val="0"/>
              </a:spcBef>
              <a:spcAft>
                <a:spcPts val="0"/>
              </a:spcAft>
              <a:buNone/>
            </a:pPr>
            <a:r>
              <a:t/>
            </a:r>
            <a:endParaRPr>
              <a:solidFill>
                <a:srgbClr val="434343"/>
              </a:solidFill>
              <a:latin typeface="Dosis"/>
              <a:ea typeface="Dosis"/>
              <a:cs typeface="Dosis"/>
              <a:sym typeface="Dosis"/>
            </a:endParaRPr>
          </a:p>
          <a:p>
            <a:pPr indent="0" lvl="0" marL="3607200" marR="327823" rtl="0" algn="l">
              <a:spcBef>
                <a:spcPts val="0"/>
              </a:spcBef>
              <a:spcAft>
                <a:spcPts val="0"/>
              </a:spcAft>
              <a:buNone/>
            </a:pPr>
            <a:r>
              <a:rPr lang="fr-CA" sz="1800">
                <a:solidFill>
                  <a:srgbClr val="434343"/>
                </a:solidFill>
                <a:latin typeface="Dosis"/>
                <a:ea typeface="Dosis"/>
                <a:cs typeface="Dosis"/>
                <a:sym typeface="Dosis"/>
              </a:rPr>
              <a:t>Permet d’augmenter ou de diminuer d’une valeur spécifique valeur de la variable.</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On pourra éventuellement utiliser des variables dans des calculs ou encore dans des conditions. (Dans d’autres défis)</a:t>
            </a:r>
            <a:endParaRPr sz="1800">
              <a:solidFill>
                <a:srgbClr val="434343"/>
              </a:solidFill>
              <a:latin typeface="Dosis"/>
              <a:ea typeface="Dosis"/>
              <a:cs typeface="Dosis"/>
              <a:sym typeface="Dosis"/>
            </a:endParaRPr>
          </a:p>
          <a:p>
            <a:pPr indent="0" lvl="0" marL="5943600" rtl="0" algn="l">
              <a:spcBef>
                <a:spcPts val="0"/>
              </a:spcBef>
              <a:spcAft>
                <a:spcPts val="0"/>
              </a:spcAft>
              <a:buClr>
                <a:srgbClr val="000000"/>
              </a:buClr>
              <a:buSzPts val="1100"/>
              <a:buFont typeface="Arial"/>
              <a:buNone/>
            </a:pPr>
            <a:r>
              <a:t/>
            </a:r>
            <a:endParaRPr sz="1800">
              <a:solidFill>
                <a:srgbClr val="434343"/>
              </a:solidFill>
              <a:latin typeface="Dosis"/>
              <a:ea typeface="Dosis"/>
              <a:cs typeface="Dosis"/>
              <a:sym typeface="Dosis"/>
            </a:endParaRPr>
          </a:p>
        </p:txBody>
      </p:sp>
      <p:pic>
        <p:nvPicPr>
          <p:cNvPr id="815" name="Google Shape;815;p37"/>
          <p:cNvPicPr preferRelativeResize="0"/>
          <p:nvPr/>
        </p:nvPicPr>
        <p:blipFill>
          <a:blip r:embed="rId3">
            <a:alphaModFix/>
          </a:blip>
          <a:stretch>
            <a:fillRect/>
          </a:stretch>
        </p:blipFill>
        <p:spPr>
          <a:xfrm>
            <a:off x="5986417" y="1614800"/>
            <a:ext cx="1903108" cy="466800"/>
          </a:xfrm>
          <a:prstGeom prst="rect">
            <a:avLst/>
          </a:prstGeom>
          <a:noFill/>
          <a:ln>
            <a:noFill/>
          </a:ln>
        </p:spPr>
      </p:pic>
      <p:pic>
        <p:nvPicPr>
          <p:cNvPr id="816" name="Google Shape;816;p37"/>
          <p:cNvPicPr preferRelativeResize="0"/>
          <p:nvPr/>
        </p:nvPicPr>
        <p:blipFill>
          <a:blip r:embed="rId4">
            <a:alphaModFix/>
          </a:blip>
          <a:stretch>
            <a:fillRect/>
          </a:stretch>
        </p:blipFill>
        <p:spPr>
          <a:xfrm>
            <a:off x="1437850" y="3682375"/>
            <a:ext cx="2108175" cy="1405450"/>
          </a:xfrm>
          <a:prstGeom prst="rect">
            <a:avLst/>
          </a:prstGeom>
          <a:noFill/>
          <a:ln>
            <a:noFill/>
          </a:ln>
        </p:spPr>
      </p:pic>
      <p:cxnSp>
        <p:nvCxnSpPr>
          <p:cNvPr id="817" name="Google Shape;817;p37"/>
          <p:cNvCxnSpPr/>
          <p:nvPr/>
        </p:nvCxnSpPr>
        <p:spPr>
          <a:xfrm flipH="1">
            <a:off x="2407425" y="3846300"/>
            <a:ext cx="1098000" cy="3600"/>
          </a:xfrm>
          <a:prstGeom prst="straightConnector1">
            <a:avLst/>
          </a:prstGeom>
          <a:noFill/>
          <a:ln cap="flat" cmpd="sng" w="38100">
            <a:solidFill>
              <a:srgbClr val="FF0000"/>
            </a:solidFill>
            <a:prstDash val="solid"/>
            <a:round/>
            <a:headEnd len="med" w="med" type="none"/>
            <a:tailEnd len="med" w="med" type="triangle"/>
          </a:ln>
        </p:spPr>
      </p:cxnSp>
      <p:cxnSp>
        <p:nvCxnSpPr>
          <p:cNvPr id="818" name="Google Shape;818;p37"/>
          <p:cNvCxnSpPr/>
          <p:nvPr/>
        </p:nvCxnSpPr>
        <p:spPr>
          <a:xfrm rot="10800000">
            <a:off x="3482300" y="4329775"/>
            <a:ext cx="897900" cy="10500"/>
          </a:xfrm>
          <a:prstGeom prst="straightConnector1">
            <a:avLst/>
          </a:prstGeom>
          <a:noFill/>
          <a:ln cap="flat" cmpd="sng" w="38100">
            <a:solidFill>
              <a:srgbClr val="FF0000"/>
            </a:solidFill>
            <a:prstDash val="solid"/>
            <a:round/>
            <a:headEnd len="med" w="med" type="none"/>
            <a:tailEnd len="med" w="med" type="triangle"/>
          </a:ln>
        </p:spPr>
      </p:cxnSp>
      <p:cxnSp>
        <p:nvCxnSpPr>
          <p:cNvPr id="819" name="Google Shape;819;p37"/>
          <p:cNvCxnSpPr/>
          <p:nvPr/>
        </p:nvCxnSpPr>
        <p:spPr>
          <a:xfrm rot="10800000">
            <a:off x="3567500" y="4809750"/>
            <a:ext cx="897900" cy="10500"/>
          </a:xfrm>
          <a:prstGeom prst="straightConnector1">
            <a:avLst/>
          </a:prstGeom>
          <a:noFill/>
          <a:ln cap="flat" cmpd="sng" w="38100">
            <a:solidFill>
              <a:srgbClr val="FF0000"/>
            </a:solidFill>
            <a:prstDash val="solid"/>
            <a:round/>
            <a:headEnd len="med" w="med" type="none"/>
            <a:tailEnd len="med" w="med" type="triangle"/>
          </a:ln>
        </p:spPr>
      </p:cxnSp>
      <p:pic>
        <p:nvPicPr>
          <p:cNvPr id="820" name="Google Shape;820;p37"/>
          <p:cNvPicPr preferRelativeResize="0"/>
          <p:nvPr/>
        </p:nvPicPr>
        <p:blipFill>
          <a:blip r:embed="rId5">
            <a:alphaModFix/>
          </a:blip>
          <a:stretch>
            <a:fillRect/>
          </a:stretch>
        </p:blipFill>
        <p:spPr>
          <a:xfrm>
            <a:off x="2273016" y="6220649"/>
            <a:ext cx="1901387" cy="392850"/>
          </a:xfrm>
          <a:prstGeom prst="rect">
            <a:avLst/>
          </a:prstGeom>
          <a:noFill/>
          <a:ln>
            <a:noFill/>
          </a:ln>
        </p:spPr>
      </p:pic>
      <p:pic>
        <p:nvPicPr>
          <p:cNvPr id="821" name="Google Shape;821;p37"/>
          <p:cNvPicPr preferRelativeResize="0"/>
          <p:nvPr/>
        </p:nvPicPr>
        <p:blipFill>
          <a:blip r:embed="rId6">
            <a:alphaModFix/>
          </a:blip>
          <a:stretch>
            <a:fillRect/>
          </a:stretch>
        </p:blipFill>
        <p:spPr>
          <a:xfrm>
            <a:off x="4465400" y="6185222"/>
            <a:ext cx="1845375" cy="421800"/>
          </a:xfrm>
          <a:prstGeom prst="rect">
            <a:avLst/>
          </a:prstGeom>
          <a:noFill/>
          <a:ln>
            <a:noFill/>
          </a:ln>
        </p:spPr>
      </p:pic>
      <p:grpSp>
        <p:nvGrpSpPr>
          <p:cNvPr id="822" name="Google Shape;822;p37"/>
          <p:cNvGrpSpPr/>
          <p:nvPr/>
        </p:nvGrpSpPr>
        <p:grpSpPr>
          <a:xfrm>
            <a:off x="2111375" y="6999348"/>
            <a:ext cx="5778300" cy="744402"/>
            <a:chOff x="2111375" y="6846948"/>
            <a:chExt cx="5778300" cy="744402"/>
          </a:xfrm>
        </p:grpSpPr>
        <p:pic>
          <p:nvPicPr>
            <p:cNvPr id="823" name="Google Shape;823;p37">
              <a:hlinkClick r:id="rId7"/>
            </p:cNvPr>
            <p:cNvPicPr preferRelativeResize="0"/>
            <p:nvPr/>
          </p:nvPicPr>
          <p:blipFill>
            <a:blip r:embed="rId8">
              <a:alphaModFix/>
            </a:blip>
            <a:stretch>
              <a:fillRect/>
            </a:stretch>
          </p:blipFill>
          <p:spPr>
            <a:xfrm>
              <a:off x="5541805" y="6953809"/>
              <a:ext cx="916721" cy="320739"/>
            </a:xfrm>
            <a:prstGeom prst="rect">
              <a:avLst/>
            </a:prstGeom>
            <a:noFill/>
            <a:ln>
              <a:noFill/>
            </a:ln>
          </p:spPr>
        </p:pic>
        <p:pic>
          <p:nvPicPr>
            <p:cNvPr id="824" name="Google Shape;824;p37"/>
            <p:cNvPicPr preferRelativeResize="0"/>
            <p:nvPr/>
          </p:nvPicPr>
          <p:blipFill>
            <a:blip r:embed="rId9">
              <a:alphaModFix/>
            </a:blip>
            <a:stretch>
              <a:fillRect/>
            </a:stretch>
          </p:blipFill>
          <p:spPr>
            <a:xfrm>
              <a:off x="3453124" y="6846948"/>
              <a:ext cx="1861750" cy="534450"/>
            </a:xfrm>
            <a:prstGeom prst="rect">
              <a:avLst/>
            </a:prstGeom>
            <a:noFill/>
            <a:ln>
              <a:noFill/>
            </a:ln>
          </p:spPr>
        </p:pic>
        <p:sp>
          <p:nvSpPr>
            <p:cNvPr id="825" name="Google Shape;825;p3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0"/>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26" name="Google Shape;826;p37"/>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D-7</a:t>
            </a:r>
            <a:endParaRPr sz="4200">
              <a:solidFill>
                <a:srgbClr val="0069BF"/>
              </a:solidFill>
              <a:latin typeface="Economica"/>
              <a:ea typeface="Economica"/>
              <a:cs typeface="Economica"/>
              <a:sym typeface="Economica"/>
            </a:endParaRPr>
          </a:p>
        </p:txBody>
      </p:sp>
      <p:cxnSp>
        <p:nvCxnSpPr>
          <p:cNvPr id="827" name="Google Shape;827;p37"/>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28" name="Google Shape;828;p37"/>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un compteur numérique</a:t>
            </a:r>
            <a:endParaRPr sz="2400">
              <a:solidFill>
                <a:srgbClr val="000000"/>
              </a:solidFill>
              <a:latin typeface="Ubuntu"/>
              <a:ea typeface="Ubuntu"/>
              <a:cs typeface="Ubuntu"/>
              <a:sym typeface="Ubuntu"/>
            </a:endParaRPr>
          </a:p>
        </p:txBody>
      </p:sp>
      <p:pic>
        <p:nvPicPr>
          <p:cNvPr id="829" name="Google Shape;829;p37"/>
          <p:cNvPicPr preferRelativeResize="0"/>
          <p:nvPr/>
        </p:nvPicPr>
        <p:blipFill>
          <a:blip r:embed="rId11">
            <a:alphaModFix/>
          </a:blip>
          <a:stretch>
            <a:fillRect/>
          </a:stretch>
        </p:blipFill>
        <p:spPr>
          <a:xfrm rot="-974194">
            <a:off x="1645646" y="367251"/>
            <a:ext cx="908916" cy="751050"/>
          </a:xfrm>
          <a:prstGeom prst="rect">
            <a:avLst/>
          </a:prstGeom>
          <a:noFill/>
          <a:ln>
            <a:noFill/>
          </a:ln>
        </p:spPr>
      </p:pic>
      <p:pic>
        <p:nvPicPr>
          <p:cNvPr id="830" name="Google Shape;830;p37"/>
          <p:cNvPicPr preferRelativeResize="0"/>
          <p:nvPr/>
        </p:nvPicPr>
        <p:blipFill>
          <a:blip r:embed="rId11">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4" name="Shape 834"/>
        <p:cNvGrpSpPr/>
        <p:nvPr/>
      </p:nvGrpSpPr>
      <p:grpSpPr>
        <a:xfrm>
          <a:off x="0" y="0"/>
          <a:ext cx="0" cy="0"/>
          <a:chOff x="0" y="0"/>
          <a:chExt cx="0" cy="0"/>
        </a:xfrm>
      </p:grpSpPr>
      <p:sp>
        <p:nvSpPr>
          <p:cNvPr id="835" name="Google Shape;835;p38"/>
          <p:cNvSpPr txBox="1"/>
          <p:nvPr/>
        </p:nvSpPr>
        <p:spPr>
          <a:xfrm>
            <a:off x="6771750" y="34338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http://recit.org/ul/qey</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836" name="Google Shape;836;p38"/>
          <p:cNvSpPr txBox="1"/>
          <p:nvPr/>
        </p:nvSpPr>
        <p:spPr>
          <a:xfrm>
            <a:off x="675150" y="1906125"/>
            <a:ext cx="8708100" cy="10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  </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0"/>
              </a:spcAft>
              <a:buClr>
                <a:schemeClr val="dk1"/>
              </a:buClr>
              <a:buSzPts val="1100"/>
              <a:buFont typeface="Arial"/>
              <a:buNone/>
            </a:pPr>
            <a:r>
              <a:rPr lang="fr-CA" sz="1600">
                <a:solidFill>
                  <a:srgbClr val="595959"/>
                </a:solidFill>
                <a:latin typeface="Dosis"/>
                <a:ea typeface="Dosis"/>
                <a:cs typeface="Dosis"/>
                <a:sym typeface="Dosis"/>
              </a:rPr>
              <a:t>À l’aide des blocs suivants, vous devez programmer votre Micro:bit afin qu’il serve de compteur.  Il faut que votre compteur affiche le nombre de fois que le bouton “A” a été appuyé.</a:t>
            </a:r>
            <a:endParaRPr sz="1800">
              <a:solidFill>
                <a:srgbClr val="434343"/>
              </a:solidFill>
              <a:latin typeface="Dosis"/>
              <a:ea typeface="Dosis"/>
              <a:cs typeface="Dosis"/>
              <a:sym typeface="Dosis"/>
            </a:endParaRPr>
          </a:p>
          <a:p>
            <a:pPr indent="0" lvl="0" marL="0" rtl="0" algn="l">
              <a:spcBef>
                <a:spcPts val="1600"/>
              </a:spcBef>
              <a:spcAft>
                <a:spcPts val="0"/>
              </a:spcAft>
              <a:buNone/>
            </a:pPr>
            <a:r>
              <a:t/>
            </a:r>
            <a:endParaRPr sz="1800">
              <a:latin typeface="Dosis"/>
              <a:ea typeface="Dosis"/>
              <a:cs typeface="Dosis"/>
              <a:sym typeface="Dosis"/>
            </a:endParaRPr>
          </a:p>
        </p:txBody>
      </p:sp>
      <p:sp>
        <p:nvSpPr>
          <p:cNvPr id="837" name="Google Shape;837;p38"/>
          <p:cNvSpPr txBox="1"/>
          <p:nvPr/>
        </p:nvSpPr>
        <p:spPr>
          <a:xfrm>
            <a:off x="6771750" y="43243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http://recit.org/ul/qez</a:t>
            </a:r>
            <a:endParaRPr>
              <a:latin typeface="Dosis"/>
              <a:ea typeface="Dosis"/>
              <a:cs typeface="Dosis"/>
              <a:sym typeface="Dosis"/>
            </a:endParaRPr>
          </a:p>
        </p:txBody>
      </p:sp>
      <p:sp>
        <p:nvSpPr>
          <p:cNvPr id="838" name="Google Shape;838;p38"/>
          <p:cNvSpPr txBox="1"/>
          <p:nvPr/>
        </p:nvSpPr>
        <p:spPr>
          <a:xfrm>
            <a:off x="6347000" y="64401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http://recit.org/ul/qf0</a:t>
            </a:r>
            <a:endParaRPr>
              <a:latin typeface="Dosis"/>
              <a:ea typeface="Dosis"/>
              <a:cs typeface="Dosis"/>
              <a:sym typeface="Dosis"/>
            </a:endParaRPr>
          </a:p>
        </p:txBody>
      </p:sp>
      <p:pic>
        <p:nvPicPr>
          <p:cNvPr id="839" name="Google Shape;839;p38"/>
          <p:cNvPicPr preferRelativeResize="0"/>
          <p:nvPr/>
        </p:nvPicPr>
        <p:blipFill>
          <a:blip r:embed="rId6">
            <a:alphaModFix/>
          </a:blip>
          <a:stretch>
            <a:fillRect/>
          </a:stretch>
        </p:blipFill>
        <p:spPr>
          <a:xfrm>
            <a:off x="4263425" y="3179100"/>
            <a:ext cx="2108175" cy="1405450"/>
          </a:xfrm>
          <a:prstGeom prst="rect">
            <a:avLst/>
          </a:prstGeom>
          <a:noFill/>
          <a:ln>
            <a:noFill/>
          </a:ln>
        </p:spPr>
      </p:pic>
      <p:pic>
        <p:nvPicPr>
          <p:cNvPr id="840" name="Google Shape;840;p38"/>
          <p:cNvPicPr preferRelativeResize="0"/>
          <p:nvPr/>
        </p:nvPicPr>
        <p:blipFill>
          <a:blip r:embed="rId7">
            <a:alphaModFix/>
          </a:blip>
          <a:stretch>
            <a:fillRect/>
          </a:stretch>
        </p:blipFill>
        <p:spPr>
          <a:xfrm>
            <a:off x="948368" y="3185224"/>
            <a:ext cx="2560883" cy="851000"/>
          </a:xfrm>
          <a:prstGeom prst="rect">
            <a:avLst/>
          </a:prstGeom>
          <a:noFill/>
          <a:ln>
            <a:noFill/>
          </a:ln>
        </p:spPr>
      </p:pic>
      <p:pic>
        <p:nvPicPr>
          <p:cNvPr id="841" name="Google Shape;841;p38"/>
          <p:cNvPicPr preferRelativeResize="0"/>
          <p:nvPr/>
        </p:nvPicPr>
        <p:blipFill>
          <a:blip r:embed="rId8">
            <a:alphaModFix/>
          </a:blip>
          <a:stretch>
            <a:fillRect/>
          </a:stretch>
        </p:blipFill>
        <p:spPr>
          <a:xfrm>
            <a:off x="948365" y="4049500"/>
            <a:ext cx="1435785" cy="975250"/>
          </a:xfrm>
          <a:prstGeom prst="rect">
            <a:avLst/>
          </a:prstGeom>
          <a:noFill/>
          <a:ln>
            <a:noFill/>
          </a:ln>
        </p:spPr>
      </p:pic>
      <p:pic>
        <p:nvPicPr>
          <p:cNvPr id="842" name="Google Shape;842;p38"/>
          <p:cNvPicPr preferRelativeResize="0"/>
          <p:nvPr/>
        </p:nvPicPr>
        <p:blipFill>
          <a:blip r:embed="rId9">
            <a:alphaModFix/>
          </a:blip>
          <a:stretch>
            <a:fillRect/>
          </a:stretch>
        </p:blipFill>
        <p:spPr>
          <a:xfrm>
            <a:off x="2520525" y="4032288"/>
            <a:ext cx="1435775" cy="1009676"/>
          </a:xfrm>
          <a:prstGeom prst="rect">
            <a:avLst/>
          </a:prstGeom>
          <a:noFill/>
          <a:ln>
            <a:noFill/>
          </a:ln>
        </p:spPr>
      </p:pic>
      <p:pic>
        <p:nvPicPr>
          <p:cNvPr id="843" name="Google Shape;843;p38"/>
          <p:cNvPicPr preferRelativeResize="0"/>
          <p:nvPr/>
        </p:nvPicPr>
        <p:blipFill>
          <a:blip r:embed="rId10">
            <a:alphaModFix/>
          </a:blip>
          <a:stretch>
            <a:fillRect/>
          </a:stretch>
        </p:blipFill>
        <p:spPr>
          <a:xfrm>
            <a:off x="4308234" y="4638700"/>
            <a:ext cx="1757791" cy="466800"/>
          </a:xfrm>
          <a:prstGeom prst="rect">
            <a:avLst/>
          </a:prstGeom>
          <a:noFill/>
          <a:ln>
            <a:noFill/>
          </a:ln>
        </p:spPr>
      </p:pic>
      <p:sp>
        <p:nvSpPr>
          <p:cNvPr id="844" name="Google Shape;844;p38"/>
          <p:cNvSpPr txBox="1"/>
          <p:nvPr/>
        </p:nvSpPr>
        <p:spPr>
          <a:xfrm>
            <a:off x="1395000" y="5267925"/>
            <a:ext cx="7268400" cy="10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DÉFIS  SUPPLÉMENTAIRES</a:t>
            </a:r>
            <a:endParaRPr b="1"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0" lvl="0" marL="0" rtl="0" algn="l">
              <a:lnSpc>
                <a:spcPct val="115000"/>
              </a:lnSpc>
              <a:spcBef>
                <a:spcPts val="0"/>
              </a:spcBef>
              <a:spcAft>
                <a:spcPts val="1600"/>
              </a:spcAft>
              <a:buNone/>
            </a:pPr>
            <a:r>
              <a:rPr lang="fr-CA" sz="1600">
                <a:solidFill>
                  <a:srgbClr val="595959"/>
                </a:solidFill>
                <a:latin typeface="Dosis"/>
                <a:ea typeface="Dosis"/>
                <a:cs typeface="Dosis"/>
                <a:sym typeface="Dosis"/>
              </a:rPr>
              <a:t>Maintenant voici quelques défis supplémentaires.  Commencer le compte à 10 au lieu de 0.  Faites compter votre Micro:bit par incrément de 2, 5 ou 10.  Utilisez le bouton “B” pour remettre à zéro (réinitialiser) votre compteur. </a:t>
            </a:r>
            <a:endParaRPr sz="1800">
              <a:latin typeface="Dosis"/>
              <a:ea typeface="Dosis"/>
              <a:cs typeface="Dosis"/>
              <a:sym typeface="Dosis"/>
            </a:endParaRPr>
          </a:p>
        </p:txBody>
      </p:sp>
      <p:grpSp>
        <p:nvGrpSpPr>
          <p:cNvPr id="845" name="Google Shape;845;p38"/>
          <p:cNvGrpSpPr/>
          <p:nvPr/>
        </p:nvGrpSpPr>
        <p:grpSpPr>
          <a:xfrm>
            <a:off x="2111375" y="6999348"/>
            <a:ext cx="5778300" cy="744402"/>
            <a:chOff x="2111375" y="6846948"/>
            <a:chExt cx="5778300" cy="744402"/>
          </a:xfrm>
        </p:grpSpPr>
        <p:pic>
          <p:nvPicPr>
            <p:cNvPr id="846" name="Google Shape;846;p38">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847" name="Google Shape;847;p38"/>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848" name="Google Shape;848;p3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49" name="Google Shape;849;p38"/>
          <p:cNvSpPr txBox="1"/>
          <p:nvPr>
            <p:ph idx="4294967295" type="title"/>
          </p:nvPr>
        </p:nvSpPr>
        <p:spPr>
          <a:xfrm>
            <a:off x="2774113" y="2270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D-7</a:t>
            </a:r>
            <a:endParaRPr sz="4200">
              <a:solidFill>
                <a:srgbClr val="0069BF"/>
              </a:solidFill>
              <a:latin typeface="Economica"/>
              <a:ea typeface="Economica"/>
              <a:cs typeface="Economica"/>
              <a:sym typeface="Economica"/>
            </a:endParaRPr>
          </a:p>
        </p:txBody>
      </p:sp>
      <p:cxnSp>
        <p:nvCxnSpPr>
          <p:cNvPr id="850" name="Google Shape;850;p38"/>
          <p:cNvCxnSpPr/>
          <p:nvPr/>
        </p:nvCxnSpPr>
        <p:spPr>
          <a:xfrm flipH="1" rot="10800000">
            <a:off x="2867288"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51" name="Google Shape;851;p38"/>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un compteur numérique</a:t>
            </a:r>
            <a:endParaRPr sz="2400">
              <a:solidFill>
                <a:srgbClr val="000000"/>
              </a:solidFill>
              <a:latin typeface="Ubuntu"/>
              <a:ea typeface="Ubuntu"/>
              <a:cs typeface="Ubuntu"/>
              <a:sym typeface="Ubuntu"/>
            </a:endParaRPr>
          </a:p>
        </p:txBody>
      </p:sp>
      <p:pic>
        <p:nvPicPr>
          <p:cNvPr id="852" name="Google Shape;852;p38"/>
          <p:cNvPicPr preferRelativeResize="0"/>
          <p:nvPr/>
        </p:nvPicPr>
        <p:blipFill>
          <a:blip r:embed="rId15">
            <a:alphaModFix/>
          </a:blip>
          <a:stretch>
            <a:fillRect/>
          </a:stretch>
        </p:blipFill>
        <p:spPr>
          <a:xfrm rot="-974194">
            <a:off x="1645646" y="367251"/>
            <a:ext cx="908916" cy="751050"/>
          </a:xfrm>
          <a:prstGeom prst="rect">
            <a:avLst/>
          </a:prstGeom>
          <a:noFill/>
          <a:ln>
            <a:noFill/>
          </a:ln>
        </p:spPr>
      </p:pic>
      <p:pic>
        <p:nvPicPr>
          <p:cNvPr id="853" name="Google Shape;853;p38"/>
          <p:cNvPicPr preferRelativeResize="0"/>
          <p:nvPr/>
        </p:nvPicPr>
        <p:blipFill>
          <a:blip r:embed="rId15">
            <a:alphaModFix/>
          </a:blip>
          <a:stretch>
            <a:fillRect/>
          </a:stretch>
        </p:blipFill>
        <p:spPr>
          <a:xfrm flipH="1" rot="974194">
            <a:off x="7446509" y="367251"/>
            <a:ext cx="908916" cy="751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7" name="Shape 857"/>
        <p:cNvGrpSpPr/>
        <p:nvPr/>
      </p:nvGrpSpPr>
      <p:grpSpPr>
        <a:xfrm>
          <a:off x="0" y="0"/>
          <a:ext cx="0" cy="0"/>
          <a:chOff x="0" y="0"/>
          <a:chExt cx="0" cy="0"/>
        </a:xfrm>
      </p:grpSpPr>
      <p:sp>
        <p:nvSpPr>
          <p:cNvPr id="858" name="Google Shape;858;p39"/>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Activités</a:t>
            </a:r>
            <a:endParaRPr sz="4200">
              <a:solidFill>
                <a:srgbClr val="0069BF"/>
              </a:solidFill>
              <a:latin typeface="Economica"/>
              <a:ea typeface="Economica"/>
              <a:cs typeface="Economica"/>
              <a:sym typeface="Economica"/>
            </a:endParaRPr>
          </a:p>
        </p:txBody>
      </p:sp>
      <p:cxnSp>
        <p:nvCxnSpPr>
          <p:cNvPr id="859" name="Google Shape;859;p39"/>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860" name="Google Shape;860;p39"/>
          <p:cNvSpPr txBox="1"/>
          <p:nvPr>
            <p:ph idx="4294967295" type="title"/>
          </p:nvPr>
        </p:nvSpPr>
        <p:spPr>
          <a:xfrm>
            <a:off x="1382975" y="5919175"/>
            <a:ext cx="71457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6000">
                <a:solidFill>
                  <a:srgbClr val="000000"/>
                </a:solidFill>
                <a:latin typeface="Ubuntu"/>
                <a:ea typeface="Ubuntu"/>
                <a:cs typeface="Ubuntu"/>
                <a:sym typeface="Ubuntu"/>
              </a:rPr>
              <a:t>INTERMÉDIAIRES</a:t>
            </a:r>
            <a:endParaRPr sz="6000">
              <a:solidFill>
                <a:srgbClr val="000000"/>
              </a:solidFill>
              <a:latin typeface="Ubuntu"/>
              <a:ea typeface="Ubuntu"/>
              <a:cs typeface="Ubuntu"/>
              <a:sym typeface="Ubuntu"/>
            </a:endParaRPr>
          </a:p>
        </p:txBody>
      </p:sp>
      <p:pic>
        <p:nvPicPr>
          <p:cNvPr id="861" name="Google Shape;861;p39"/>
          <p:cNvPicPr preferRelativeResize="0"/>
          <p:nvPr/>
        </p:nvPicPr>
        <p:blipFill>
          <a:blip r:embed="rId3">
            <a:alphaModFix/>
          </a:blip>
          <a:stretch>
            <a:fillRect/>
          </a:stretch>
        </p:blipFill>
        <p:spPr>
          <a:xfrm>
            <a:off x="2254013" y="1122925"/>
            <a:ext cx="5403600" cy="4463065"/>
          </a:xfrm>
          <a:prstGeom prst="rect">
            <a:avLst/>
          </a:prstGeom>
          <a:noFill/>
          <a:ln>
            <a:noFill/>
          </a:ln>
        </p:spPr>
      </p:pic>
      <p:grpSp>
        <p:nvGrpSpPr>
          <p:cNvPr id="862" name="Google Shape;862;p39"/>
          <p:cNvGrpSpPr/>
          <p:nvPr/>
        </p:nvGrpSpPr>
        <p:grpSpPr>
          <a:xfrm>
            <a:off x="2111375" y="6999348"/>
            <a:ext cx="5778300" cy="744402"/>
            <a:chOff x="2111375" y="6846948"/>
            <a:chExt cx="5778300" cy="744402"/>
          </a:xfrm>
        </p:grpSpPr>
        <p:pic>
          <p:nvPicPr>
            <p:cNvPr id="863" name="Google Shape;863;p39">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864" name="Google Shape;864;p39"/>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865" name="Google Shape;865;p3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9" name="Shape 869"/>
        <p:cNvGrpSpPr/>
        <p:nvPr/>
      </p:nvGrpSpPr>
      <p:grpSpPr>
        <a:xfrm>
          <a:off x="0" y="0"/>
          <a:ext cx="0" cy="0"/>
          <a:chOff x="0" y="0"/>
          <a:chExt cx="0" cy="0"/>
        </a:xfrm>
      </p:grpSpPr>
      <p:sp>
        <p:nvSpPr>
          <p:cNvPr id="870" name="Google Shape;870;p40"/>
          <p:cNvSpPr txBox="1"/>
          <p:nvPr/>
        </p:nvSpPr>
        <p:spPr>
          <a:xfrm>
            <a:off x="733875" y="1949250"/>
            <a:ext cx="91563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a:t>
            </a:r>
            <a:r>
              <a:rPr lang="fr-CA" sz="1800">
                <a:solidFill>
                  <a:srgbClr val="434343"/>
                </a:solidFill>
                <a:latin typeface="Dosis"/>
                <a:ea typeface="Dosis"/>
                <a:cs typeface="Dosis"/>
                <a:sym typeface="Dosis"/>
              </a:rPr>
              <a:t>aites clignoter les DEL sur le Micro:bit afin d’afficher le mot “</a:t>
            </a:r>
            <a:r>
              <a:rPr b="1" lang="fr-CA" sz="1800">
                <a:solidFill>
                  <a:srgbClr val="434343"/>
                </a:solidFill>
                <a:latin typeface="Dosis"/>
                <a:ea typeface="Dosis"/>
                <a:cs typeface="Dosis"/>
                <a:sym typeface="Dosis"/>
              </a:rPr>
              <a:t>Microbit</a:t>
            </a:r>
            <a:r>
              <a:rPr lang="fr-CA" sz="1800">
                <a:solidFill>
                  <a:srgbClr val="434343"/>
                </a:solidFill>
                <a:latin typeface="Dosis"/>
                <a:ea typeface="Dosis"/>
                <a:cs typeface="Dosis"/>
                <a:sym typeface="Dosis"/>
              </a:rPr>
              <a:t>” en morse.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fonction vous permet de simplifier la programmation.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Par exemple, la fonction “ouvre  porte”  pourrait contenir les commandes suivantes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avancer jusqu’à la porte;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saisir la poignée de la main gauche;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tourner la poignée;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tirer sur la poignée;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reculer de 2 pas;</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lâcher la poignée;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601507"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Maintenant à chaque fois que nous voudrions ouvrir la porte au lieu d’écrire toutes ces lignes de code, il suffit d’utiliser la fonction “ouvre porte”.  Le programme exécutera l’ensemble des lignes dans cette fonction.</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a:p>
            <a:pPr indent="0" lvl="0" marL="6300000" rtl="0" algn="l">
              <a:spcBef>
                <a:spcPts val="0"/>
              </a:spcBef>
              <a:spcAft>
                <a:spcPts val="0"/>
              </a:spcAft>
              <a:buNone/>
            </a:pPr>
            <a:r>
              <a:rPr i="1" lang="fr-CA" u="sng">
                <a:latin typeface="Dosis"/>
                <a:ea typeface="Dosis"/>
                <a:cs typeface="Dosis"/>
                <a:sym typeface="Dosis"/>
              </a:rPr>
              <a:t>Verso pour la suite</a:t>
            </a:r>
            <a:endParaRPr i="1" u="sng">
              <a:latin typeface="Dosis"/>
              <a:ea typeface="Dosis"/>
              <a:cs typeface="Dosis"/>
              <a:sym typeface="Dosis"/>
            </a:endParaRPr>
          </a:p>
        </p:txBody>
      </p:sp>
      <p:sp>
        <p:nvSpPr>
          <p:cNvPr id="871" name="Google Shape;871;p40"/>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3"/>
              </a:rPr>
              <a:t>http://recit.org/ul/qd8</a:t>
            </a:r>
            <a:r>
              <a:rPr lang="fr-CA">
                <a:latin typeface="Dosis"/>
                <a:ea typeface="Dosis"/>
                <a:cs typeface="Dosis"/>
                <a:sym typeface="Dosis"/>
              </a:rPr>
              <a:t> </a:t>
            </a:r>
            <a:endParaRPr>
              <a:latin typeface="Dosis"/>
              <a:ea typeface="Dosis"/>
              <a:cs typeface="Dosis"/>
              <a:sym typeface="Dosis"/>
            </a:endParaRPr>
          </a:p>
        </p:txBody>
      </p:sp>
      <p:pic>
        <p:nvPicPr>
          <p:cNvPr id="872" name="Google Shape;872;p40"/>
          <p:cNvPicPr preferRelativeResize="0"/>
          <p:nvPr/>
        </p:nvPicPr>
        <p:blipFill>
          <a:blip r:embed="rId4">
            <a:alphaModFix/>
          </a:blip>
          <a:stretch>
            <a:fillRect/>
          </a:stretch>
        </p:blipFill>
        <p:spPr>
          <a:xfrm>
            <a:off x="6284550" y="3752750"/>
            <a:ext cx="2003601" cy="1624543"/>
          </a:xfrm>
          <a:prstGeom prst="rect">
            <a:avLst/>
          </a:prstGeom>
          <a:noFill/>
          <a:ln>
            <a:noFill/>
          </a:ln>
        </p:spPr>
      </p:pic>
      <p:pic>
        <p:nvPicPr>
          <p:cNvPr id="873" name="Google Shape;873;p40"/>
          <p:cNvPicPr preferRelativeResize="0"/>
          <p:nvPr/>
        </p:nvPicPr>
        <p:blipFill>
          <a:blip r:embed="rId5">
            <a:alphaModFix/>
          </a:blip>
          <a:stretch>
            <a:fillRect/>
          </a:stretch>
        </p:blipFill>
        <p:spPr>
          <a:xfrm rot="-971886">
            <a:off x="1608230" y="416245"/>
            <a:ext cx="907290" cy="747012"/>
          </a:xfrm>
          <a:prstGeom prst="rect">
            <a:avLst/>
          </a:prstGeom>
          <a:noFill/>
          <a:ln>
            <a:noFill/>
          </a:ln>
        </p:spPr>
      </p:pic>
      <p:pic>
        <p:nvPicPr>
          <p:cNvPr id="874" name="Google Shape;874;p40"/>
          <p:cNvPicPr preferRelativeResize="0"/>
          <p:nvPr/>
        </p:nvPicPr>
        <p:blipFill>
          <a:blip r:embed="rId5">
            <a:alphaModFix/>
          </a:blip>
          <a:stretch>
            <a:fillRect/>
          </a:stretch>
        </p:blipFill>
        <p:spPr>
          <a:xfrm rot="960109">
            <a:off x="7472330" y="416244"/>
            <a:ext cx="907289" cy="747013"/>
          </a:xfrm>
          <a:prstGeom prst="rect">
            <a:avLst/>
          </a:prstGeom>
          <a:noFill/>
          <a:ln>
            <a:noFill/>
          </a:ln>
        </p:spPr>
      </p:pic>
      <p:grpSp>
        <p:nvGrpSpPr>
          <p:cNvPr id="875" name="Google Shape;875;p40"/>
          <p:cNvGrpSpPr/>
          <p:nvPr/>
        </p:nvGrpSpPr>
        <p:grpSpPr>
          <a:xfrm>
            <a:off x="2111375" y="6999348"/>
            <a:ext cx="5778300" cy="744402"/>
            <a:chOff x="2111375" y="6846948"/>
            <a:chExt cx="5778300" cy="744402"/>
          </a:xfrm>
        </p:grpSpPr>
        <p:pic>
          <p:nvPicPr>
            <p:cNvPr id="876" name="Google Shape;876;p40">
              <a:hlinkClick r:id="rId6"/>
            </p:cNvPr>
            <p:cNvPicPr preferRelativeResize="0"/>
            <p:nvPr/>
          </p:nvPicPr>
          <p:blipFill>
            <a:blip r:embed="rId7">
              <a:alphaModFix/>
            </a:blip>
            <a:stretch>
              <a:fillRect/>
            </a:stretch>
          </p:blipFill>
          <p:spPr>
            <a:xfrm>
              <a:off x="5541805" y="6953809"/>
              <a:ext cx="916721" cy="320739"/>
            </a:xfrm>
            <a:prstGeom prst="rect">
              <a:avLst/>
            </a:prstGeom>
            <a:noFill/>
            <a:ln>
              <a:noFill/>
            </a:ln>
          </p:spPr>
        </p:pic>
        <p:pic>
          <p:nvPicPr>
            <p:cNvPr id="877" name="Google Shape;877;p40"/>
            <p:cNvPicPr preferRelativeResize="0"/>
            <p:nvPr/>
          </p:nvPicPr>
          <p:blipFill>
            <a:blip r:embed="rId8">
              <a:alphaModFix/>
            </a:blip>
            <a:stretch>
              <a:fillRect/>
            </a:stretch>
          </p:blipFill>
          <p:spPr>
            <a:xfrm>
              <a:off x="3453124" y="6846948"/>
              <a:ext cx="1861750" cy="534450"/>
            </a:xfrm>
            <a:prstGeom prst="rect">
              <a:avLst/>
            </a:prstGeom>
            <a:noFill/>
            <a:ln>
              <a:noFill/>
            </a:ln>
          </p:spPr>
        </p:pic>
        <p:sp>
          <p:nvSpPr>
            <p:cNvPr id="878" name="Google Shape;878;p4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9"/>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879" name="Google Shape;879;p40"/>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I-1</a:t>
            </a:r>
            <a:endParaRPr sz="4200">
              <a:solidFill>
                <a:srgbClr val="0069BF"/>
              </a:solidFill>
              <a:latin typeface="Economica"/>
              <a:ea typeface="Economica"/>
              <a:cs typeface="Economica"/>
              <a:sym typeface="Economica"/>
            </a:endParaRPr>
          </a:p>
        </p:txBody>
      </p:sp>
      <p:cxnSp>
        <p:nvCxnSpPr>
          <p:cNvPr id="880" name="Google Shape;880;p40"/>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881" name="Google Shape;881;p40"/>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5" name="Shape 885"/>
        <p:cNvGrpSpPr/>
        <p:nvPr/>
      </p:nvGrpSpPr>
      <p:grpSpPr>
        <a:xfrm>
          <a:off x="0" y="0"/>
          <a:ext cx="0" cy="0"/>
          <a:chOff x="0" y="0"/>
          <a:chExt cx="0" cy="0"/>
        </a:xfrm>
      </p:grpSpPr>
      <p:sp>
        <p:nvSpPr>
          <p:cNvPr id="886" name="Google Shape;886;p41"/>
          <p:cNvSpPr txBox="1"/>
          <p:nvPr/>
        </p:nvSpPr>
        <p:spPr>
          <a:xfrm>
            <a:off x="696375" y="1568250"/>
            <a:ext cx="9193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et des blocs utilisés dans l’activité 5, faites clignoter les DEL sur le Micro:bit afin d’afficher le mot “</a:t>
            </a:r>
            <a:r>
              <a:rPr b="1" lang="fr-CA" sz="1800">
                <a:solidFill>
                  <a:srgbClr val="434343"/>
                </a:solidFill>
                <a:latin typeface="Dosis"/>
                <a:ea typeface="Dosis"/>
                <a:cs typeface="Dosis"/>
                <a:sym typeface="Dosis"/>
              </a:rPr>
              <a:t>Microbit</a:t>
            </a:r>
            <a:r>
              <a:rPr lang="fr-CA" sz="1800">
                <a:solidFill>
                  <a:srgbClr val="434343"/>
                </a:solidFill>
                <a:latin typeface="Dosis"/>
                <a:ea typeface="Dosis"/>
                <a:cs typeface="Dosis"/>
                <a:sym typeface="Dosis"/>
              </a:rPr>
              <a:t>” en morse.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créer 4 fonctions (</a:t>
            </a:r>
            <a:r>
              <a:rPr b="1" lang="fr-CA" sz="1800">
                <a:solidFill>
                  <a:srgbClr val="434343"/>
                </a:solidFill>
                <a:latin typeface="Dosis"/>
                <a:ea typeface="Dosis"/>
                <a:cs typeface="Dosis"/>
                <a:sym typeface="Dosis"/>
              </a:rPr>
              <a:t>point, tiret, lettre et mot</a:t>
            </a:r>
            <a:r>
              <a:rPr lang="fr-CA" sz="1800">
                <a:solidFill>
                  <a:srgbClr val="434343"/>
                </a:solidFill>
                <a:latin typeface="Dosis"/>
                <a:ea typeface="Dosis"/>
                <a:cs typeface="Dosis"/>
                <a:sym typeface="Dosis"/>
              </a:rPr>
              <a:t>) en utilisant les blocs suivants: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3150000" rtl="0" algn="l">
              <a:spcBef>
                <a:spcPts val="0"/>
              </a:spcBef>
              <a:spcAft>
                <a:spcPts val="0"/>
              </a:spcAft>
              <a:buNone/>
            </a:pPr>
            <a:r>
              <a:rPr lang="fr-CA" sz="1800">
                <a:solidFill>
                  <a:srgbClr val="434343"/>
                </a:solidFill>
                <a:latin typeface="Dosis"/>
                <a:ea typeface="Dosis"/>
                <a:cs typeface="Dosis"/>
                <a:sym typeface="Dosis"/>
              </a:rPr>
              <a:t>Inscrire ici le nom (point, tiret, lettre ou mot) de la fonction  lors de sa création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3150000" rtl="0" algn="l">
              <a:spcBef>
                <a:spcPts val="0"/>
              </a:spcBef>
              <a:spcAft>
                <a:spcPts val="0"/>
              </a:spcAft>
              <a:buNone/>
            </a:pPr>
            <a:r>
              <a:rPr lang="fr-CA" sz="1800">
                <a:solidFill>
                  <a:srgbClr val="434343"/>
                </a:solidFill>
                <a:latin typeface="Dosis"/>
                <a:ea typeface="Dosis"/>
                <a:cs typeface="Dosis"/>
                <a:sym typeface="Dosis"/>
              </a:rPr>
              <a:t>Un nouveau bloc sera disponible après la création de chaque fonction que vous devrez utiliser pour utiliser la fonction.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fois vos fonctions crées, écrivez en morse le mot “</a:t>
            </a:r>
            <a:r>
              <a:rPr b="1" lang="fr-CA" sz="1800">
                <a:solidFill>
                  <a:srgbClr val="434343"/>
                </a:solidFill>
                <a:latin typeface="Dosis"/>
                <a:ea typeface="Dosis"/>
                <a:cs typeface="Dosis"/>
                <a:sym typeface="Dosis"/>
              </a:rPr>
              <a:t>Microbit</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En utilisant les 4 fonctions précédentes, vous pouvez maintenant créer une fonction pour chaque lettre de l’alphabet.</a:t>
            </a:r>
            <a:endParaRPr sz="1800">
              <a:solidFill>
                <a:srgbClr val="434343"/>
              </a:solidFill>
              <a:latin typeface="Dosis"/>
              <a:ea typeface="Dosis"/>
              <a:cs typeface="Dosis"/>
              <a:sym typeface="Dosis"/>
            </a:endParaRPr>
          </a:p>
        </p:txBody>
      </p:sp>
      <p:pic>
        <p:nvPicPr>
          <p:cNvPr id="887" name="Google Shape;887;p41">
            <a:hlinkClick r:id="rId3"/>
          </p:cNvPr>
          <p:cNvPicPr preferRelativeResize="0"/>
          <p:nvPr/>
        </p:nvPicPr>
        <p:blipFill>
          <a:blip r:embed="rId4">
            <a:alphaModFix/>
          </a:blip>
          <a:stretch>
            <a:fillRect/>
          </a:stretch>
        </p:blipFill>
        <p:spPr>
          <a:xfrm>
            <a:off x="7316225" y="6245065"/>
            <a:ext cx="695250" cy="695250"/>
          </a:xfrm>
          <a:prstGeom prst="rect">
            <a:avLst/>
          </a:prstGeom>
          <a:noFill/>
          <a:ln>
            <a:noFill/>
          </a:ln>
        </p:spPr>
      </p:pic>
      <p:sp>
        <p:nvSpPr>
          <p:cNvPr id="888" name="Google Shape;888;p41"/>
          <p:cNvSpPr txBox="1"/>
          <p:nvPr/>
        </p:nvSpPr>
        <p:spPr>
          <a:xfrm>
            <a:off x="5280650" y="6182300"/>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5"/>
              </a:rPr>
              <a:t>Flash messaging </a:t>
            </a:r>
            <a:endParaRPr>
              <a:latin typeface="Dosis"/>
              <a:ea typeface="Dosis"/>
              <a:cs typeface="Dosis"/>
              <a:sym typeface="Dosis"/>
            </a:endParaRPr>
          </a:p>
        </p:txBody>
      </p:sp>
      <p:sp>
        <p:nvSpPr>
          <p:cNvPr id="889" name="Google Shape;889;p41"/>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6"/>
              </a:rPr>
              <a:t>http://recit.org/ul/qd8</a:t>
            </a:r>
            <a:r>
              <a:rPr lang="fr-CA">
                <a:latin typeface="Dosis"/>
                <a:ea typeface="Dosis"/>
                <a:cs typeface="Dosis"/>
                <a:sym typeface="Dosis"/>
              </a:rPr>
              <a:t> </a:t>
            </a:r>
            <a:endParaRPr>
              <a:latin typeface="Dosis"/>
              <a:ea typeface="Dosis"/>
              <a:cs typeface="Dosis"/>
              <a:sym typeface="Dosis"/>
            </a:endParaRPr>
          </a:p>
        </p:txBody>
      </p:sp>
      <p:pic>
        <p:nvPicPr>
          <p:cNvPr id="890" name="Google Shape;890;p41"/>
          <p:cNvPicPr preferRelativeResize="0"/>
          <p:nvPr/>
        </p:nvPicPr>
        <p:blipFill>
          <a:blip r:embed="rId7">
            <a:alphaModFix/>
          </a:blip>
          <a:stretch>
            <a:fillRect/>
          </a:stretch>
        </p:blipFill>
        <p:spPr>
          <a:xfrm>
            <a:off x="1327000" y="2703800"/>
            <a:ext cx="2067725" cy="915225"/>
          </a:xfrm>
          <a:prstGeom prst="rect">
            <a:avLst/>
          </a:prstGeom>
          <a:noFill/>
          <a:ln>
            <a:noFill/>
          </a:ln>
        </p:spPr>
      </p:pic>
      <p:pic>
        <p:nvPicPr>
          <p:cNvPr id="891" name="Google Shape;891;p41"/>
          <p:cNvPicPr preferRelativeResize="0"/>
          <p:nvPr/>
        </p:nvPicPr>
        <p:blipFill>
          <a:blip r:embed="rId8">
            <a:alphaModFix/>
          </a:blip>
          <a:stretch>
            <a:fillRect/>
          </a:stretch>
        </p:blipFill>
        <p:spPr>
          <a:xfrm>
            <a:off x="1856929" y="3687513"/>
            <a:ext cx="1601483" cy="466800"/>
          </a:xfrm>
          <a:prstGeom prst="rect">
            <a:avLst/>
          </a:prstGeom>
          <a:noFill/>
          <a:ln>
            <a:noFill/>
          </a:ln>
        </p:spPr>
      </p:pic>
      <p:cxnSp>
        <p:nvCxnSpPr>
          <p:cNvPr id="892" name="Google Shape;892;p41"/>
          <p:cNvCxnSpPr/>
          <p:nvPr/>
        </p:nvCxnSpPr>
        <p:spPr>
          <a:xfrm flipH="1">
            <a:off x="3178475" y="2986075"/>
            <a:ext cx="746100" cy="28800"/>
          </a:xfrm>
          <a:prstGeom prst="straightConnector1">
            <a:avLst/>
          </a:prstGeom>
          <a:noFill/>
          <a:ln cap="flat" cmpd="sng" w="38100">
            <a:solidFill>
              <a:srgbClr val="FF0000"/>
            </a:solidFill>
            <a:prstDash val="solid"/>
            <a:round/>
            <a:headEnd len="med" w="med" type="none"/>
            <a:tailEnd len="med" w="med" type="triangle"/>
          </a:ln>
        </p:spPr>
      </p:cxnSp>
      <p:cxnSp>
        <p:nvCxnSpPr>
          <p:cNvPr id="893" name="Google Shape;893;p41"/>
          <p:cNvCxnSpPr>
            <a:endCxn id="891" idx="3"/>
          </p:cNvCxnSpPr>
          <p:nvPr/>
        </p:nvCxnSpPr>
        <p:spPr>
          <a:xfrm flipH="1">
            <a:off x="3458413" y="3835713"/>
            <a:ext cx="393600" cy="85200"/>
          </a:xfrm>
          <a:prstGeom prst="straightConnector1">
            <a:avLst/>
          </a:prstGeom>
          <a:noFill/>
          <a:ln cap="flat" cmpd="sng" w="38100">
            <a:solidFill>
              <a:srgbClr val="FF0000"/>
            </a:solidFill>
            <a:prstDash val="solid"/>
            <a:round/>
            <a:headEnd len="med" w="med" type="none"/>
            <a:tailEnd len="med" w="med" type="triangle"/>
          </a:ln>
        </p:spPr>
      </p:cxnSp>
      <p:sp>
        <p:nvSpPr>
          <p:cNvPr id="894" name="Google Shape;894;p41"/>
          <p:cNvSpPr txBox="1"/>
          <p:nvPr/>
        </p:nvSpPr>
        <p:spPr>
          <a:xfrm>
            <a:off x="5139575" y="48142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9"/>
              </a:rPr>
              <a:t>http://recit.org/ul/f6</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895" name="Google Shape;895;p41"/>
          <p:cNvSpPr txBox="1"/>
          <p:nvPr/>
        </p:nvSpPr>
        <p:spPr>
          <a:xfrm>
            <a:off x="7385750" y="48142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10"/>
              </a:rPr>
              <a:t>http://recit.org/ul/qf5</a:t>
            </a:r>
            <a:endParaRPr>
              <a:latin typeface="Dosis"/>
              <a:ea typeface="Dosis"/>
              <a:cs typeface="Dosis"/>
              <a:sym typeface="Dosis"/>
            </a:endParaRPr>
          </a:p>
        </p:txBody>
      </p:sp>
      <p:grpSp>
        <p:nvGrpSpPr>
          <p:cNvPr id="896" name="Google Shape;896;p41"/>
          <p:cNvGrpSpPr/>
          <p:nvPr/>
        </p:nvGrpSpPr>
        <p:grpSpPr>
          <a:xfrm>
            <a:off x="2111375" y="6999348"/>
            <a:ext cx="5778300" cy="744402"/>
            <a:chOff x="2111375" y="6846948"/>
            <a:chExt cx="5778300" cy="744402"/>
          </a:xfrm>
        </p:grpSpPr>
        <p:pic>
          <p:nvPicPr>
            <p:cNvPr id="897" name="Google Shape;897;p41">
              <a:hlinkClick r:id="rId11"/>
            </p:cNvPr>
            <p:cNvPicPr preferRelativeResize="0"/>
            <p:nvPr/>
          </p:nvPicPr>
          <p:blipFill>
            <a:blip r:embed="rId12">
              <a:alphaModFix/>
            </a:blip>
            <a:stretch>
              <a:fillRect/>
            </a:stretch>
          </p:blipFill>
          <p:spPr>
            <a:xfrm>
              <a:off x="5541805" y="6953809"/>
              <a:ext cx="916721" cy="320739"/>
            </a:xfrm>
            <a:prstGeom prst="rect">
              <a:avLst/>
            </a:prstGeom>
            <a:noFill/>
            <a:ln>
              <a:noFill/>
            </a:ln>
          </p:spPr>
        </p:pic>
        <p:pic>
          <p:nvPicPr>
            <p:cNvPr id="898" name="Google Shape;898;p41"/>
            <p:cNvPicPr preferRelativeResize="0"/>
            <p:nvPr/>
          </p:nvPicPr>
          <p:blipFill>
            <a:blip r:embed="rId13">
              <a:alphaModFix/>
            </a:blip>
            <a:stretch>
              <a:fillRect/>
            </a:stretch>
          </p:blipFill>
          <p:spPr>
            <a:xfrm>
              <a:off x="3453124" y="6846948"/>
              <a:ext cx="1861750" cy="534450"/>
            </a:xfrm>
            <a:prstGeom prst="rect">
              <a:avLst/>
            </a:prstGeom>
            <a:noFill/>
            <a:ln>
              <a:noFill/>
            </a:ln>
          </p:spPr>
        </p:pic>
        <p:sp>
          <p:nvSpPr>
            <p:cNvPr id="899" name="Google Shape;899;p4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4"/>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00" name="Google Shape;900;p41"/>
          <p:cNvPicPr preferRelativeResize="0"/>
          <p:nvPr/>
        </p:nvPicPr>
        <p:blipFill>
          <a:blip r:embed="rId15">
            <a:alphaModFix/>
          </a:blip>
          <a:stretch>
            <a:fillRect/>
          </a:stretch>
        </p:blipFill>
        <p:spPr>
          <a:xfrm rot="-971886">
            <a:off x="1608230" y="416245"/>
            <a:ext cx="907290" cy="747012"/>
          </a:xfrm>
          <a:prstGeom prst="rect">
            <a:avLst/>
          </a:prstGeom>
          <a:noFill/>
          <a:ln>
            <a:noFill/>
          </a:ln>
        </p:spPr>
      </p:pic>
      <p:pic>
        <p:nvPicPr>
          <p:cNvPr id="901" name="Google Shape;901;p41"/>
          <p:cNvPicPr preferRelativeResize="0"/>
          <p:nvPr/>
        </p:nvPicPr>
        <p:blipFill>
          <a:blip r:embed="rId15">
            <a:alphaModFix/>
          </a:blip>
          <a:stretch>
            <a:fillRect/>
          </a:stretch>
        </p:blipFill>
        <p:spPr>
          <a:xfrm rot="960109">
            <a:off x="7472330" y="416244"/>
            <a:ext cx="907289" cy="747013"/>
          </a:xfrm>
          <a:prstGeom prst="rect">
            <a:avLst/>
          </a:prstGeom>
          <a:noFill/>
          <a:ln>
            <a:noFill/>
          </a:ln>
        </p:spPr>
      </p:pic>
      <p:sp>
        <p:nvSpPr>
          <p:cNvPr id="902" name="Google Shape;902;p41"/>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I-1</a:t>
            </a:r>
            <a:endParaRPr sz="4200">
              <a:solidFill>
                <a:srgbClr val="0069BF"/>
              </a:solidFill>
              <a:latin typeface="Economica"/>
              <a:ea typeface="Economica"/>
              <a:cs typeface="Economica"/>
              <a:sym typeface="Economica"/>
            </a:endParaRPr>
          </a:p>
        </p:txBody>
      </p:sp>
      <p:cxnSp>
        <p:nvCxnSpPr>
          <p:cNvPr id="903" name="Google Shape;903;p41"/>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04" name="Google Shape;904;p41"/>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8" name="Shape 908"/>
        <p:cNvGrpSpPr/>
        <p:nvPr/>
      </p:nvGrpSpPr>
      <p:grpSpPr>
        <a:xfrm>
          <a:off x="0" y="0"/>
          <a:ext cx="0" cy="0"/>
          <a:chOff x="0" y="0"/>
          <a:chExt cx="0" cy="0"/>
        </a:xfrm>
      </p:grpSpPr>
      <p:sp>
        <p:nvSpPr>
          <p:cNvPr id="909" name="Google Shape;909;p42"/>
          <p:cNvSpPr/>
          <p:nvPr/>
        </p:nvSpPr>
        <p:spPr>
          <a:xfrm>
            <a:off x="1445825" y="2551600"/>
            <a:ext cx="7213800" cy="39198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t> </a:t>
            </a:r>
            <a:endParaRPr/>
          </a:p>
        </p:txBody>
      </p:sp>
      <p:sp>
        <p:nvSpPr>
          <p:cNvPr id="910" name="Google Shape;910;p42"/>
          <p:cNvSpPr txBox="1"/>
          <p:nvPr/>
        </p:nvSpPr>
        <p:spPr>
          <a:xfrm>
            <a:off x="981725" y="1296275"/>
            <a:ext cx="7948200" cy="1330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Comme Micro:bit ne </a:t>
            </a:r>
            <a:r>
              <a:rPr lang="fr-CA" sz="1800">
                <a:solidFill>
                  <a:srgbClr val="434343"/>
                </a:solidFill>
                <a:latin typeface="Dosis"/>
                <a:ea typeface="Dosis"/>
                <a:cs typeface="Dosis"/>
                <a:sym typeface="Dosis"/>
              </a:rPr>
              <a:t>possède</a:t>
            </a:r>
            <a:r>
              <a:rPr lang="fr-CA" sz="1800">
                <a:solidFill>
                  <a:srgbClr val="434343"/>
                </a:solidFill>
                <a:latin typeface="Dosis"/>
                <a:ea typeface="Dosis"/>
                <a:cs typeface="Dosis"/>
                <a:sym typeface="Dosis"/>
              </a:rPr>
              <a:t> pas de haut-parleur, pour écouter de la musique, il faut y brancher des écouteurs ou un haut parleur.</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Il y a deux possibilités:</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a:p>
            <a:pPr indent="0" lvl="0" marL="0" rtl="0" algn="l">
              <a:spcBef>
                <a:spcPts val="0"/>
              </a:spcBef>
              <a:spcAft>
                <a:spcPts val="0"/>
              </a:spcAft>
              <a:buNone/>
            </a:pPr>
            <a:r>
              <a:t/>
            </a:r>
            <a:endParaRPr i="1" u="sng">
              <a:latin typeface="Dosis"/>
              <a:ea typeface="Dosis"/>
              <a:cs typeface="Dosis"/>
              <a:sym typeface="Dosis"/>
            </a:endParaRPr>
          </a:p>
        </p:txBody>
      </p:sp>
      <p:pic>
        <p:nvPicPr>
          <p:cNvPr id="911" name="Google Shape;911;p42"/>
          <p:cNvPicPr preferRelativeResize="0"/>
          <p:nvPr/>
        </p:nvPicPr>
        <p:blipFill>
          <a:blip r:embed="rId3">
            <a:alphaModFix/>
          </a:blip>
          <a:stretch>
            <a:fillRect/>
          </a:stretch>
        </p:blipFill>
        <p:spPr>
          <a:xfrm>
            <a:off x="2900225" y="2685725"/>
            <a:ext cx="1541450" cy="2567275"/>
          </a:xfrm>
          <a:prstGeom prst="rect">
            <a:avLst/>
          </a:prstGeom>
          <a:noFill/>
          <a:ln>
            <a:noFill/>
          </a:ln>
        </p:spPr>
      </p:pic>
      <p:cxnSp>
        <p:nvCxnSpPr>
          <p:cNvPr id="912" name="Google Shape;912;p42"/>
          <p:cNvCxnSpPr>
            <a:endCxn id="909" idx="0"/>
          </p:cNvCxnSpPr>
          <p:nvPr/>
        </p:nvCxnSpPr>
        <p:spPr>
          <a:xfrm rot="10800000">
            <a:off x="5052725" y="2551600"/>
            <a:ext cx="24000" cy="3918900"/>
          </a:xfrm>
          <a:prstGeom prst="straightConnector1">
            <a:avLst/>
          </a:prstGeom>
          <a:noFill/>
          <a:ln cap="flat" cmpd="sng" w="9525">
            <a:solidFill>
              <a:schemeClr val="dk2"/>
            </a:solidFill>
            <a:prstDash val="solid"/>
            <a:round/>
            <a:headEnd len="med" w="med" type="none"/>
            <a:tailEnd len="med" w="med" type="none"/>
          </a:ln>
        </p:spPr>
      </p:cxnSp>
      <p:sp>
        <p:nvSpPr>
          <p:cNvPr id="913" name="Google Shape;913;p42"/>
          <p:cNvSpPr txBox="1"/>
          <p:nvPr/>
        </p:nvSpPr>
        <p:spPr>
          <a:xfrm>
            <a:off x="1844675" y="4810875"/>
            <a:ext cx="29961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a:t>
            </a:r>
            <a:r>
              <a:rPr b="1" lang="fr-CA" u="sng">
                <a:solidFill>
                  <a:srgbClr val="434343"/>
                </a:solidFill>
                <a:latin typeface="Dosis"/>
                <a:ea typeface="Dosis"/>
                <a:cs typeface="Dosis"/>
                <a:sym typeface="Dosis"/>
              </a:rPr>
              <a:t> 1</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Brancher les écouteurs ou le haut-parleur directement sur le Micro:bit à l’aide de pinces crocodiles.  Par défaut, le son est produit via la broche 0.</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sp>
        <p:nvSpPr>
          <p:cNvPr id="914" name="Google Shape;914;p42"/>
          <p:cNvSpPr txBox="1"/>
          <p:nvPr/>
        </p:nvSpPr>
        <p:spPr>
          <a:xfrm>
            <a:off x="5236600" y="4810875"/>
            <a:ext cx="34230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 2</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Utiliser un bouclier conçu pour le Micro:bit qui permet de brancher directement les écouteurs ou utiliser les broches de sortie pour y </a:t>
            </a:r>
            <a:r>
              <a:rPr lang="fr-CA">
                <a:solidFill>
                  <a:srgbClr val="434343"/>
                </a:solidFill>
                <a:latin typeface="Dosis"/>
                <a:ea typeface="Dosis"/>
                <a:cs typeface="Dosis"/>
                <a:sym typeface="Dosis"/>
              </a:rPr>
              <a:t>brancher</a:t>
            </a:r>
            <a:r>
              <a:rPr lang="fr-CA">
                <a:solidFill>
                  <a:srgbClr val="434343"/>
                </a:solidFill>
                <a:latin typeface="Dosis"/>
                <a:ea typeface="Dosis"/>
                <a:cs typeface="Dosis"/>
                <a:sym typeface="Dosis"/>
              </a:rPr>
              <a:t> un haut-parleur.  Par défaut, le son est produit via la broche 0.</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pic>
        <p:nvPicPr>
          <p:cNvPr id="915" name="Google Shape;915;p42"/>
          <p:cNvPicPr preferRelativeResize="0"/>
          <p:nvPr/>
        </p:nvPicPr>
        <p:blipFill>
          <a:blip r:embed="rId4">
            <a:alphaModFix/>
          </a:blip>
          <a:stretch>
            <a:fillRect/>
          </a:stretch>
        </p:blipFill>
        <p:spPr>
          <a:xfrm>
            <a:off x="5693800" y="2630399"/>
            <a:ext cx="2734401" cy="2224994"/>
          </a:xfrm>
          <a:prstGeom prst="rect">
            <a:avLst/>
          </a:prstGeom>
          <a:noFill/>
          <a:ln>
            <a:noFill/>
          </a:ln>
        </p:spPr>
      </p:pic>
      <p:sp>
        <p:nvSpPr>
          <p:cNvPr id="916" name="Google Shape;916;p42"/>
          <p:cNvSpPr txBox="1"/>
          <p:nvPr/>
        </p:nvSpPr>
        <p:spPr>
          <a:xfrm>
            <a:off x="5104225" y="3988025"/>
            <a:ext cx="1311600" cy="80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Ou brancher vos écouteurs directement ici.</a:t>
            </a:r>
            <a:endParaRPr>
              <a:latin typeface="Dosis"/>
              <a:ea typeface="Dosis"/>
              <a:cs typeface="Dosis"/>
              <a:sym typeface="Dosis"/>
            </a:endParaRPr>
          </a:p>
        </p:txBody>
      </p:sp>
      <p:cxnSp>
        <p:nvCxnSpPr>
          <p:cNvPr id="917" name="Google Shape;917;p42"/>
          <p:cNvCxnSpPr/>
          <p:nvPr/>
        </p:nvCxnSpPr>
        <p:spPr>
          <a:xfrm flipH="1" rot="10800000">
            <a:off x="6253425" y="4427000"/>
            <a:ext cx="627000" cy="182100"/>
          </a:xfrm>
          <a:prstGeom prst="straightConnector1">
            <a:avLst/>
          </a:prstGeom>
          <a:noFill/>
          <a:ln cap="flat" cmpd="sng" w="38100">
            <a:solidFill>
              <a:srgbClr val="FF0000"/>
            </a:solidFill>
            <a:prstDash val="solid"/>
            <a:round/>
            <a:headEnd len="med" w="med" type="none"/>
            <a:tailEnd len="med" w="med" type="triangle"/>
          </a:ln>
        </p:spPr>
      </p:cxnSp>
      <p:sp>
        <p:nvSpPr>
          <p:cNvPr id="918" name="Google Shape;918;p42"/>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grpSp>
        <p:nvGrpSpPr>
          <p:cNvPr id="919" name="Google Shape;919;p42"/>
          <p:cNvGrpSpPr/>
          <p:nvPr/>
        </p:nvGrpSpPr>
        <p:grpSpPr>
          <a:xfrm>
            <a:off x="2111375" y="6999348"/>
            <a:ext cx="5778300" cy="744402"/>
            <a:chOff x="2111375" y="6846948"/>
            <a:chExt cx="5778300" cy="744402"/>
          </a:xfrm>
        </p:grpSpPr>
        <p:pic>
          <p:nvPicPr>
            <p:cNvPr id="920" name="Google Shape;920;p42">
              <a:hlinkClick r:id="rId5"/>
            </p:cNvPr>
            <p:cNvPicPr preferRelativeResize="0"/>
            <p:nvPr/>
          </p:nvPicPr>
          <p:blipFill>
            <a:blip r:embed="rId6">
              <a:alphaModFix/>
            </a:blip>
            <a:stretch>
              <a:fillRect/>
            </a:stretch>
          </p:blipFill>
          <p:spPr>
            <a:xfrm>
              <a:off x="5541805" y="6953809"/>
              <a:ext cx="916721" cy="320739"/>
            </a:xfrm>
            <a:prstGeom prst="rect">
              <a:avLst/>
            </a:prstGeom>
            <a:noFill/>
            <a:ln>
              <a:noFill/>
            </a:ln>
          </p:spPr>
        </p:pic>
        <p:pic>
          <p:nvPicPr>
            <p:cNvPr id="921" name="Google Shape;921;p42"/>
            <p:cNvPicPr preferRelativeResize="0"/>
            <p:nvPr/>
          </p:nvPicPr>
          <p:blipFill>
            <a:blip r:embed="rId7">
              <a:alphaModFix/>
            </a:blip>
            <a:stretch>
              <a:fillRect/>
            </a:stretch>
          </p:blipFill>
          <p:spPr>
            <a:xfrm>
              <a:off x="3453124" y="6846948"/>
              <a:ext cx="1861750" cy="534450"/>
            </a:xfrm>
            <a:prstGeom prst="rect">
              <a:avLst/>
            </a:prstGeom>
            <a:noFill/>
            <a:ln>
              <a:noFill/>
            </a:ln>
          </p:spPr>
        </p:pic>
        <p:sp>
          <p:nvSpPr>
            <p:cNvPr id="922" name="Google Shape;922;p42"/>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8"/>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23" name="Google Shape;923;p42"/>
          <p:cNvPicPr preferRelativeResize="0"/>
          <p:nvPr/>
        </p:nvPicPr>
        <p:blipFill>
          <a:blip r:embed="rId9">
            <a:alphaModFix/>
          </a:blip>
          <a:stretch>
            <a:fillRect/>
          </a:stretch>
        </p:blipFill>
        <p:spPr>
          <a:xfrm rot="-971886">
            <a:off x="1608230" y="416245"/>
            <a:ext cx="907290" cy="747012"/>
          </a:xfrm>
          <a:prstGeom prst="rect">
            <a:avLst/>
          </a:prstGeom>
          <a:noFill/>
          <a:ln>
            <a:noFill/>
          </a:ln>
        </p:spPr>
      </p:pic>
      <p:pic>
        <p:nvPicPr>
          <p:cNvPr id="924" name="Google Shape;924;p42"/>
          <p:cNvPicPr preferRelativeResize="0"/>
          <p:nvPr/>
        </p:nvPicPr>
        <p:blipFill>
          <a:blip r:embed="rId9">
            <a:alphaModFix/>
          </a:blip>
          <a:stretch>
            <a:fillRect/>
          </a:stretch>
        </p:blipFill>
        <p:spPr>
          <a:xfrm rot="960109">
            <a:off x="7472330" y="416244"/>
            <a:ext cx="907289" cy="747013"/>
          </a:xfrm>
          <a:prstGeom prst="rect">
            <a:avLst/>
          </a:prstGeom>
          <a:noFill/>
          <a:ln>
            <a:noFill/>
          </a:ln>
        </p:spPr>
      </p:pic>
      <p:sp>
        <p:nvSpPr>
          <p:cNvPr id="925" name="Google Shape;925;p42"/>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I-2</a:t>
            </a:r>
            <a:endParaRPr sz="4200">
              <a:solidFill>
                <a:srgbClr val="0069BF"/>
              </a:solidFill>
              <a:latin typeface="Economica"/>
              <a:ea typeface="Economica"/>
              <a:cs typeface="Economica"/>
              <a:sym typeface="Economica"/>
            </a:endParaRPr>
          </a:p>
        </p:txBody>
      </p:sp>
      <p:cxnSp>
        <p:nvCxnSpPr>
          <p:cNvPr id="926" name="Google Shape;926;p42"/>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27" name="Google Shape;927;p42"/>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et écouter de la musique</a:t>
            </a:r>
            <a:endParaRPr sz="2400">
              <a:solidFill>
                <a:srgbClr val="000000"/>
              </a:solidFill>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1" name="Shape 931"/>
        <p:cNvGrpSpPr/>
        <p:nvPr/>
      </p:nvGrpSpPr>
      <p:grpSpPr>
        <a:xfrm>
          <a:off x="0" y="0"/>
          <a:ext cx="0" cy="0"/>
          <a:chOff x="0" y="0"/>
          <a:chExt cx="0" cy="0"/>
        </a:xfrm>
      </p:grpSpPr>
      <p:sp>
        <p:nvSpPr>
          <p:cNvPr id="932" name="Google Shape;932;p43"/>
          <p:cNvSpPr txBox="1"/>
          <p:nvPr/>
        </p:nvSpPr>
        <p:spPr>
          <a:xfrm>
            <a:off x="696375" y="1568250"/>
            <a:ext cx="9193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Afin de faire un son avec Micro:bit il existe plusieurs blocs dans la section “Musique”.  Ici vous utiliserez le bloc suivant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31500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pouvez également utiliser d’autres blocs que nous avons déjà utilisés pour simplifier votre programme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b="1"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Faites jouer une musique à votre Micro:bit.  Voici deux partitions de musique que vous pouvez utiliser ou encore utiliser vos talents de compositeur.</a:t>
            </a:r>
            <a:endParaRPr sz="1800">
              <a:solidFill>
                <a:srgbClr val="434343"/>
              </a:solidFill>
              <a:latin typeface="Dosis"/>
              <a:ea typeface="Dosis"/>
              <a:cs typeface="Dosis"/>
              <a:sym typeface="Dosis"/>
            </a:endParaRPr>
          </a:p>
        </p:txBody>
      </p:sp>
      <p:sp>
        <p:nvSpPr>
          <p:cNvPr id="933" name="Google Shape;933;p43"/>
          <p:cNvSpPr txBox="1"/>
          <p:nvPr/>
        </p:nvSpPr>
        <p:spPr>
          <a:xfrm>
            <a:off x="6755800" y="4577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http://recit.org/ul/qfi</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934" name="Google Shape;934;p43"/>
          <p:cNvSpPr txBox="1"/>
          <p:nvPr/>
        </p:nvSpPr>
        <p:spPr>
          <a:xfrm>
            <a:off x="6755800" y="53526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4"/>
              </a:rPr>
              <a:t>http://recit.org/ul/qfj</a:t>
            </a:r>
            <a:r>
              <a:rPr lang="fr-CA">
                <a:solidFill>
                  <a:srgbClr val="434343"/>
                </a:solidFill>
                <a:latin typeface="Dosis"/>
                <a:ea typeface="Dosis"/>
                <a:cs typeface="Dosis"/>
                <a:sym typeface="Dosis"/>
              </a:rPr>
              <a:t> </a:t>
            </a:r>
            <a:endParaRPr>
              <a:latin typeface="Dosis"/>
              <a:ea typeface="Dosis"/>
              <a:cs typeface="Dosis"/>
              <a:sym typeface="Dosis"/>
            </a:endParaRPr>
          </a:p>
        </p:txBody>
      </p:sp>
      <p:pic>
        <p:nvPicPr>
          <p:cNvPr id="935" name="Google Shape;935;p43"/>
          <p:cNvPicPr preferRelativeResize="0"/>
          <p:nvPr/>
        </p:nvPicPr>
        <p:blipFill>
          <a:blip r:embed="rId5">
            <a:alphaModFix/>
          </a:blip>
          <a:stretch>
            <a:fillRect/>
          </a:stretch>
        </p:blipFill>
        <p:spPr>
          <a:xfrm>
            <a:off x="1835319" y="2352025"/>
            <a:ext cx="2530931" cy="466800"/>
          </a:xfrm>
          <a:prstGeom prst="rect">
            <a:avLst/>
          </a:prstGeom>
          <a:noFill/>
          <a:ln>
            <a:noFill/>
          </a:ln>
        </p:spPr>
      </p:pic>
      <p:grpSp>
        <p:nvGrpSpPr>
          <p:cNvPr id="936" name="Google Shape;936;p43"/>
          <p:cNvGrpSpPr/>
          <p:nvPr/>
        </p:nvGrpSpPr>
        <p:grpSpPr>
          <a:xfrm>
            <a:off x="1778062" y="4986686"/>
            <a:ext cx="1676700" cy="1400639"/>
            <a:chOff x="1521387" y="4806211"/>
            <a:chExt cx="1676700" cy="1400639"/>
          </a:xfrm>
        </p:grpSpPr>
        <p:pic>
          <p:nvPicPr>
            <p:cNvPr id="937" name="Google Shape;937;p43">
              <a:hlinkClick r:id="rId6"/>
            </p:cNvPr>
            <p:cNvPicPr preferRelativeResize="0"/>
            <p:nvPr/>
          </p:nvPicPr>
          <p:blipFill>
            <a:blip r:embed="rId7">
              <a:alphaModFix/>
            </a:blip>
            <a:stretch>
              <a:fillRect/>
            </a:stretch>
          </p:blipFill>
          <p:spPr>
            <a:xfrm>
              <a:off x="2022125" y="4806211"/>
              <a:ext cx="675225" cy="1055039"/>
            </a:xfrm>
            <a:prstGeom prst="rect">
              <a:avLst/>
            </a:prstGeom>
            <a:noFill/>
            <a:ln>
              <a:noFill/>
            </a:ln>
          </p:spPr>
        </p:pic>
        <p:sp>
          <p:nvSpPr>
            <p:cNvPr id="938" name="Google Shape;938;p43"/>
            <p:cNvSpPr txBox="1"/>
            <p:nvPr/>
          </p:nvSpPr>
          <p:spPr>
            <a:xfrm>
              <a:off x="1521387" y="5785050"/>
              <a:ext cx="16767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u="sng">
                  <a:solidFill>
                    <a:schemeClr val="hlink"/>
                  </a:solidFill>
                  <a:latin typeface="Dosis"/>
                  <a:ea typeface="Dosis"/>
                  <a:cs typeface="Dosis"/>
                  <a:sym typeface="Dosis"/>
                  <a:hlinkClick r:id="rId8"/>
                </a:rPr>
                <a:t>Symphonie no.5</a:t>
              </a:r>
              <a:endParaRPr>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9"/>
                </a:rPr>
                <a:t>http://recit.org/ul/qfg</a:t>
              </a:r>
              <a:endParaRPr>
                <a:latin typeface="Dosis"/>
                <a:ea typeface="Dosis"/>
                <a:cs typeface="Dosis"/>
                <a:sym typeface="Dosis"/>
              </a:endParaRPr>
            </a:p>
          </p:txBody>
        </p:sp>
      </p:grpSp>
      <p:sp>
        <p:nvSpPr>
          <p:cNvPr id="939" name="Google Shape;939;p43"/>
          <p:cNvSpPr txBox="1"/>
          <p:nvPr/>
        </p:nvSpPr>
        <p:spPr>
          <a:xfrm>
            <a:off x="4099925" y="5971875"/>
            <a:ext cx="1835400" cy="62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u="sng">
                <a:solidFill>
                  <a:schemeClr val="hlink"/>
                </a:solidFill>
                <a:latin typeface="Dosis"/>
                <a:ea typeface="Dosis"/>
                <a:cs typeface="Dosis"/>
                <a:sym typeface="Dosis"/>
                <a:hlinkClick r:id="rId10"/>
              </a:rPr>
              <a:t>Frère Jacques</a:t>
            </a:r>
            <a:endParaRPr>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11"/>
              </a:rPr>
              <a:t>http://recit.org/ul/qfh</a:t>
            </a:r>
            <a:endParaRPr>
              <a:latin typeface="Dosis"/>
              <a:ea typeface="Dosis"/>
              <a:cs typeface="Dosis"/>
              <a:sym typeface="Dosis"/>
            </a:endParaRPr>
          </a:p>
        </p:txBody>
      </p:sp>
      <p:pic>
        <p:nvPicPr>
          <p:cNvPr id="940" name="Google Shape;940;p43"/>
          <p:cNvPicPr preferRelativeResize="0"/>
          <p:nvPr/>
        </p:nvPicPr>
        <p:blipFill>
          <a:blip r:embed="rId12">
            <a:alphaModFix/>
          </a:blip>
          <a:stretch>
            <a:fillRect/>
          </a:stretch>
        </p:blipFill>
        <p:spPr>
          <a:xfrm>
            <a:off x="4477774" y="5010161"/>
            <a:ext cx="1079700" cy="1065381"/>
          </a:xfrm>
          <a:prstGeom prst="rect">
            <a:avLst/>
          </a:prstGeom>
          <a:noFill/>
          <a:ln>
            <a:noFill/>
          </a:ln>
        </p:spPr>
      </p:pic>
      <p:grpSp>
        <p:nvGrpSpPr>
          <p:cNvPr id="941" name="Google Shape;941;p43"/>
          <p:cNvGrpSpPr/>
          <p:nvPr/>
        </p:nvGrpSpPr>
        <p:grpSpPr>
          <a:xfrm>
            <a:off x="2111375" y="6999348"/>
            <a:ext cx="5778300" cy="744402"/>
            <a:chOff x="2111375" y="6846948"/>
            <a:chExt cx="5778300" cy="744402"/>
          </a:xfrm>
        </p:grpSpPr>
        <p:pic>
          <p:nvPicPr>
            <p:cNvPr id="942" name="Google Shape;942;p43">
              <a:hlinkClick r:id="rId13"/>
            </p:cNvPr>
            <p:cNvPicPr preferRelativeResize="0"/>
            <p:nvPr/>
          </p:nvPicPr>
          <p:blipFill>
            <a:blip r:embed="rId14">
              <a:alphaModFix/>
            </a:blip>
            <a:stretch>
              <a:fillRect/>
            </a:stretch>
          </p:blipFill>
          <p:spPr>
            <a:xfrm>
              <a:off x="5541805" y="6953809"/>
              <a:ext cx="916721" cy="320739"/>
            </a:xfrm>
            <a:prstGeom prst="rect">
              <a:avLst/>
            </a:prstGeom>
            <a:noFill/>
            <a:ln>
              <a:noFill/>
            </a:ln>
          </p:spPr>
        </p:pic>
        <p:pic>
          <p:nvPicPr>
            <p:cNvPr id="943" name="Google Shape;943;p43"/>
            <p:cNvPicPr preferRelativeResize="0"/>
            <p:nvPr/>
          </p:nvPicPr>
          <p:blipFill>
            <a:blip r:embed="rId15">
              <a:alphaModFix/>
            </a:blip>
            <a:stretch>
              <a:fillRect/>
            </a:stretch>
          </p:blipFill>
          <p:spPr>
            <a:xfrm>
              <a:off x="3453124" y="6846948"/>
              <a:ext cx="1861750" cy="534450"/>
            </a:xfrm>
            <a:prstGeom prst="rect">
              <a:avLst/>
            </a:prstGeom>
            <a:noFill/>
            <a:ln>
              <a:noFill/>
            </a:ln>
          </p:spPr>
        </p:pic>
        <p:sp>
          <p:nvSpPr>
            <p:cNvPr id="944" name="Google Shape;944;p43"/>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45" name="Google Shape;945;p43"/>
          <p:cNvPicPr preferRelativeResize="0"/>
          <p:nvPr/>
        </p:nvPicPr>
        <p:blipFill>
          <a:blip r:embed="rId17">
            <a:alphaModFix/>
          </a:blip>
          <a:stretch>
            <a:fillRect/>
          </a:stretch>
        </p:blipFill>
        <p:spPr>
          <a:xfrm rot="-971886">
            <a:off x="1608230" y="416245"/>
            <a:ext cx="907290" cy="747012"/>
          </a:xfrm>
          <a:prstGeom prst="rect">
            <a:avLst/>
          </a:prstGeom>
          <a:noFill/>
          <a:ln>
            <a:noFill/>
          </a:ln>
        </p:spPr>
      </p:pic>
      <p:pic>
        <p:nvPicPr>
          <p:cNvPr id="946" name="Google Shape;946;p43"/>
          <p:cNvPicPr preferRelativeResize="0"/>
          <p:nvPr/>
        </p:nvPicPr>
        <p:blipFill>
          <a:blip r:embed="rId17">
            <a:alphaModFix/>
          </a:blip>
          <a:stretch>
            <a:fillRect/>
          </a:stretch>
        </p:blipFill>
        <p:spPr>
          <a:xfrm rot="960109">
            <a:off x="7472330" y="416244"/>
            <a:ext cx="907289" cy="747013"/>
          </a:xfrm>
          <a:prstGeom prst="rect">
            <a:avLst/>
          </a:prstGeom>
          <a:noFill/>
          <a:ln>
            <a:noFill/>
          </a:ln>
        </p:spPr>
      </p:pic>
      <p:sp>
        <p:nvSpPr>
          <p:cNvPr id="947" name="Google Shape;947;p43"/>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I-2</a:t>
            </a:r>
            <a:endParaRPr sz="4200">
              <a:solidFill>
                <a:srgbClr val="0069BF"/>
              </a:solidFill>
              <a:latin typeface="Economica"/>
              <a:ea typeface="Economica"/>
              <a:cs typeface="Economica"/>
              <a:sym typeface="Economica"/>
            </a:endParaRPr>
          </a:p>
        </p:txBody>
      </p:sp>
      <p:cxnSp>
        <p:nvCxnSpPr>
          <p:cNvPr id="948" name="Google Shape;948;p43"/>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49" name="Google Shape;949;p43"/>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et écouter de la musique</a:t>
            </a:r>
            <a:endParaRPr sz="2400">
              <a:solidFill>
                <a:srgbClr val="000000"/>
              </a:solidFill>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3" name="Shape 953"/>
        <p:cNvGrpSpPr/>
        <p:nvPr/>
      </p:nvGrpSpPr>
      <p:grpSpPr>
        <a:xfrm>
          <a:off x="0" y="0"/>
          <a:ext cx="0" cy="0"/>
          <a:chOff x="0" y="0"/>
          <a:chExt cx="0" cy="0"/>
        </a:xfrm>
      </p:grpSpPr>
      <p:pic>
        <p:nvPicPr>
          <p:cNvPr id="954" name="Google Shape;954;p44"/>
          <p:cNvPicPr preferRelativeResize="0"/>
          <p:nvPr/>
        </p:nvPicPr>
        <p:blipFill>
          <a:blip r:embed="rId3">
            <a:alphaModFix/>
          </a:blip>
          <a:stretch>
            <a:fillRect/>
          </a:stretch>
        </p:blipFill>
        <p:spPr>
          <a:xfrm>
            <a:off x="4365513" y="5520837"/>
            <a:ext cx="1587962" cy="421800"/>
          </a:xfrm>
          <a:prstGeom prst="rect">
            <a:avLst/>
          </a:prstGeom>
          <a:noFill/>
          <a:ln>
            <a:noFill/>
          </a:ln>
        </p:spPr>
      </p:pic>
      <p:sp>
        <p:nvSpPr>
          <p:cNvPr id="955" name="Google Shape;955;p44"/>
          <p:cNvSpPr txBox="1"/>
          <p:nvPr/>
        </p:nvSpPr>
        <p:spPr>
          <a:xfrm>
            <a:off x="1719475" y="1578100"/>
            <a:ext cx="73950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Créer un programme qui permet de jouer à </a:t>
            </a:r>
            <a:r>
              <a:rPr b="1" i="1" lang="fr-CA" sz="1800">
                <a:solidFill>
                  <a:schemeClr val="dk1"/>
                </a:solidFill>
                <a:latin typeface="Dosis"/>
                <a:ea typeface="Dosis"/>
                <a:cs typeface="Dosis"/>
                <a:sym typeface="Dosis"/>
              </a:rPr>
              <a:t>roche-papier-ciseaux</a:t>
            </a:r>
            <a:r>
              <a:rPr lang="fr-CA" sz="1800">
                <a:solidFill>
                  <a:schemeClr val="dk1"/>
                </a:solidFill>
                <a:latin typeface="Dosis"/>
                <a:ea typeface="Dosis"/>
                <a:cs typeface="Dosis"/>
                <a:sym typeface="Dosis"/>
              </a:rPr>
              <a:t> en utilisant le </a:t>
            </a:r>
            <a:r>
              <a:rPr b="1" lang="fr-CA" sz="1800">
                <a:solidFill>
                  <a:srgbClr val="A64D79"/>
                </a:solidFill>
                <a:latin typeface="Dosis"/>
                <a:ea typeface="Dosis"/>
                <a:cs typeface="Dosis"/>
                <a:sym typeface="Dosis"/>
              </a:rPr>
              <a:t>bloc secouer</a:t>
            </a:r>
            <a:r>
              <a:rPr b="1" lang="fr-CA" sz="1800">
                <a:solidFill>
                  <a:srgbClr val="0000FF"/>
                </a:solidFill>
                <a:latin typeface="Dosis"/>
                <a:ea typeface="Dosis"/>
                <a:cs typeface="Dosis"/>
                <a:sym typeface="Dosis"/>
              </a:rPr>
              <a:t> </a:t>
            </a:r>
            <a:r>
              <a:rPr lang="fr-CA" sz="1800">
                <a:solidFill>
                  <a:schemeClr val="dk1"/>
                </a:solidFill>
                <a:latin typeface="Dosis"/>
                <a:ea typeface="Dosis"/>
                <a:cs typeface="Dosis"/>
                <a:sym typeface="Dosis"/>
              </a:rPr>
              <a:t>comme départ.</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sp>
        <p:nvSpPr>
          <p:cNvPr id="956" name="Google Shape;956;p44"/>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grpSp>
        <p:nvGrpSpPr>
          <p:cNvPr id="957" name="Google Shape;957;p44"/>
          <p:cNvGrpSpPr/>
          <p:nvPr/>
        </p:nvGrpSpPr>
        <p:grpSpPr>
          <a:xfrm>
            <a:off x="959398" y="1460560"/>
            <a:ext cx="699286" cy="731404"/>
            <a:chOff x="7287575" y="155550"/>
            <a:chExt cx="1502225" cy="1499700"/>
          </a:xfrm>
        </p:grpSpPr>
        <p:sp>
          <p:nvSpPr>
            <p:cNvPr id="958" name="Google Shape;958;p44"/>
            <p:cNvSpPr/>
            <p:nvPr/>
          </p:nvSpPr>
          <p:spPr>
            <a:xfrm>
              <a:off x="7287575" y="155550"/>
              <a:ext cx="1499700" cy="14997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9" name="Google Shape;959;p44"/>
            <p:cNvPicPr preferRelativeResize="0"/>
            <p:nvPr/>
          </p:nvPicPr>
          <p:blipFill>
            <a:blip r:embed="rId4">
              <a:alphaModFix/>
            </a:blip>
            <a:stretch>
              <a:fillRect/>
            </a:stretch>
          </p:blipFill>
          <p:spPr>
            <a:xfrm rot="-695429">
              <a:off x="7462184" y="458557"/>
              <a:ext cx="1238706" cy="1010762"/>
            </a:xfrm>
            <a:prstGeom prst="rect">
              <a:avLst/>
            </a:prstGeom>
            <a:noFill/>
            <a:ln>
              <a:noFill/>
            </a:ln>
          </p:spPr>
        </p:pic>
      </p:grpSp>
      <p:sp>
        <p:nvSpPr>
          <p:cNvPr id="960" name="Google Shape;960;p44"/>
          <p:cNvSpPr txBox="1"/>
          <p:nvPr/>
        </p:nvSpPr>
        <p:spPr>
          <a:xfrm>
            <a:off x="678900" y="2329000"/>
            <a:ext cx="87006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CA" sz="1800">
                <a:solidFill>
                  <a:schemeClr val="dk1"/>
                </a:solidFill>
                <a:latin typeface="Dosis"/>
                <a:ea typeface="Dosis"/>
                <a:cs typeface="Dosis"/>
                <a:sym typeface="Dosis"/>
              </a:rPr>
              <a:t>Indices:</a:t>
            </a:r>
            <a:endParaRPr b="1" sz="1800">
              <a:solidFill>
                <a:schemeClr val="dk1"/>
              </a:solidFill>
              <a:latin typeface="Dosis"/>
              <a:ea typeface="Dosis"/>
              <a:cs typeface="Dosis"/>
              <a:sym typeface="Dosis"/>
            </a:endParaRPr>
          </a:p>
          <a:p>
            <a:pPr indent="-342900" lvl="0" marL="457200" rtl="0" algn="l">
              <a:lnSpc>
                <a:spcPct val="115000"/>
              </a:lnSpc>
              <a:spcBef>
                <a:spcPts val="0"/>
              </a:spcBef>
              <a:spcAft>
                <a:spcPts val="0"/>
              </a:spcAft>
              <a:buClr>
                <a:schemeClr val="dk1"/>
              </a:buClr>
              <a:buSzPts val="1800"/>
              <a:buFont typeface="Century Gothic"/>
              <a:buChar char="●"/>
            </a:pPr>
            <a:r>
              <a:rPr b="1" lang="fr-CA" sz="1800">
                <a:solidFill>
                  <a:srgbClr val="FF0000"/>
                </a:solidFill>
                <a:latin typeface="Dosis"/>
                <a:ea typeface="Dosis"/>
                <a:cs typeface="Dosis"/>
                <a:sym typeface="Dosis"/>
              </a:rPr>
              <a:t>Créer </a:t>
            </a:r>
            <a:r>
              <a:rPr lang="fr-CA" sz="1800">
                <a:solidFill>
                  <a:schemeClr val="dk1"/>
                </a:solidFill>
                <a:latin typeface="Dosis"/>
                <a:ea typeface="Dosis"/>
                <a:cs typeface="Dosis"/>
                <a:sym typeface="Dosis"/>
              </a:rPr>
              <a:t>e</a:t>
            </a:r>
            <a:r>
              <a:rPr lang="fr-CA" sz="1800">
                <a:solidFill>
                  <a:schemeClr val="dk1"/>
                </a:solidFill>
                <a:latin typeface="Dosis"/>
                <a:ea typeface="Dosis"/>
                <a:cs typeface="Dosis"/>
                <a:sym typeface="Dosis"/>
              </a:rPr>
              <a:t>t</a:t>
            </a:r>
            <a:r>
              <a:rPr b="1" lang="fr-CA" sz="1800">
                <a:solidFill>
                  <a:srgbClr val="FF0000"/>
                </a:solidFill>
                <a:latin typeface="Dosis"/>
                <a:ea typeface="Dosis"/>
                <a:cs typeface="Dosis"/>
                <a:sym typeface="Dosis"/>
              </a:rPr>
              <a:t> définir une variable</a:t>
            </a:r>
            <a:r>
              <a:rPr lang="fr-CA" sz="1800">
                <a:solidFill>
                  <a:schemeClr val="dk1"/>
                </a:solidFill>
                <a:latin typeface="Dosis"/>
                <a:ea typeface="Dosis"/>
                <a:cs typeface="Dosis"/>
                <a:sym typeface="Dosis"/>
              </a:rPr>
              <a:t> (ex. </a:t>
            </a:r>
            <a:r>
              <a:rPr i="1" lang="fr-CA" sz="1800">
                <a:solidFill>
                  <a:schemeClr val="dk1"/>
                </a:solidFill>
                <a:latin typeface="Dosis"/>
                <a:ea typeface="Dosis"/>
                <a:cs typeface="Dosis"/>
                <a:sym typeface="Dosis"/>
              </a:rPr>
              <a:t>symboles</a:t>
            </a:r>
            <a:r>
              <a:rPr lang="fr-CA" sz="1800">
                <a:solidFill>
                  <a:schemeClr val="dk1"/>
                </a:solidFill>
                <a:latin typeface="Dosis"/>
                <a:ea typeface="Dosis"/>
                <a:cs typeface="Dosis"/>
                <a:sym typeface="Dosis"/>
              </a:rPr>
              <a:t>) qui permettra de </a:t>
            </a:r>
            <a:r>
              <a:rPr b="1" lang="fr-CA" sz="1800">
                <a:solidFill>
                  <a:srgbClr val="351C75"/>
                </a:solidFill>
                <a:latin typeface="Dosis"/>
                <a:ea typeface="Dosis"/>
                <a:cs typeface="Dosis"/>
                <a:sym typeface="Dosis"/>
              </a:rPr>
              <a:t>choisir au hasard</a:t>
            </a:r>
            <a:r>
              <a:rPr lang="fr-CA" sz="1800">
                <a:solidFill>
                  <a:schemeClr val="dk1"/>
                </a:solidFill>
                <a:latin typeface="Dosis"/>
                <a:ea typeface="Dosis"/>
                <a:cs typeface="Dosis"/>
                <a:sym typeface="Dosis"/>
              </a:rPr>
              <a:t> une des images de roche, de papier et de ciseau.</a:t>
            </a:r>
            <a:endParaRPr sz="1800">
              <a:solidFill>
                <a:schemeClr val="dk1"/>
              </a:solidFill>
              <a:latin typeface="Dosis"/>
              <a:ea typeface="Dosis"/>
              <a:cs typeface="Dosis"/>
              <a:sym typeface="Dosis"/>
            </a:endParaRPr>
          </a:p>
          <a:p>
            <a:pPr indent="0" lvl="0" marL="457200" rtl="0" algn="l">
              <a:lnSpc>
                <a:spcPct val="115000"/>
              </a:lnSpc>
              <a:spcBef>
                <a:spcPts val="0"/>
              </a:spcBef>
              <a:spcAft>
                <a:spcPts val="0"/>
              </a:spcAft>
              <a:buNone/>
            </a:pPr>
            <a:r>
              <a:t/>
            </a:r>
            <a:endParaRPr sz="1800">
              <a:solidFill>
                <a:schemeClr val="dk1"/>
              </a:solidFill>
              <a:latin typeface="Dosis"/>
              <a:ea typeface="Dosis"/>
              <a:cs typeface="Dosis"/>
              <a:sym typeface="Dosis"/>
            </a:endParaRPr>
          </a:p>
          <a:p>
            <a:pPr indent="-342900" lvl="0" marL="457200" marR="5721562" rtl="0" algn="l">
              <a:spcBef>
                <a:spcPts val="0"/>
              </a:spcBef>
              <a:spcAft>
                <a:spcPts val="0"/>
              </a:spcAft>
              <a:buClr>
                <a:schemeClr val="dk1"/>
              </a:buClr>
              <a:buSzPts val="1800"/>
              <a:buFont typeface="Century Gothic"/>
              <a:buChar char="●"/>
            </a:pPr>
            <a:r>
              <a:rPr lang="fr-CA" sz="1800">
                <a:solidFill>
                  <a:schemeClr val="dk1"/>
                </a:solidFill>
                <a:latin typeface="Dosis"/>
                <a:ea typeface="Dosis"/>
                <a:cs typeface="Dosis"/>
                <a:sym typeface="Dosis"/>
              </a:rPr>
              <a:t>Utiliser des blocs dans la catégorie </a:t>
            </a:r>
            <a:r>
              <a:rPr b="1" lang="fr-CA" sz="1800">
                <a:solidFill>
                  <a:srgbClr val="45818E"/>
                </a:solidFill>
                <a:latin typeface="Dosis"/>
                <a:ea typeface="Dosis"/>
                <a:cs typeface="Dosis"/>
                <a:sym typeface="Dosis"/>
              </a:rPr>
              <a:t>Logique</a:t>
            </a:r>
            <a:r>
              <a:rPr lang="fr-CA" sz="1800">
                <a:solidFill>
                  <a:schemeClr val="dk1"/>
                </a:solidFill>
                <a:latin typeface="Dosis"/>
                <a:ea typeface="Dosis"/>
                <a:cs typeface="Dosis"/>
                <a:sym typeface="Dosis"/>
              </a:rPr>
              <a:t> avec ta </a:t>
            </a:r>
            <a:r>
              <a:rPr b="1" lang="fr-CA" sz="1800">
                <a:solidFill>
                  <a:srgbClr val="FF0000"/>
                </a:solidFill>
                <a:latin typeface="Dosis"/>
                <a:ea typeface="Dosis"/>
                <a:cs typeface="Dosis"/>
                <a:sym typeface="Dosis"/>
              </a:rPr>
              <a:t>variable</a:t>
            </a:r>
            <a:r>
              <a:rPr lang="fr-CA" sz="1800">
                <a:solidFill>
                  <a:schemeClr val="dk1"/>
                </a:solidFill>
                <a:latin typeface="Dosis"/>
                <a:ea typeface="Dosis"/>
                <a:cs typeface="Dosis"/>
                <a:sym typeface="Dosis"/>
              </a:rPr>
              <a:t>. </a:t>
            </a:r>
            <a:endParaRPr sz="1800">
              <a:latin typeface="Dosis"/>
              <a:ea typeface="Dosis"/>
              <a:cs typeface="Dosis"/>
              <a:sym typeface="Dosis"/>
            </a:endParaRPr>
          </a:p>
        </p:txBody>
      </p:sp>
      <p:sp>
        <p:nvSpPr>
          <p:cNvPr id="961" name="Google Shape;961;p44"/>
          <p:cNvSpPr/>
          <p:nvPr/>
        </p:nvSpPr>
        <p:spPr>
          <a:xfrm>
            <a:off x="4728300" y="3932750"/>
            <a:ext cx="2577906" cy="1388664"/>
          </a:xfrm>
          <a:prstGeom prst="flowChartDocument">
            <a:avLst/>
          </a:prstGeom>
          <a:solidFill>
            <a:srgbClr val="EEEEEE"/>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latin typeface="Dosis"/>
                <a:ea typeface="Dosis"/>
                <a:cs typeface="Dosis"/>
                <a:sym typeface="Dosis"/>
              </a:rPr>
              <a:t>Par la suite, vous pourrez choisir par exemple que:</a:t>
            </a:r>
            <a:endParaRPr sz="1200">
              <a:latin typeface="Dosis"/>
              <a:ea typeface="Dosis"/>
              <a:cs typeface="Dosis"/>
              <a:sym typeface="Dosis"/>
            </a:endParaRPr>
          </a:p>
          <a:p>
            <a:pPr indent="-304800" lvl="0" marL="457200" rtl="0" algn="l">
              <a:spcBef>
                <a:spcPts val="0"/>
              </a:spcBef>
              <a:spcAft>
                <a:spcPts val="0"/>
              </a:spcAft>
              <a:buSzPts val="1200"/>
              <a:buFont typeface="Century Gothic"/>
              <a:buChar char="●"/>
            </a:pPr>
            <a:r>
              <a:rPr b="1" lang="fr-CA" sz="1200">
                <a:latin typeface="Dosis"/>
                <a:ea typeface="Dosis"/>
                <a:cs typeface="Dosis"/>
                <a:sym typeface="Dosis"/>
              </a:rPr>
              <a:t>1</a:t>
            </a:r>
            <a:r>
              <a:rPr lang="fr-CA" sz="1200">
                <a:latin typeface="Dosis"/>
                <a:ea typeface="Dosis"/>
                <a:cs typeface="Dosis"/>
                <a:sym typeface="Dosis"/>
              </a:rPr>
              <a:t> représente le dessin de </a:t>
            </a:r>
            <a:r>
              <a:rPr b="1" lang="fr-CA" sz="1200">
                <a:latin typeface="Dosis"/>
                <a:ea typeface="Dosis"/>
                <a:cs typeface="Dosis"/>
                <a:sym typeface="Dosis"/>
              </a:rPr>
              <a:t>roche</a:t>
            </a:r>
            <a:r>
              <a:rPr lang="fr-CA" sz="1200">
                <a:latin typeface="Dosis"/>
                <a:ea typeface="Dosis"/>
                <a:cs typeface="Dosis"/>
                <a:sym typeface="Dosis"/>
              </a:rPr>
              <a:t>;</a:t>
            </a:r>
            <a:endParaRPr sz="1200">
              <a:latin typeface="Dosis"/>
              <a:ea typeface="Dosis"/>
              <a:cs typeface="Dosis"/>
              <a:sym typeface="Dosis"/>
            </a:endParaRPr>
          </a:p>
          <a:p>
            <a:pPr indent="-304800" lvl="0" marL="457200" rtl="0" algn="l">
              <a:spcBef>
                <a:spcPts val="0"/>
              </a:spcBef>
              <a:spcAft>
                <a:spcPts val="0"/>
              </a:spcAft>
              <a:buSzPts val="1200"/>
              <a:buFont typeface="Century Gothic"/>
              <a:buChar char="●"/>
            </a:pPr>
            <a:r>
              <a:rPr b="1" lang="fr-CA" sz="1200">
                <a:latin typeface="Dosis"/>
                <a:ea typeface="Dosis"/>
                <a:cs typeface="Dosis"/>
                <a:sym typeface="Dosis"/>
              </a:rPr>
              <a:t>2</a:t>
            </a:r>
            <a:r>
              <a:rPr lang="fr-CA" sz="1200">
                <a:latin typeface="Dosis"/>
                <a:ea typeface="Dosis"/>
                <a:cs typeface="Dosis"/>
                <a:sym typeface="Dosis"/>
              </a:rPr>
              <a:t>, le dessin de </a:t>
            </a:r>
            <a:r>
              <a:rPr b="1" lang="fr-CA" sz="1200">
                <a:latin typeface="Dosis"/>
                <a:ea typeface="Dosis"/>
                <a:cs typeface="Dosis"/>
                <a:sym typeface="Dosis"/>
              </a:rPr>
              <a:t>papier</a:t>
            </a:r>
            <a:r>
              <a:rPr lang="fr-CA" sz="1200">
                <a:latin typeface="Dosis"/>
                <a:ea typeface="Dosis"/>
                <a:cs typeface="Dosis"/>
                <a:sym typeface="Dosis"/>
              </a:rPr>
              <a:t>;</a:t>
            </a:r>
            <a:endParaRPr sz="1200">
              <a:latin typeface="Dosis"/>
              <a:ea typeface="Dosis"/>
              <a:cs typeface="Dosis"/>
              <a:sym typeface="Dosis"/>
            </a:endParaRPr>
          </a:p>
          <a:p>
            <a:pPr indent="-304800" lvl="0" marL="457200" rtl="0" algn="l">
              <a:spcBef>
                <a:spcPts val="0"/>
              </a:spcBef>
              <a:spcAft>
                <a:spcPts val="0"/>
              </a:spcAft>
              <a:buSzPts val="1200"/>
              <a:buFont typeface="Century Gothic"/>
              <a:buChar char="●"/>
            </a:pPr>
            <a:r>
              <a:rPr b="1" lang="fr-CA" sz="1200">
                <a:latin typeface="Dosis"/>
                <a:ea typeface="Dosis"/>
                <a:cs typeface="Dosis"/>
                <a:sym typeface="Dosis"/>
              </a:rPr>
              <a:t>3</a:t>
            </a:r>
            <a:r>
              <a:rPr lang="fr-CA" sz="1200">
                <a:latin typeface="Dosis"/>
                <a:ea typeface="Dosis"/>
                <a:cs typeface="Dosis"/>
                <a:sym typeface="Dosis"/>
              </a:rPr>
              <a:t>, le dessin de </a:t>
            </a:r>
            <a:r>
              <a:rPr b="1" lang="fr-CA" sz="1200">
                <a:latin typeface="Dosis"/>
                <a:ea typeface="Dosis"/>
                <a:cs typeface="Dosis"/>
                <a:sym typeface="Dosis"/>
              </a:rPr>
              <a:t>ciseaux</a:t>
            </a:r>
            <a:r>
              <a:rPr lang="fr-CA" sz="1200">
                <a:latin typeface="Dosis"/>
                <a:ea typeface="Dosis"/>
                <a:cs typeface="Dosis"/>
                <a:sym typeface="Dosis"/>
              </a:rPr>
              <a:t>.</a:t>
            </a:r>
            <a:endParaRPr sz="1200">
              <a:latin typeface="Dosis"/>
              <a:ea typeface="Dosis"/>
              <a:cs typeface="Dosis"/>
              <a:sym typeface="Dosis"/>
            </a:endParaRPr>
          </a:p>
        </p:txBody>
      </p:sp>
      <p:pic>
        <p:nvPicPr>
          <p:cNvPr id="962" name="Google Shape;962;p44"/>
          <p:cNvPicPr preferRelativeResize="0"/>
          <p:nvPr/>
        </p:nvPicPr>
        <p:blipFill>
          <a:blip r:embed="rId5">
            <a:alphaModFix/>
          </a:blip>
          <a:stretch>
            <a:fillRect/>
          </a:stretch>
        </p:blipFill>
        <p:spPr>
          <a:xfrm>
            <a:off x="2075850" y="5208125"/>
            <a:ext cx="1538450" cy="913200"/>
          </a:xfrm>
          <a:prstGeom prst="rect">
            <a:avLst/>
          </a:prstGeom>
          <a:noFill/>
          <a:ln>
            <a:noFill/>
          </a:ln>
        </p:spPr>
      </p:pic>
      <p:cxnSp>
        <p:nvCxnSpPr>
          <p:cNvPr id="963" name="Google Shape;963;p44"/>
          <p:cNvCxnSpPr/>
          <p:nvPr/>
        </p:nvCxnSpPr>
        <p:spPr>
          <a:xfrm rot="10800000">
            <a:off x="2988175" y="5425815"/>
            <a:ext cx="1463100" cy="300300"/>
          </a:xfrm>
          <a:prstGeom prst="straightConnector1">
            <a:avLst/>
          </a:prstGeom>
          <a:noFill/>
          <a:ln cap="flat" cmpd="sng" w="19050">
            <a:solidFill>
              <a:srgbClr val="FF0000"/>
            </a:solidFill>
            <a:prstDash val="solid"/>
            <a:round/>
            <a:headEnd len="med" w="med" type="none"/>
            <a:tailEnd len="med" w="med" type="triangle"/>
          </a:ln>
        </p:spPr>
      </p:cxnSp>
      <p:cxnSp>
        <p:nvCxnSpPr>
          <p:cNvPr id="964" name="Google Shape;964;p44"/>
          <p:cNvCxnSpPr/>
          <p:nvPr/>
        </p:nvCxnSpPr>
        <p:spPr>
          <a:xfrm rot="10800000">
            <a:off x="4714575" y="5888289"/>
            <a:ext cx="600" cy="299400"/>
          </a:xfrm>
          <a:prstGeom prst="straightConnector1">
            <a:avLst/>
          </a:prstGeom>
          <a:noFill/>
          <a:ln cap="flat" cmpd="sng" w="19050">
            <a:solidFill>
              <a:srgbClr val="FF0000"/>
            </a:solidFill>
            <a:prstDash val="solid"/>
            <a:round/>
            <a:headEnd len="med" w="med" type="none"/>
            <a:tailEnd len="med" w="med" type="triangle"/>
          </a:ln>
        </p:spPr>
      </p:cxnSp>
      <p:pic>
        <p:nvPicPr>
          <p:cNvPr id="965" name="Google Shape;965;p44"/>
          <p:cNvPicPr preferRelativeResize="0"/>
          <p:nvPr/>
        </p:nvPicPr>
        <p:blipFill>
          <a:blip r:embed="rId6">
            <a:alphaModFix/>
          </a:blip>
          <a:stretch>
            <a:fillRect/>
          </a:stretch>
        </p:blipFill>
        <p:spPr>
          <a:xfrm>
            <a:off x="4886550" y="3520090"/>
            <a:ext cx="2261400" cy="369360"/>
          </a:xfrm>
          <a:prstGeom prst="rect">
            <a:avLst/>
          </a:prstGeom>
          <a:noFill/>
          <a:ln>
            <a:noFill/>
          </a:ln>
        </p:spPr>
      </p:pic>
      <p:pic>
        <p:nvPicPr>
          <p:cNvPr id="966" name="Google Shape;966;p44"/>
          <p:cNvPicPr preferRelativeResize="0"/>
          <p:nvPr/>
        </p:nvPicPr>
        <p:blipFill>
          <a:blip r:embed="rId7">
            <a:alphaModFix/>
          </a:blip>
          <a:stretch>
            <a:fillRect/>
          </a:stretch>
        </p:blipFill>
        <p:spPr>
          <a:xfrm>
            <a:off x="4175850" y="6123529"/>
            <a:ext cx="1078050" cy="458171"/>
          </a:xfrm>
          <a:prstGeom prst="rect">
            <a:avLst/>
          </a:prstGeom>
          <a:noFill/>
          <a:ln>
            <a:noFill/>
          </a:ln>
        </p:spPr>
      </p:pic>
      <p:grpSp>
        <p:nvGrpSpPr>
          <p:cNvPr id="967" name="Google Shape;967;p44"/>
          <p:cNvGrpSpPr/>
          <p:nvPr/>
        </p:nvGrpSpPr>
        <p:grpSpPr>
          <a:xfrm>
            <a:off x="2140050" y="6979098"/>
            <a:ext cx="5778300" cy="744402"/>
            <a:chOff x="2111375" y="6846948"/>
            <a:chExt cx="5778300" cy="744402"/>
          </a:xfrm>
        </p:grpSpPr>
        <p:pic>
          <p:nvPicPr>
            <p:cNvPr id="968" name="Google Shape;968;p44">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969" name="Google Shape;969;p44"/>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970" name="Google Shape;970;p4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971" name="Google Shape;971;p44"/>
          <p:cNvPicPr preferRelativeResize="0"/>
          <p:nvPr/>
        </p:nvPicPr>
        <p:blipFill>
          <a:blip r:embed="rId12">
            <a:alphaModFix/>
          </a:blip>
          <a:stretch>
            <a:fillRect/>
          </a:stretch>
        </p:blipFill>
        <p:spPr>
          <a:xfrm rot="-971886">
            <a:off x="1608230" y="416245"/>
            <a:ext cx="907290" cy="747012"/>
          </a:xfrm>
          <a:prstGeom prst="rect">
            <a:avLst/>
          </a:prstGeom>
          <a:noFill/>
          <a:ln>
            <a:noFill/>
          </a:ln>
        </p:spPr>
      </p:pic>
      <p:pic>
        <p:nvPicPr>
          <p:cNvPr id="972" name="Google Shape;972;p44"/>
          <p:cNvPicPr preferRelativeResize="0"/>
          <p:nvPr/>
        </p:nvPicPr>
        <p:blipFill>
          <a:blip r:embed="rId12">
            <a:alphaModFix/>
          </a:blip>
          <a:stretch>
            <a:fillRect/>
          </a:stretch>
        </p:blipFill>
        <p:spPr>
          <a:xfrm rot="960109">
            <a:off x="7472330" y="416244"/>
            <a:ext cx="907289" cy="747013"/>
          </a:xfrm>
          <a:prstGeom prst="rect">
            <a:avLst/>
          </a:prstGeom>
          <a:noFill/>
          <a:ln>
            <a:noFill/>
          </a:ln>
        </p:spPr>
      </p:pic>
      <p:sp>
        <p:nvSpPr>
          <p:cNvPr id="973" name="Google Shape;973;p44"/>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I-3</a:t>
            </a:r>
            <a:endParaRPr sz="4200">
              <a:solidFill>
                <a:srgbClr val="0069BF"/>
              </a:solidFill>
              <a:latin typeface="Economica"/>
              <a:ea typeface="Economica"/>
              <a:cs typeface="Economica"/>
              <a:sym typeface="Economica"/>
            </a:endParaRPr>
          </a:p>
        </p:txBody>
      </p:sp>
      <p:cxnSp>
        <p:nvCxnSpPr>
          <p:cNvPr id="974" name="Google Shape;974;p44"/>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975" name="Google Shape;975;p44"/>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Jeu roche - papier - ciseaux</a:t>
            </a:r>
            <a:endParaRPr sz="2400">
              <a:solidFill>
                <a:srgbClr val="000000"/>
              </a:solidFill>
              <a:latin typeface="Ubuntu"/>
              <a:ea typeface="Ubuntu"/>
              <a:cs typeface="Ubuntu"/>
              <a:sym typeface="Ubuntu"/>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9" name="Shape 979"/>
        <p:cNvGrpSpPr/>
        <p:nvPr/>
      </p:nvGrpSpPr>
      <p:grpSpPr>
        <a:xfrm>
          <a:off x="0" y="0"/>
          <a:ext cx="0" cy="0"/>
          <a:chOff x="0" y="0"/>
          <a:chExt cx="0" cy="0"/>
        </a:xfrm>
      </p:grpSpPr>
      <p:pic>
        <p:nvPicPr>
          <p:cNvPr id="980" name="Google Shape;980;p45"/>
          <p:cNvPicPr preferRelativeResize="0"/>
          <p:nvPr/>
        </p:nvPicPr>
        <p:blipFill>
          <a:blip r:embed="rId3">
            <a:alphaModFix/>
          </a:blip>
          <a:stretch>
            <a:fillRect/>
          </a:stretch>
        </p:blipFill>
        <p:spPr>
          <a:xfrm>
            <a:off x="3092875" y="2325550"/>
            <a:ext cx="3228614" cy="1940215"/>
          </a:xfrm>
          <a:prstGeom prst="rect">
            <a:avLst/>
          </a:prstGeom>
          <a:noFill/>
          <a:ln>
            <a:noFill/>
          </a:ln>
        </p:spPr>
      </p:pic>
      <p:sp>
        <p:nvSpPr>
          <p:cNvPr id="981" name="Google Shape;981;p45"/>
          <p:cNvSpPr txBox="1"/>
          <p:nvPr/>
        </p:nvSpPr>
        <p:spPr>
          <a:xfrm>
            <a:off x="4444475" y="47750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4"/>
              </a:rPr>
              <a:t>http://recit.org/ul/qfl</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sp>
        <p:nvSpPr>
          <p:cNvPr id="982" name="Google Shape;982;p45"/>
          <p:cNvSpPr txBox="1"/>
          <p:nvPr/>
        </p:nvSpPr>
        <p:spPr>
          <a:xfrm>
            <a:off x="6765275" y="47750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5"/>
              </a:rPr>
              <a:t>http://recit.org/ul/qfk</a:t>
            </a:r>
            <a:endParaRPr>
              <a:latin typeface="Dosis"/>
              <a:ea typeface="Dosis"/>
              <a:cs typeface="Dosis"/>
              <a:sym typeface="Dosis"/>
            </a:endParaRPr>
          </a:p>
        </p:txBody>
      </p:sp>
      <p:sp>
        <p:nvSpPr>
          <p:cNvPr id="983" name="Google Shape;983;p45"/>
          <p:cNvSpPr txBox="1"/>
          <p:nvPr/>
        </p:nvSpPr>
        <p:spPr>
          <a:xfrm>
            <a:off x="1719475" y="1578100"/>
            <a:ext cx="73950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Voici les blocs que vous devrez utiliser pour réaliser votre jeu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grpSp>
        <p:nvGrpSpPr>
          <p:cNvPr id="984" name="Google Shape;984;p45"/>
          <p:cNvGrpSpPr/>
          <p:nvPr/>
        </p:nvGrpSpPr>
        <p:grpSpPr>
          <a:xfrm>
            <a:off x="959398" y="1460560"/>
            <a:ext cx="699286" cy="731404"/>
            <a:chOff x="7287575" y="155550"/>
            <a:chExt cx="1502225" cy="1499700"/>
          </a:xfrm>
        </p:grpSpPr>
        <p:sp>
          <p:nvSpPr>
            <p:cNvPr id="985" name="Google Shape;985;p45"/>
            <p:cNvSpPr/>
            <p:nvPr/>
          </p:nvSpPr>
          <p:spPr>
            <a:xfrm>
              <a:off x="7287575" y="155550"/>
              <a:ext cx="1499700" cy="14997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6" name="Google Shape;986;p45"/>
            <p:cNvPicPr preferRelativeResize="0"/>
            <p:nvPr/>
          </p:nvPicPr>
          <p:blipFill>
            <a:blip r:embed="rId6">
              <a:alphaModFix/>
            </a:blip>
            <a:stretch>
              <a:fillRect/>
            </a:stretch>
          </p:blipFill>
          <p:spPr>
            <a:xfrm rot="-695429">
              <a:off x="7462184" y="458557"/>
              <a:ext cx="1238706" cy="1010762"/>
            </a:xfrm>
            <a:prstGeom prst="rect">
              <a:avLst/>
            </a:prstGeom>
            <a:noFill/>
            <a:ln>
              <a:noFill/>
            </a:ln>
          </p:spPr>
        </p:pic>
      </p:grpSp>
      <p:pic>
        <p:nvPicPr>
          <p:cNvPr id="987" name="Google Shape;987;p45"/>
          <p:cNvPicPr preferRelativeResize="0"/>
          <p:nvPr/>
        </p:nvPicPr>
        <p:blipFill>
          <a:blip r:embed="rId7">
            <a:alphaModFix/>
          </a:blip>
          <a:stretch>
            <a:fillRect/>
          </a:stretch>
        </p:blipFill>
        <p:spPr>
          <a:xfrm>
            <a:off x="6551100" y="3585088"/>
            <a:ext cx="822960" cy="357809"/>
          </a:xfrm>
          <a:prstGeom prst="rect">
            <a:avLst/>
          </a:prstGeom>
          <a:noFill/>
          <a:ln>
            <a:noFill/>
          </a:ln>
        </p:spPr>
      </p:pic>
      <p:pic>
        <p:nvPicPr>
          <p:cNvPr id="988" name="Google Shape;988;p45"/>
          <p:cNvPicPr preferRelativeResize="0"/>
          <p:nvPr/>
        </p:nvPicPr>
        <p:blipFill>
          <a:blip r:embed="rId8">
            <a:alphaModFix/>
          </a:blip>
          <a:stretch>
            <a:fillRect/>
          </a:stretch>
        </p:blipFill>
        <p:spPr>
          <a:xfrm>
            <a:off x="6474612" y="3011588"/>
            <a:ext cx="1316736" cy="355875"/>
          </a:xfrm>
          <a:prstGeom prst="rect">
            <a:avLst/>
          </a:prstGeom>
          <a:noFill/>
          <a:ln>
            <a:noFill/>
          </a:ln>
        </p:spPr>
      </p:pic>
      <p:pic>
        <p:nvPicPr>
          <p:cNvPr id="989" name="Google Shape;989;p45"/>
          <p:cNvPicPr preferRelativeResize="0"/>
          <p:nvPr/>
        </p:nvPicPr>
        <p:blipFill>
          <a:blip r:embed="rId9">
            <a:alphaModFix/>
          </a:blip>
          <a:stretch>
            <a:fillRect/>
          </a:stretch>
        </p:blipFill>
        <p:spPr>
          <a:xfrm>
            <a:off x="959388" y="2377550"/>
            <a:ext cx="1475121" cy="869395"/>
          </a:xfrm>
          <a:prstGeom prst="rect">
            <a:avLst/>
          </a:prstGeom>
          <a:noFill/>
          <a:ln>
            <a:noFill/>
          </a:ln>
        </p:spPr>
      </p:pic>
      <p:pic>
        <p:nvPicPr>
          <p:cNvPr id="990" name="Google Shape;990;p45"/>
          <p:cNvPicPr preferRelativeResize="0"/>
          <p:nvPr/>
        </p:nvPicPr>
        <p:blipFill>
          <a:blip r:embed="rId10">
            <a:alphaModFix/>
          </a:blip>
          <a:stretch>
            <a:fillRect/>
          </a:stretch>
        </p:blipFill>
        <p:spPr>
          <a:xfrm>
            <a:off x="6474625" y="2189900"/>
            <a:ext cx="1280707" cy="704389"/>
          </a:xfrm>
          <a:prstGeom prst="rect">
            <a:avLst/>
          </a:prstGeom>
          <a:noFill/>
          <a:ln>
            <a:noFill/>
          </a:ln>
        </p:spPr>
      </p:pic>
      <p:pic>
        <p:nvPicPr>
          <p:cNvPr id="991" name="Google Shape;991;p45"/>
          <p:cNvPicPr preferRelativeResize="0"/>
          <p:nvPr/>
        </p:nvPicPr>
        <p:blipFill>
          <a:blip r:embed="rId11">
            <a:alphaModFix/>
          </a:blip>
          <a:stretch>
            <a:fillRect/>
          </a:stretch>
        </p:blipFill>
        <p:spPr>
          <a:xfrm>
            <a:off x="6551088" y="4050050"/>
            <a:ext cx="1741932" cy="435483"/>
          </a:xfrm>
          <a:prstGeom prst="rect">
            <a:avLst/>
          </a:prstGeom>
          <a:noFill/>
          <a:ln>
            <a:noFill/>
          </a:ln>
        </p:spPr>
      </p:pic>
      <p:pic>
        <p:nvPicPr>
          <p:cNvPr id="992" name="Google Shape;992;p45"/>
          <p:cNvPicPr preferRelativeResize="0"/>
          <p:nvPr/>
        </p:nvPicPr>
        <p:blipFill>
          <a:blip r:embed="rId12">
            <a:alphaModFix/>
          </a:blip>
          <a:stretch>
            <a:fillRect/>
          </a:stretch>
        </p:blipFill>
        <p:spPr>
          <a:xfrm>
            <a:off x="8160715" y="2193547"/>
            <a:ext cx="984437" cy="1276122"/>
          </a:xfrm>
          <a:prstGeom prst="rect">
            <a:avLst/>
          </a:prstGeom>
          <a:noFill/>
          <a:ln>
            <a:noFill/>
          </a:ln>
        </p:spPr>
      </p:pic>
      <p:sp>
        <p:nvSpPr>
          <p:cNvPr id="993" name="Google Shape;993;p45"/>
          <p:cNvSpPr/>
          <p:nvPr/>
        </p:nvSpPr>
        <p:spPr>
          <a:xfrm>
            <a:off x="489725" y="3510800"/>
            <a:ext cx="2439612" cy="1594404"/>
          </a:xfrm>
          <a:prstGeom prst="flowChartDocument">
            <a:avLst/>
          </a:prstGeom>
          <a:solidFill>
            <a:srgbClr val="EEEEEE"/>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fr-CA" sz="1200">
                <a:latin typeface="Dosis"/>
                <a:ea typeface="Dosis"/>
                <a:cs typeface="Dosis"/>
                <a:sym typeface="Dosis"/>
              </a:rPr>
              <a:t>Le bouton   </a:t>
            </a:r>
            <a:r>
              <a:rPr b="1" lang="fr-CA" sz="1800">
                <a:latin typeface="Dosis"/>
                <a:ea typeface="Dosis"/>
                <a:cs typeface="Dosis"/>
                <a:sym typeface="Dosis"/>
              </a:rPr>
              <a:t>+ </a:t>
            </a:r>
            <a:r>
              <a:rPr lang="fr-CA" sz="1200">
                <a:latin typeface="Dosis"/>
                <a:ea typeface="Dosis"/>
                <a:cs typeface="Dosis"/>
                <a:sym typeface="Dosis"/>
              </a:rPr>
              <a:t>    permet d’ajouter des conditions au bloc.</a:t>
            </a:r>
            <a:endParaRPr sz="1200">
              <a:latin typeface="Dosis"/>
              <a:ea typeface="Dosis"/>
              <a:cs typeface="Dosis"/>
              <a:sym typeface="Dosis"/>
            </a:endParaRPr>
          </a:p>
          <a:p>
            <a:pPr indent="0" lvl="0" marL="0" rtl="0" algn="l">
              <a:spcBef>
                <a:spcPts val="0"/>
              </a:spcBef>
              <a:spcAft>
                <a:spcPts val="0"/>
              </a:spcAft>
              <a:buNone/>
            </a:pPr>
            <a:r>
              <a:rPr lang="fr-CA" sz="1200">
                <a:latin typeface="Dosis"/>
                <a:ea typeface="Dosis"/>
                <a:cs typeface="Dosis"/>
                <a:sym typeface="Dosis"/>
              </a:rPr>
              <a:t>Ex.:</a:t>
            </a:r>
            <a:endParaRPr sz="1200">
              <a:latin typeface="Dosis"/>
              <a:ea typeface="Dosis"/>
              <a:cs typeface="Dosis"/>
              <a:sym typeface="Dosis"/>
            </a:endParaRPr>
          </a:p>
          <a:p>
            <a:pPr indent="0" lvl="0" marL="0" rtl="0" algn="l">
              <a:spcBef>
                <a:spcPts val="0"/>
              </a:spcBef>
              <a:spcAft>
                <a:spcPts val="0"/>
              </a:spcAft>
              <a:buNone/>
            </a:pPr>
            <a:r>
              <a:rPr lang="fr-CA" sz="1200">
                <a:latin typeface="Dosis"/>
                <a:ea typeface="Dosis"/>
                <a:cs typeface="Dosis"/>
                <a:sym typeface="Dosis"/>
              </a:rPr>
              <a:t>➝ Si</a:t>
            </a:r>
            <a:endParaRPr sz="1200">
              <a:latin typeface="Dosis"/>
              <a:ea typeface="Dosis"/>
              <a:cs typeface="Dosis"/>
              <a:sym typeface="Dosis"/>
            </a:endParaRPr>
          </a:p>
          <a:p>
            <a:pPr indent="0" lvl="0" marL="0" rtl="0" algn="l">
              <a:spcBef>
                <a:spcPts val="0"/>
              </a:spcBef>
              <a:spcAft>
                <a:spcPts val="0"/>
              </a:spcAft>
              <a:buNone/>
            </a:pPr>
            <a:r>
              <a:rPr lang="fr-CA" sz="1200">
                <a:solidFill>
                  <a:srgbClr val="000000"/>
                </a:solidFill>
                <a:latin typeface="Dosis"/>
                <a:ea typeface="Dosis"/>
                <a:cs typeface="Dosis"/>
                <a:sym typeface="Dosis"/>
              </a:rPr>
              <a:t>➝ Sinon si</a:t>
            </a:r>
            <a:endParaRPr sz="1200">
              <a:solidFill>
                <a:srgbClr val="000000"/>
              </a:solidFill>
              <a:latin typeface="Dosis"/>
              <a:ea typeface="Dosis"/>
              <a:cs typeface="Dosis"/>
              <a:sym typeface="Dosis"/>
            </a:endParaRPr>
          </a:p>
          <a:p>
            <a:pPr indent="0" lvl="0" marL="0" rtl="0" algn="l">
              <a:spcBef>
                <a:spcPts val="0"/>
              </a:spcBef>
              <a:spcAft>
                <a:spcPts val="0"/>
              </a:spcAft>
              <a:buClr>
                <a:srgbClr val="000000"/>
              </a:buClr>
              <a:buSzPts val="1100"/>
              <a:buFont typeface="Arial"/>
              <a:buNone/>
            </a:pPr>
            <a:r>
              <a:rPr lang="fr-CA" sz="1200">
                <a:solidFill>
                  <a:srgbClr val="000000"/>
                </a:solidFill>
                <a:latin typeface="Dosis"/>
                <a:ea typeface="Dosis"/>
                <a:cs typeface="Dosis"/>
                <a:sym typeface="Dosis"/>
              </a:rPr>
              <a:t>➝ Sinon</a:t>
            </a:r>
            <a:endParaRPr sz="1200">
              <a:solidFill>
                <a:srgbClr val="000000"/>
              </a:solidFill>
              <a:latin typeface="Dosis"/>
              <a:ea typeface="Dosis"/>
              <a:cs typeface="Dosis"/>
              <a:sym typeface="Dosis"/>
            </a:endParaRPr>
          </a:p>
        </p:txBody>
      </p:sp>
      <p:sp>
        <p:nvSpPr>
          <p:cNvPr id="994" name="Google Shape;994;p45"/>
          <p:cNvSpPr/>
          <p:nvPr/>
        </p:nvSpPr>
        <p:spPr>
          <a:xfrm>
            <a:off x="1567549" y="4265375"/>
            <a:ext cx="1230600" cy="299100"/>
          </a:xfrm>
          <a:prstGeom prst="roundRect">
            <a:avLst>
              <a:gd fmla="val 16667" name="adj"/>
            </a:avLst>
          </a:prstGeom>
          <a:solidFill>
            <a:srgbClr val="FF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200">
                <a:latin typeface="Dosis"/>
                <a:ea typeface="Dosis"/>
                <a:cs typeface="Dosis"/>
                <a:sym typeface="Dosis"/>
              </a:rPr>
              <a:t>3 choix possible</a:t>
            </a:r>
            <a:endParaRPr b="1" sz="1200">
              <a:latin typeface="Dosis"/>
              <a:ea typeface="Dosis"/>
              <a:cs typeface="Dosis"/>
              <a:sym typeface="Dosis"/>
            </a:endParaRPr>
          </a:p>
        </p:txBody>
      </p:sp>
      <p:sp>
        <p:nvSpPr>
          <p:cNvPr id="995" name="Google Shape;995;p45"/>
          <p:cNvSpPr/>
          <p:nvPr/>
        </p:nvSpPr>
        <p:spPr>
          <a:xfrm>
            <a:off x="1438950" y="4072050"/>
            <a:ext cx="55500" cy="752400"/>
          </a:xfrm>
          <a:prstGeom prst="rightBracket">
            <a:avLst>
              <a:gd fmla="val 833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996" name="Google Shape;996;p45"/>
          <p:cNvSpPr/>
          <p:nvPr/>
        </p:nvSpPr>
        <p:spPr>
          <a:xfrm>
            <a:off x="966416" y="2842282"/>
            <a:ext cx="411000" cy="3945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97" name="Google Shape;997;p45"/>
          <p:cNvCxnSpPr>
            <a:stCxn id="996" idx="6"/>
          </p:cNvCxnSpPr>
          <p:nvPr/>
        </p:nvCxnSpPr>
        <p:spPr>
          <a:xfrm>
            <a:off x="1377416" y="3039532"/>
            <a:ext cx="1798500" cy="47100"/>
          </a:xfrm>
          <a:prstGeom prst="straightConnector1">
            <a:avLst/>
          </a:prstGeom>
          <a:noFill/>
          <a:ln cap="flat" cmpd="sng" w="19050">
            <a:solidFill>
              <a:srgbClr val="FF0000"/>
            </a:solidFill>
            <a:prstDash val="solid"/>
            <a:round/>
            <a:headEnd len="med" w="med" type="none"/>
            <a:tailEnd len="med" w="med" type="triangle"/>
          </a:ln>
        </p:spPr>
      </p:cxnSp>
      <p:sp>
        <p:nvSpPr>
          <p:cNvPr id="998" name="Google Shape;998;p45"/>
          <p:cNvSpPr/>
          <p:nvPr/>
        </p:nvSpPr>
        <p:spPr>
          <a:xfrm>
            <a:off x="1180923" y="3639058"/>
            <a:ext cx="249900" cy="249900"/>
          </a:xfrm>
          <a:prstGeom prst="ellipse">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pic>
        <p:nvPicPr>
          <p:cNvPr id="999" name="Google Shape;999;p45"/>
          <p:cNvPicPr preferRelativeResize="0"/>
          <p:nvPr/>
        </p:nvPicPr>
        <p:blipFill>
          <a:blip r:embed="rId13">
            <a:alphaModFix/>
          </a:blip>
          <a:stretch>
            <a:fillRect/>
          </a:stretch>
        </p:blipFill>
        <p:spPr>
          <a:xfrm>
            <a:off x="7526725" y="3575177"/>
            <a:ext cx="2261400" cy="369360"/>
          </a:xfrm>
          <a:prstGeom prst="rect">
            <a:avLst/>
          </a:prstGeom>
          <a:noFill/>
          <a:ln>
            <a:noFill/>
          </a:ln>
        </p:spPr>
      </p:pic>
      <p:sp>
        <p:nvSpPr>
          <p:cNvPr id="1000" name="Google Shape;1000;p45"/>
          <p:cNvSpPr txBox="1"/>
          <p:nvPr/>
        </p:nvSpPr>
        <p:spPr>
          <a:xfrm>
            <a:off x="1180925" y="5354300"/>
            <a:ext cx="4925100" cy="12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chemeClr val="dk1"/>
                </a:solidFill>
                <a:latin typeface="Dosis"/>
                <a:ea typeface="Dosis"/>
                <a:cs typeface="Dosis"/>
                <a:sym typeface="Dosis"/>
              </a:rPr>
              <a:t>Défi supplémentaire </a:t>
            </a:r>
            <a:r>
              <a:rPr lang="fr-CA" sz="1800">
                <a:solidFill>
                  <a:schemeClr val="dk1"/>
                </a:solidFill>
                <a:latin typeface="Dosis"/>
                <a:ea typeface="Dosis"/>
                <a:cs typeface="Dosis"/>
                <a:sym typeface="Dosis"/>
              </a:rPr>
              <a:t>: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0" lvl="0" marL="0" rtl="0" algn="l">
              <a:spcBef>
                <a:spcPts val="0"/>
              </a:spcBef>
              <a:spcAft>
                <a:spcPts val="0"/>
              </a:spcAft>
              <a:buNone/>
            </a:pPr>
            <a:r>
              <a:rPr lang="fr-CA" sz="1800">
                <a:solidFill>
                  <a:schemeClr val="dk1"/>
                </a:solidFill>
                <a:latin typeface="Dosis"/>
                <a:ea typeface="Dosis"/>
                <a:cs typeface="Dosis"/>
                <a:sym typeface="Dosis"/>
              </a:rPr>
              <a:t>Au lieu de faire choisir le Micro:bit au hasard le symbole, trouvez le moyen pour choisir vous même le symbole qui sera affiché.  (Indice : Boutons)</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grpSp>
        <p:nvGrpSpPr>
          <p:cNvPr id="1001" name="Google Shape;1001;p45"/>
          <p:cNvGrpSpPr/>
          <p:nvPr/>
        </p:nvGrpSpPr>
        <p:grpSpPr>
          <a:xfrm>
            <a:off x="2111375" y="6999348"/>
            <a:ext cx="5778300" cy="744402"/>
            <a:chOff x="2111375" y="6846948"/>
            <a:chExt cx="5778300" cy="744402"/>
          </a:xfrm>
        </p:grpSpPr>
        <p:pic>
          <p:nvPicPr>
            <p:cNvPr id="1002" name="Google Shape;1002;p45">
              <a:hlinkClick r:id="rId14"/>
            </p:cNvPr>
            <p:cNvPicPr preferRelativeResize="0"/>
            <p:nvPr/>
          </p:nvPicPr>
          <p:blipFill>
            <a:blip r:embed="rId15">
              <a:alphaModFix/>
            </a:blip>
            <a:stretch>
              <a:fillRect/>
            </a:stretch>
          </p:blipFill>
          <p:spPr>
            <a:xfrm>
              <a:off x="5541805" y="6953809"/>
              <a:ext cx="916721" cy="320739"/>
            </a:xfrm>
            <a:prstGeom prst="rect">
              <a:avLst/>
            </a:prstGeom>
            <a:noFill/>
            <a:ln>
              <a:noFill/>
            </a:ln>
          </p:spPr>
        </p:pic>
        <p:pic>
          <p:nvPicPr>
            <p:cNvPr id="1003" name="Google Shape;1003;p45"/>
            <p:cNvPicPr preferRelativeResize="0"/>
            <p:nvPr/>
          </p:nvPicPr>
          <p:blipFill>
            <a:blip r:embed="rId16">
              <a:alphaModFix/>
            </a:blip>
            <a:stretch>
              <a:fillRect/>
            </a:stretch>
          </p:blipFill>
          <p:spPr>
            <a:xfrm>
              <a:off x="3453124" y="6846948"/>
              <a:ext cx="1861750" cy="534450"/>
            </a:xfrm>
            <a:prstGeom prst="rect">
              <a:avLst/>
            </a:prstGeom>
            <a:noFill/>
            <a:ln>
              <a:noFill/>
            </a:ln>
          </p:spPr>
        </p:pic>
        <p:sp>
          <p:nvSpPr>
            <p:cNvPr id="1004" name="Google Shape;1004;p4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05" name="Google Shape;1005;p45"/>
          <p:cNvPicPr preferRelativeResize="0"/>
          <p:nvPr/>
        </p:nvPicPr>
        <p:blipFill>
          <a:blip r:embed="rId18">
            <a:alphaModFix/>
          </a:blip>
          <a:stretch>
            <a:fillRect/>
          </a:stretch>
        </p:blipFill>
        <p:spPr>
          <a:xfrm rot="-971886">
            <a:off x="1608230" y="416245"/>
            <a:ext cx="907290" cy="747012"/>
          </a:xfrm>
          <a:prstGeom prst="rect">
            <a:avLst/>
          </a:prstGeom>
          <a:noFill/>
          <a:ln>
            <a:noFill/>
          </a:ln>
        </p:spPr>
      </p:pic>
      <p:pic>
        <p:nvPicPr>
          <p:cNvPr id="1006" name="Google Shape;1006;p45"/>
          <p:cNvPicPr preferRelativeResize="0"/>
          <p:nvPr/>
        </p:nvPicPr>
        <p:blipFill>
          <a:blip r:embed="rId18">
            <a:alphaModFix/>
          </a:blip>
          <a:stretch>
            <a:fillRect/>
          </a:stretch>
        </p:blipFill>
        <p:spPr>
          <a:xfrm rot="960109">
            <a:off x="7472330" y="416244"/>
            <a:ext cx="907289" cy="747013"/>
          </a:xfrm>
          <a:prstGeom prst="rect">
            <a:avLst/>
          </a:prstGeom>
          <a:noFill/>
          <a:ln>
            <a:noFill/>
          </a:ln>
        </p:spPr>
      </p:pic>
      <p:sp>
        <p:nvSpPr>
          <p:cNvPr id="1007" name="Google Shape;1007;p45"/>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I-3</a:t>
            </a:r>
            <a:endParaRPr sz="4200">
              <a:solidFill>
                <a:srgbClr val="0069BF"/>
              </a:solidFill>
              <a:latin typeface="Economica"/>
              <a:ea typeface="Economica"/>
              <a:cs typeface="Economica"/>
              <a:sym typeface="Economica"/>
            </a:endParaRPr>
          </a:p>
        </p:txBody>
      </p:sp>
      <p:cxnSp>
        <p:nvCxnSpPr>
          <p:cNvPr id="1008" name="Google Shape;1008;p45"/>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09" name="Google Shape;1009;p45"/>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Jeu roche - papier - ciseaux</a:t>
            </a:r>
            <a:endParaRPr sz="2400">
              <a:solidFill>
                <a:srgbClr val="000000"/>
              </a:solidFill>
              <a:latin typeface="Ubuntu"/>
              <a:ea typeface="Ubuntu"/>
              <a:cs typeface="Ubuntu"/>
              <a:sym typeface="Ubuntu"/>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3" name="Shape 1013"/>
        <p:cNvGrpSpPr/>
        <p:nvPr/>
      </p:nvGrpSpPr>
      <p:grpSpPr>
        <a:xfrm>
          <a:off x="0" y="0"/>
          <a:ext cx="0" cy="0"/>
          <a:chOff x="0" y="0"/>
          <a:chExt cx="0" cy="0"/>
        </a:xfrm>
      </p:grpSpPr>
      <p:sp>
        <p:nvSpPr>
          <p:cNvPr id="1014" name="Google Shape;1014;p46"/>
          <p:cNvSpPr txBox="1"/>
          <p:nvPr/>
        </p:nvSpPr>
        <p:spPr>
          <a:xfrm>
            <a:off x="838750" y="1578100"/>
            <a:ext cx="82758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Il est possible de faire communiquer plusieurs Micro:bit par radio.  Dans cette activité vous aurez besoin de deux Micro:bit.</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b="1" lang="fr-CA" sz="1800">
                <a:solidFill>
                  <a:schemeClr val="dk1"/>
                </a:solidFill>
                <a:latin typeface="Dosis"/>
                <a:ea typeface="Dosis"/>
                <a:cs typeface="Dosis"/>
                <a:sym typeface="Dosis"/>
              </a:rPr>
              <a:t>DÉFI </a:t>
            </a:r>
            <a:r>
              <a:rPr lang="fr-CA" sz="1800">
                <a:solidFill>
                  <a:schemeClr val="dk1"/>
                </a:solidFill>
                <a:latin typeface="Dosis"/>
                <a:ea typeface="Dosis"/>
                <a:cs typeface="Dosis"/>
                <a:sym typeface="Dosis"/>
              </a:rPr>
              <a:t>: </a:t>
            </a:r>
            <a:r>
              <a:rPr lang="fr-CA" sz="1800">
                <a:solidFill>
                  <a:schemeClr val="dk1"/>
                </a:solidFill>
                <a:latin typeface="Dosis"/>
                <a:ea typeface="Dosis"/>
                <a:cs typeface="Dosis"/>
                <a:sym typeface="Dosis"/>
              </a:rPr>
              <a:t>Vous devrez envoyer un message par radio à un ami pour lui indiquer si vous êtes triste ou heureux.  </a:t>
            </a:r>
            <a:r>
              <a:rPr lang="fr-CA" sz="1800">
                <a:solidFill>
                  <a:schemeClr val="dk1"/>
                </a:solidFill>
                <a:latin typeface="Dosis"/>
                <a:ea typeface="Dosis"/>
                <a:cs typeface="Dosis"/>
                <a:sym typeface="Dosis"/>
              </a:rPr>
              <a:t>Choisissez</a:t>
            </a:r>
            <a:r>
              <a:rPr lang="fr-CA" sz="1800">
                <a:solidFill>
                  <a:schemeClr val="dk1"/>
                </a:solidFill>
                <a:latin typeface="Dosis"/>
                <a:ea typeface="Dosis"/>
                <a:cs typeface="Dosis"/>
                <a:sym typeface="Dosis"/>
              </a:rPr>
              <a:t> le bouton A ou B pour indiquer votre humeur.</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lang="fr-CA" sz="1800">
                <a:solidFill>
                  <a:schemeClr val="dk1"/>
                </a:solidFill>
                <a:latin typeface="Dosis"/>
                <a:ea typeface="Dosis"/>
                <a:cs typeface="Dosis"/>
                <a:sym typeface="Dosis"/>
              </a:rPr>
              <a:t>Au démarrage il est important de définir le groupe (fréquence) sur lequel les Micro:bit vont émettre et écouter.  Il y a une possibilité de 255 groupes.  Vous devrez utiliser le bloc suivant: </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lang="fr-CA" sz="1800">
                <a:solidFill>
                  <a:schemeClr val="dk1"/>
                </a:solidFill>
                <a:latin typeface="Dosis"/>
                <a:ea typeface="Dosis"/>
                <a:cs typeface="Dosis"/>
                <a:sym typeface="Dosis"/>
              </a:rPr>
              <a:t>Pour le reste de votre programmation, vous devrez utiliser les blocs suivants:</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sp>
        <p:nvSpPr>
          <p:cNvPr id="1015" name="Google Shape;1015;p46"/>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016" name="Google Shape;1016;p46"/>
          <p:cNvSpPr txBox="1"/>
          <p:nvPr/>
        </p:nvSpPr>
        <p:spPr>
          <a:xfrm>
            <a:off x="5945100" y="5798063"/>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http://recit.org/ul/qfo</a:t>
            </a:r>
            <a:r>
              <a:rPr lang="fr-CA">
                <a:solidFill>
                  <a:srgbClr val="434343"/>
                </a:solidFill>
                <a:latin typeface="Dosis"/>
                <a:ea typeface="Dosis"/>
                <a:cs typeface="Dosis"/>
                <a:sym typeface="Dosis"/>
              </a:rPr>
              <a:t> </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1017" name="Google Shape;1017;p46"/>
          <p:cNvPicPr preferRelativeResize="0"/>
          <p:nvPr/>
        </p:nvPicPr>
        <p:blipFill>
          <a:blip r:embed="rId4">
            <a:alphaModFix/>
          </a:blip>
          <a:stretch>
            <a:fillRect/>
          </a:stretch>
        </p:blipFill>
        <p:spPr>
          <a:xfrm>
            <a:off x="7158746" y="4935639"/>
            <a:ext cx="1653180" cy="421800"/>
          </a:xfrm>
          <a:prstGeom prst="rect">
            <a:avLst/>
          </a:prstGeom>
          <a:noFill/>
          <a:ln>
            <a:noFill/>
          </a:ln>
        </p:spPr>
      </p:pic>
      <p:pic>
        <p:nvPicPr>
          <p:cNvPr id="1018" name="Google Shape;1018;p46"/>
          <p:cNvPicPr preferRelativeResize="0"/>
          <p:nvPr/>
        </p:nvPicPr>
        <p:blipFill>
          <a:blip r:embed="rId5">
            <a:alphaModFix/>
          </a:blip>
          <a:stretch>
            <a:fillRect/>
          </a:stretch>
        </p:blipFill>
        <p:spPr>
          <a:xfrm>
            <a:off x="794438" y="4458950"/>
            <a:ext cx="2382469" cy="794156"/>
          </a:xfrm>
          <a:prstGeom prst="rect">
            <a:avLst/>
          </a:prstGeom>
          <a:noFill/>
          <a:ln>
            <a:noFill/>
          </a:ln>
        </p:spPr>
      </p:pic>
      <p:pic>
        <p:nvPicPr>
          <p:cNvPr id="1019" name="Google Shape;1019;p46"/>
          <p:cNvPicPr preferRelativeResize="0"/>
          <p:nvPr/>
        </p:nvPicPr>
        <p:blipFill>
          <a:blip r:embed="rId6">
            <a:alphaModFix/>
          </a:blip>
          <a:stretch>
            <a:fillRect/>
          </a:stretch>
        </p:blipFill>
        <p:spPr>
          <a:xfrm>
            <a:off x="2660851" y="5856013"/>
            <a:ext cx="1402080" cy="503311"/>
          </a:xfrm>
          <a:prstGeom prst="rect">
            <a:avLst/>
          </a:prstGeom>
          <a:noFill/>
          <a:ln>
            <a:noFill/>
          </a:ln>
        </p:spPr>
      </p:pic>
      <p:pic>
        <p:nvPicPr>
          <p:cNvPr id="1020" name="Google Shape;1020;p46"/>
          <p:cNvPicPr preferRelativeResize="0"/>
          <p:nvPr/>
        </p:nvPicPr>
        <p:blipFill>
          <a:blip r:embed="rId7">
            <a:alphaModFix/>
          </a:blip>
          <a:stretch>
            <a:fillRect/>
          </a:stretch>
        </p:blipFill>
        <p:spPr>
          <a:xfrm>
            <a:off x="4583676" y="5320525"/>
            <a:ext cx="1127760" cy="254655"/>
          </a:xfrm>
          <a:prstGeom prst="rect">
            <a:avLst/>
          </a:prstGeom>
          <a:noFill/>
          <a:ln>
            <a:noFill/>
          </a:ln>
        </p:spPr>
      </p:pic>
      <p:pic>
        <p:nvPicPr>
          <p:cNvPr id="1021" name="Google Shape;1021;p46"/>
          <p:cNvPicPr preferRelativeResize="0"/>
          <p:nvPr/>
        </p:nvPicPr>
        <p:blipFill>
          <a:blip r:embed="rId8">
            <a:alphaModFix/>
          </a:blip>
          <a:stretch>
            <a:fillRect/>
          </a:stretch>
        </p:blipFill>
        <p:spPr>
          <a:xfrm>
            <a:off x="2660851" y="6395725"/>
            <a:ext cx="1219200" cy="502023"/>
          </a:xfrm>
          <a:prstGeom prst="rect">
            <a:avLst/>
          </a:prstGeom>
          <a:noFill/>
          <a:ln>
            <a:noFill/>
          </a:ln>
        </p:spPr>
      </p:pic>
      <p:pic>
        <p:nvPicPr>
          <p:cNvPr id="1022" name="Google Shape;1022;p46"/>
          <p:cNvPicPr preferRelativeResize="0"/>
          <p:nvPr/>
        </p:nvPicPr>
        <p:blipFill>
          <a:blip r:embed="rId9">
            <a:alphaModFix/>
          </a:blip>
          <a:stretch>
            <a:fillRect/>
          </a:stretch>
        </p:blipFill>
        <p:spPr>
          <a:xfrm>
            <a:off x="2660850" y="5306425"/>
            <a:ext cx="1813560" cy="435254"/>
          </a:xfrm>
          <a:prstGeom prst="rect">
            <a:avLst/>
          </a:prstGeom>
          <a:noFill/>
          <a:ln>
            <a:noFill/>
          </a:ln>
        </p:spPr>
      </p:pic>
      <p:pic>
        <p:nvPicPr>
          <p:cNvPr id="1023" name="Google Shape;1023;p46"/>
          <p:cNvPicPr preferRelativeResize="0"/>
          <p:nvPr/>
        </p:nvPicPr>
        <p:blipFill>
          <a:blip r:embed="rId10">
            <a:alphaModFix/>
          </a:blip>
          <a:stretch>
            <a:fillRect/>
          </a:stretch>
        </p:blipFill>
        <p:spPr>
          <a:xfrm>
            <a:off x="3277625" y="4448225"/>
            <a:ext cx="3733800" cy="825744"/>
          </a:xfrm>
          <a:prstGeom prst="rect">
            <a:avLst/>
          </a:prstGeom>
          <a:noFill/>
          <a:ln>
            <a:noFill/>
          </a:ln>
        </p:spPr>
      </p:pic>
      <p:pic>
        <p:nvPicPr>
          <p:cNvPr id="1024" name="Google Shape;1024;p46"/>
          <p:cNvPicPr preferRelativeResize="0"/>
          <p:nvPr/>
        </p:nvPicPr>
        <p:blipFill>
          <a:blip r:embed="rId11">
            <a:alphaModFix/>
          </a:blip>
          <a:stretch>
            <a:fillRect/>
          </a:stretch>
        </p:blipFill>
        <p:spPr>
          <a:xfrm>
            <a:off x="7112150" y="4382750"/>
            <a:ext cx="2339340" cy="503858"/>
          </a:xfrm>
          <a:prstGeom prst="rect">
            <a:avLst/>
          </a:prstGeom>
          <a:noFill/>
          <a:ln>
            <a:noFill/>
          </a:ln>
        </p:spPr>
      </p:pic>
      <p:pic>
        <p:nvPicPr>
          <p:cNvPr id="1025" name="Google Shape;1025;p46"/>
          <p:cNvPicPr preferRelativeResize="0"/>
          <p:nvPr/>
        </p:nvPicPr>
        <p:blipFill>
          <a:blip r:embed="rId12">
            <a:alphaModFix/>
          </a:blip>
          <a:stretch>
            <a:fillRect/>
          </a:stretch>
        </p:blipFill>
        <p:spPr>
          <a:xfrm>
            <a:off x="1141031" y="6179106"/>
            <a:ext cx="1443303" cy="396908"/>
          </a:xfrm>
          <a:prstGeom prst="rect">
            <a:avLst/>
          </a:prstGeom>
          <a:noFill/>
          <a:ln>
            <a:noFill/>
          </a:ln>
        </p:spPr>
      </p:pic>
      <p:pic>
        <p:nvPicPr>
          <p:cNvPr id="1026" name="Google Shape;1026;p46"/>
          <p:cNvPicPr preferRelativeResize="0"/>
          <p:nvPr/>
        </p:nvPicPr>
        <p:blipFill>
          <a:blip r:embed="rId13">
            <a:alphaModFix/>
          </a:blip>
          <a:stretch>
            <a:fillRect/>
          </a:stretch>
        </p:blipFill>
        <p:spPr>
          <a:xfrm>
            <a:off x="1074000" y="5306425"/>
            <a:ext cx="1424940" cy="819340"/>
          </a:xfrm>
          <a:prstGeom prst="rect">
            <a:avLst/>
          </a:prstGeom>
          <a:noFill/>
          <a:ln>
            <a:noFill/>
          </a:ln>
        </p:spPr>
      </p:pic>
      <p:pic>
        <p:nvPicPr>
          <p:cNvPr id="1027" name="Google Shape;1027;p46"/>
          <p:cNvPicPr preferRelativeResize="0"/>
          <p:nvPr/>
        </p:nvPicPr>
        <p:blipFill>
          <a:blip r:embed="rId4">
            <a:alphaModFix/>
          </a:blip>
          <a:stretch>
            <a:fillRect/>
          </a:stretch>
        </p:blipFill>
        <p:spPr>
          <a:xfrm>
            <a:off x="2120675" y="3599350"/>
            <a:ext cx="1722044" cy="445663"/>
          </a:xfrm>
          <a:prstGeom prst="rect">
            <a:avLst/>
          </a:prstGeom>
          <a:noFill/>
          <a:ln>
            <a:noFill/>
          </a:ln>
        </p:spPr>
      </p:pic>
      <p:grpSp>
        <p:nvGrpSpPr>
          <p:cNvPr id="1028" name="Google Shape;1028;p46"/>
          <p:cNvGrpSpPr/>
          <p:nvPr/>
        </p:nvGrpSpPr>
        <p:grpSpPr>
          <a:xfrm>
            <a:off x="2111375" y="6999348"/>
            <a:ext cx="5778300" cy="744402"/>
            <a:chOff x="2111375" y="6846948"/>
            <a:chExt cx="5778300" cy="744402"/>
          </a:xfrm>
        </p:grpSpPr>
        <p:pic>
          <p:nvPicPr>
            <p:cNvPr id="1029" name="Google Shape;1029;p46">
              <a:hlinkClick r:id="rId14"/>
            </p:cNvPr>
            <p:cNvPicPr preferRelativeResize="0"/>
            <p:nvPr/>
          </p:nvPicPr>
          <p:blipFill>
            <a:blip r:embed="rId15">
              <a:alphaModFix/>
            </a:blip>
            <a:stretch>
              <a:fillRect/>
            </a:stretch>
          </p:blipFill>
          <p:spPr>
            <a:xfrm>
              <a:off x="5541805" y="6953809"/>
              <a:ext cx="916721" cy="320739"/>
            </a:xfrm>
            <a:prstGeom prst="rect">
              <a:avLst/>
            </a:prstGeom>
            <a:noFill/>
            <a:ln>
              <a:noFill/>
            </a:ln>
          </p:spPr>
        </p:pic>
        <p:pic>
          <p:nvPicPr>
            <p:cNvPr id="1030" name="Google Shape;1030;p46"/>
            <p:cNvPicPr preferRelativeResize="0"/>
            <p:nvPr/>
          </p:nvPicPr>
          <p:blipFill>
            <a:blip r:embed="rId16">
              <a:alphaModFix/>
            </a:blip>
            <a:stretch>
              <a:fillRect/>
            </a:stretch>
          </p:blipFill>
          <p:spPr>
            <a:xfrm>
              <a:off x="3453124" y="6846948"/>
              <a:ext cx="1861750" cy="534450"/>
            </a:xfrm>
            <a:prstGeom prst="rect">
              <a:avLst/>
            </a:prstGeom>
            <a:noFill/>
            <a:ln>
              <a:noFill/>
            </a:ln>
          </p:spPr>
        </p:pic>
        <p:sp>
          <p:nvSpPr>
            <p:cNvPr id="1031" name="Google Shape;1031;p4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32" name="Google Shape;1032;p46"/>
          <p:cNvPicPr preferRelativeResize="0"/>
          <p:nvPr/>
        </p:nvPicPr>
        <p:blipFill>
          <a:blip r:embed="rId18">
            <a:alphaModFix/>
          </a:blip>
          <a:stretch>
            <a:fillRect/>
          </a:stretch>
        </p:blipFill>
        <p:spPr>
          <a:xfrm rot="-971886">
            <a:off x="1608230" y="416245"/>
            <a:ext cx="907290" cy="747012"/>
          </a:xfrm>
          <a:prstGeom prst="rect">
            <a:avLst/>
          </a:prstGeom>
          <a:noFill/>
          <a:ln>
            <a:noFill/>
          </a:ln>
        </p:spPr>
      </p:pic>
      <p:pic>
        <p:nvPicPr>
          <p:cNvPr id="1033" name="Google Shape;1033;p46"/>
          <p:cNvPicPr preferRelativeResize="0"/>
          <p:nvPr/>
        </p:nvPicPr>
        <p:blipFill>
          <a:blip r:embed="rId18">
            <a:alphaModFix/>
          </a:blip>
          <a:stretch>
            <a:fillRect/>
          </a:stretch>
        </p:blipFill>
        <p:spPr>
          <a:xfrm rot="960109">
            <a:off x="7472330" y="416244"/>
            <a:ext cx="907289" cy="747013"/>
          </a:xfrm>
          <a:prstGeom prst="rect">
            <a:avLst/>
          </a:prstGeom>
          <a:noFill/>
          <a:ln>
            <a:noFill/>
          </a:ln>
        </p:spPr>
      </p:pic>
      <p:sp>
        <p:nvSpPr>
          <p:cNvPr id="1034" name="Google Shape;1034;p46"/>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I-4</a:t>
            </a:r>
            <a:endParaRPr sz="4200">
              <a:solidFill>
                <a:srgbClr val="0069BF"/>
              </a:solidFill>
              <a:latin typeface="Economica"/>
              <a:ea typeface="Economica"/>
              <a:cs typeface="Economica"/>
              <a:sym typeface="Economica"/>
            </a:endParaRPr>
          </a:p>
        </p:txBody>
      </p:sp>
      <p:cxnSp>
        <p:nvCxnSpPr>
          <p:cNvPr id="1035" name="Google Shape;1035;p46"/>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36" name="Google Shape;1036;p46"/>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le mode radio</a:t>
            </a:r>
            <a:endParaRPr sz="2400">
              <a:solidFill>
                <a:srgbClr val="000000"/>
              </a:solidFill>
              <a:latin typeface="Ubuntu"/>
              <a:ea typeface="Ubuntu"/>
              <a:cs typeface="Ubuntu"/>
              <a:sym typeface="Ubuntu"/>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0" name="Shape 1040"/>
        <p:cNvGrpSpPr/>
        <p:nvPr/>
      </p:nvGrpSpPr>
      <p:grpSpPr>
        <a:xfrm>
          <a:off x="0" y="0"/>
          <a:ext cx="0" cy="0"/>
          <a:chOff x="0" y="0"/>
          <a:chExt cx="0" cy="0"/>
        </a:xfrm>
      </p:grpSpPr>
      <p:sp>
        <p:nvSpPr>
          <p:cNvPr id="1041" name="Google Shape;1041;p47"/>
          <p:cNvSpPr txBox="1"/>
          <p:nvPr/>
        </p:nvSpPr>
        <p:spPr>
          <a:xfrm>
            <a:off x="7064925" y="49505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3"/>
              </a:rPr>
              <a:t>http://recit.org/ul/qfp</a:t>
            </a:r>
            <a:endParaRPr>
              <a:latin typeface="Dosis"/>
              <a:ea typeface="Dosis"/>
              <a:cs typeface="Dosis"/>
              <a:sym typeface="Dosis"/>
            </a:endParaRPr>
          </a:p>
        </p:txBody>
      </p:sp>
      <p:sp>
        <p:nvSpPr>
          <p:cNvPr id="1042" name="Google Shape;1042;p47"/>
          <p:cNvSpPr txBox="1"/>
          <p:nvPr/>
        </p:nvSpPr>
        <p:spPr>
          <a:xfrm>
            <a:off x="771650" y="1425700"/>
            <a:ext cx="8532900" cy="7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chemeClr val="dk1"/>
                </a:solidFill>
                <a:latin typeface="Dosis"/>
                <a:ea typeface="Dosis"/>
                <a:cs typeface="Dosis"/>
                <a:sym typeface="Dosis"/>
              </a:rPr>
              <a:t>Détails du DÉFI </a:t>
            </a:r>
            <a:r>
              <a:rPr b="1" lang="fr-CA">
                <a:solidFill>
                  <a:schemeClr val="dk1"/>
                </a:solidFill>
                <a:latin typeface="Dosis"/>
                <a:ea typeface="Dosis"/>
                <a:cs typeface="Dosis"/>
                <a:sym typeface="Dosis"/>
              </a:rPr>
              <a:t>:</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Définir le groupe radio</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Si on presse sur le bouton A :  On veut que le nombre “0” soit envoyé par radio, que l’icône bonhomme sourire s’affiche pendant 500 ms et que l’écran s’efface par la suite.</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 </a:t>
            </a:r>
            <a:r>
              <a:rPr lang="fr-CA">
                <a:solidFill>
                  <a:schemeClr val="dk1"/>
                </a:solidFill>
                <a:latin typeface="Dosis"/>
                <a:ea typeface="Dosis"/>
                <a:cs typeface="Dosis"/>
                <a:sym typeface="Dosis"/>
              </a:rPr>
              <a:t>Si on presse sur le bouton B :  On veut que le nombre “1” soit envoyé par radio, que l’icône bonhomme triste s’affiche pendant 500 ms et que l’écran s’efface par la suite.</a:t>
            </a:r>
            <a:endParaRPr>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Lorsqu’un nombre est reçu (receivedNumber) :  </a:t>
            </a:r>
            <a:endParaRPr>
              <a:solidFill>
                <a:schemeClr val="dk1"/>
              </a:solidFill>
              <a:latin typeface="Dosis"/>
              <a:ea typeface="Dosis"/>
              <a:cs typeface="Dosis"/>
              <a:sym typeface="Dosis"/>
            </a:endParaRPr>
          </a:p>
          <a:p>
            <a:pPr indent="0" lvl="0" marL="914400" rtl="0" algn="l">
              <a:spcBef>
                <a:spcPts val="0"/>
              </a:spcBef>
              <a:spcAft>
                <a:spcPts val="0"/>
              </a:spcAft>
              <a:buNone/>
            </a:pPr>
            <a:r>
              <a:t/>
            </a:r>
            <a:endParaRPr sz="1000">
              <a:solidFill>
                <a:schemeClr val="dk1"/>
              </a:solidFill>
              <a:latin typeface="Dosis"/>
              <a:ea typeface="Dosis"/>
              <a:cs typeface="Dosis"/>
              <a:sym typeface="Dosis"/>
            </a:endParaRPr>
          </a:p>
          <a:p>
            <a:pPr indent="-317500" lvl="1" marL="9144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Si le chiffre est “0” afficher le bonhomme sourire pendant 2 secondes et effacer l’écran par la suite.  </a:t>
            </a:r>
            <a:endParaRPr>
              <a:solidFill>
                <a:schemeClr val="dk1"/>
              </a:solidFill>
              <a:latin typeface="Dosis"/>
              <a:ea typeface="Dosis"/>
              <a:cs typeface="Dosis"/>
              <a:sym typeface="Dosis"/>
            </a:endParaRPr>
          </a:p>
          <a:p>
            <a:pPr indent="0" lvl="0" marL="914400" rtl="0" algn="l">
              <a:spcBef>
                <a:spcPts val="0"/>
              </a:spcBef>
              <a:spcAft>
                <a:spcPts val="0"/>
              </a:spcAft>
              <a:buNone/>
            </a:pPr>
            <a:r>
              <a:t/>
            </a:r>
            <a:endParaRPr sz="1000">
              <a:solidFill>
                <a:schemeClr val="dk1"/>
              </a:solidFill>
              <a:latin typeface="Dosis"/>
              <a:ea typeface="Dosis"/>
              <a:cs typeface="Dosis"/>
              <a:sym typeface="Dosis"/>
            </a:endParaRPr>
          </a:p>
          <a:p>
            <a:pPr indent="-317500" lvl="1" marL="9144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Si le chiffre est “1” afficher le bonhomme triste pendant 2 secondes et effacer l’écran par la suite</a:t>
            </a:r>
            <a:endParaRPr>
              <a:solidFill>
                <a:schemeClr val="dk1"/>
              </a:solidFill>
              <a:latin typeface="Dosis"/>
              <a:ea typeface="Dosis"/>
              <a:cs typeface="Dosis"/>
              <a:sym typeface="Dosis"/>
            </a:endParaRPr>
          </a:p>
        </p:txBody>
      </p:sp>
      <p:pic>
        <p:nvPicPr>
          <p:cNvPr id="1043" name="Google Shape;1043;p47"/>
          <p:cNvPicPr preferRelativeResize="0"/>
          <p:nvPr/>
        </p:nvPicPr>
        <p:blipFill>
          <a:blip r:embed="rId4">
            <a:alphaModFix/>
          </a:blip>
          <a:stretch>
            <a:fillRect/>
          </a:stretch>
        </p:blipFill>
        <p:spPr>
          <a:xfrm>
            <a:off x="8541600" y="3366325"/>
            <a:ext cx="666926" cy="666926"/>
          </a:xfrm>
          <a:prstGeom prst="rect">
            <a:avLst/>
          </a:prstGeom>
          <a:noFill/>
          <a:ln>
            <a:noFill/>
          </a:ln>
        </p:spPr>
      </p:pic>
      <p:pic>
        <p:nvPicPr>
          <p:cNvPr id="1044" name="Google Shape;1044;p47"/>
          <p:cNvPicPr preferRelativeResize="0"/>
          <p:nvPr/>
        </p:nvPicPr>
        <p:blipFill>
          <a:blip r:embed="rId5">
            <a:alphaModFix/>
          </a:blip>
          <a:stretch>
            <a:fillRect/>
          </a:stretch>
        </p:blipFill>
        <p:spPr>
          <a:xfrm>
            <a:off x="8307422" y="4158425"/>
            <a:ext cx="666925" cy="666925"/>
          </a:xfrm>
          <a:prstGeom prst="rect">
            <a:avLst/>
          </a:prstGeom>
          <a:noFill/>
          <a:ln>
            <a:noFill/>
          </a:ln>
        </p:spPr>
      </p:pic>
      <p:sp>
        <p:nvSpPr>
          <p:cNvPr id="1045" name="Google Shape;1045;p47"/>
          <p:cNvSpPr txBox="1"/>
          <p:nvPr/>
        </p:nvSpPr>
        <p:spPr>
          <a:xfrm>
            <a:off x="771650" y="4564825"/>
            <a:ext cx="6055500" cy="7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chemeClr val="dk1"/>
                </a:solidFill>
                <a:latin typeface="Dosis"/>
                <a:ea typeface="Dosis"/>
                <a:cs typeface="Dosis"/>
                <a:sym typeface="Dosis"/>
              </a:rPr>
              <a:t>DÉFI SUPPLÉMENTAIRE</a:t>
            </a:r>
            <a:r>
              <a:rPr b="1" lang="fr-CA">
                <a:solidFill>
                  <a:schemeClr val="dk1"/>
                </a:solidFill>
                <a:latin typeface="Dosis"/>
                <a:ea typeface="Dosis"/>
                <a:cs typeface="Dosis"/>
                <a:sym typeface="Dosis"/>
              </a:rPr>
              <a:t> :</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b="1">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Imaginez que vous </a:t>
            </a:r>
            <a:r>
              <a:rPr lang="fr-CA">
                <a:solidFill>
                  <a:schemeClr val="dk1"/>
                </a:solidFill>
                <a:latin typeface="Dosis"/>
                <a:ea typeface="Dosis"/>
                <a:cs typeface="Dosis"/>
                <a:sym typeface="Dosis"/>
              </a:rPr>
              <a:t>voulez</a:t>
            </a:r>
            <a:r>
              <a:rPr lang="fr-CA">
                <a:solidFill>
                  <a:schemeClr val="dk1"/>
                </a:solidFill>
                <a:latin typeface="Dosis"/>
                <a:ea typeface="Dosis"/>
                <a:cs typeface="Dosis"/>
                <a:sym typeface="Dosis"/>
              </a:rPr>
              <a:t> mesurer </a:t>
            </a:r>
            <a:r>
              <a:rPr lang="fr-CA">
                <a:solidFill>
                  <a:schemeClr val="dk1"/>
                </a:solidFill>
                <a:latin typeface="Dosis"/>
                <a:ea typeface="Dosis"/>
                <a:cs typeface="Dosis"/>
                <a:sym typeface="Dosis"/>
              </a:rPr>
              <a:t>la</a:t>
            </a:r>
            <a:r>
              <a:rPr lang="fr-CA">
                <a:solidFill>
                  <a:schemeClr val="dk1"/>
                </a:solidFill>
                <a:latin typeface="Dosis"/>
                <a:ea typeface="Dosis"/>
                <a:cs typeface="Dosis"/>
                <a:sym typeface="Dosis"/>
              </a:rPr>
              <a:t> température à l’intérieur d’un </a:t>
            </a:r>
            <a:r>
              <a:rPr lang="fr-CA">
                <a:solidFill>
                  <a:schemeClr val="dk1"/>
                </a:solidFill>
                <a:latin typeface="Dosis"/>
                <a:ea typeface="Dosis"/>
                <a:cs typeface="Dosis"/>
                <a:sym typeface="Dosis"/>
              </a:rPr>
              <a:t>vivarium</a:t>
            </a:r>
            <a:r>
              <a:rPr lang="fr-CA">
                <a:solidFill>
                  <a:schemeClr val="dk1"/>
                </a:solidFill>
                <a:latin typeface="Dosis"/>
                <a:ea typeface="Dosis"/>
                <a:cs typeface="Dosis"/>
                <a:sym typeface="Dosis"/>
              </a:rPr>
              <a:t> sans ouvrir le </a:t>
            </a:r>
            <a:r>
              <a:rPr lang="fr-CA">
                <a:solidFill>
                  <a:schemeClr val="dk1"/>
                </a:solidFill>
                <a:latin typeface="Dosis"/>
                <a:ea typeface="Dosis"/>
                <a:cs typeface="Dosis"/>
                <a:sym typeface="Dosis"/>
              </a:rPr>
              <a:t>couvercle</a:t>
            </a:r>
            <a:r>
              <a:rPr lang="fr-CA">
                <a:solidFill>
                  <a:schemeClr val="dk1"/>
                </a:solidFill>
                <a:latin typeface="Dosis"/>
                <a:ea typeface="Dosis"/>
                <a:cs typeface="Dosis"/>
                <a:sym typeface="Dosis"/>
              </a:rPr>
              <a:t> de celui-ci.  Vous placez donc un Micro:bit branché avec sa batterie dans un sac étanche dans le vivarium.  Vous devez donc créer le programme pour que le Micro:bit à l’intérieur du vivarium envoie, par radio, la température à </a:t>
            </a:r>
            <a:r>
              <a:rPr lang="fr-CA">
                <a:solidFill>
                  <a:schemeClr val="dk1"/>
                </a:solidFill>
                <a:latin typeface="Dosis"/>
                <a:ea typeface="Dosis"/>
                <a:cs typeface="Dosis"/>
                <a:sym typeface="Dosis"/>
              </a:rPr>
              <a:t>l'intérieur</a:t>
            </a:r>
            <a:r>
              <a:rPr lang="fr-CA">
                <a:solidFill>
                  <a:schemeClr val="dk1"/>
                </a:solidFill>
                <a:latin typeface="Dosis"/>
                <a:ea typeface="Dosis"/>
                <a:cs typeface="Dosis"/>
                <a:sym typeface="Dosis"/>
              </a:rPr>
              <a:t> du vivarium lorsque vous appuyez sur le bouton A du Micro:bit que vous avez dans vos mains.  Les deux microbit devront avoir le même programme téléchargé.</a:t>
            </a:r>
            <a:r>
              <a:rPr b="1" lang="fr-CA">
                <a:solidFill>
                  <a:schemeClr val="dk1"/>
                </a:solidFill>
                <a:latin typeface="Dosis"/>
                <a:ea typeface="Dosis"/>
                <a:cs typeface="Dosis"/>
                <a:sym typeface="Dosis"/>
              </a:rPr>
              <a:t> </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sz="1000">
              <a:solidFill>
                <a:schemeClr val="dk1"/>
              </a:solidFill>
              <a:latin typeface="Dosis"/>
              <a:ea typeface="Dosis"/>
              <a:cs typeface="Dosis"/>
              <a:sym typeface="Dosis"/>
            </a:endParaRPr>
          </a:p>
          <a:p>
            <a:pPr indent="0" lvl="0" marL="0" rtl="0" algn="l">
              <a:spcBef>
                <a:spcPts val="0"/>
              </a:spcBef>
              <a:spcAft>
                <a:spcPts val="0"/>
              </a:spcAft>
              <a:buNone/>
            </a:pPr>
            <a:r>
              <a:t/>
            </a:r>
            <a:endParaRPr>
              <a:solidFill>
                <a:schemeClr val="dk1"/>
              </a:solidFill>
              <a:latin typeface="Dosis"/>
              <a:ea typeface="Dosis"/>
              <a:cs typeface="Dosis"/>
              <a:sym typeface="Dosis"/>
            </a:endParaRPr>
          </a:p>
        </p:txBody>
      </p:sp>
      <p:grpSp>
        <p:nvGrpSpPr>
          <p:cNvPr id="1046" name="Google Shape;1046;p47"/>
          <p:cNvGrpSpPr/>
          <p:nvPr/>
        </p:nvGrpSpPr>
        <p:grpSpPr>
          <a:xfrm>
            <a:off x="2111375" y="6999348"/>
            <a:ext cx="5778300" cy="744402"/>
            <a:chOff x="2111375" y="6846948"/>
            <a:chExt cx="5778300" cy="744402"/>
          </a:xfrm>
        </p:grpSpPr>
        <p:pic>
          <p:nvPicPr>
            <p:cNvPr id="1047" name="Google Shape;1047;p47">
              <a:hlinkClick r:id="rId6"/>
            </p:cNvPr>
            <p:cNvPicPr preferRelativeResize="0"/>
            <p:nvPr/>
          </p:nvPicPr>
          <p:blipFill>
            <a:blip r:embed="rId7">
              <a:alphaModFix/>
            </a:blip>
            <a:stretch>
              <a:fillRect/>
            </a:stretch>
          </p:blipFill>
          <p:spPr>
            <a:xfrm>
              <a:off x="5541805" y="6953809"/>
              <a:ext cx="916721" cy="320739"/>
            </a:xfrm>
            <a:prstGeom prst="rect">
              <a:avLst/>
            </a:prstGeom>
            <a:noFill/>
            <a:ln>
              <a:noFill/>
            </a:ln>
          </p:spPr>
        </p:pic>
        <p:pic>
          <p:nvPicPr>
            <p:cNvPr id="1048" name="Google Shape;1048;p47"/>
            <p:cNvPicPr preferRelativeResize="0"/>
            <p:nvPr/>
          </p:nvPicPr>
          <p:blipFill>
            <a:blip r:embed="rId8">
              <a:alphaModFix/>
            </a:blip>
            <a:stretch>
              <a:fillRect/>
            </a:stretch>
          </p:blipFill>
          <p:spPr>
            <a:xfrm>
              <a:off x="3453124" y="6846948"/>
              <a:ext cx="1861750" cy="534450"/>
            </a:xfrm>
            <a:prstGeom prst="rect">
              <a:avLst/>
            </a:prstGeom>
            <a:noFill/>
            <a:ln>
              <a:noFill/>
            </a:ln>
          </p:spPr>
        </p:pic>
        <p:sp>
          <p:nvSpPr>
            <p:cNvPr id="1049" name="Google Shape;1049;p4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9"/>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50" name="Google Shape;1050;p47"/>
          <p:cNvPicPr preferRelativeResize="0"/>
          <p:nvPr/>
        </p:nvPicPr>
        <p:blipFill>
          <a:blip r:embed="rId10">
            <a:alphaModFix/>
          </a:blip>
          <a:stretch>
            <a:fillRect/>
          </a:stretch>
        </p:blipFill>
        <p:spPr>
          <a:xfrm rot="-971886">
            <a:off x="1608230" y="416245"/>
            <a:ext cx="907290" cy="747012"/>
          </a:xfrm>
          <a:prstGeom prst="rect">
            <a:avLst/>
          </a:prstGeom>
          <a:noFill/>
          <a:ln>
            <a:noFill/>
          </a:ln>
        </p:spPr>
      </p:pic>
      <p:pic>
        <p:nvPicPr>
          <p:cNvPr id="1051" name="Google Shape;1051;p47"/>
          <p:cNvPicPr preferRelativeResize="0"/>
          <p:nvPr/>
        </p:nvPicPr>
        <p:blipFill>
          <a:blip r:embed="rId10">
            <a:alphaModFix/>
          </a:blip>
          <a:stretch>
            <a:fillRect/>
          </a:stretch>
        </p:blipFill>
        <p:spPr>
          <a:xfrm rot="960109">
            <a:off x="7472330" y="416244"/>
            <a:ext cx="907289" cy="747013"/>
          </a:xfrm>
          <a:prstGeom prst="rect">
            <a:avLst/>
          </a:prstGeom>
          <a:noFill/>
          <a:ln>
            <a:noFill/>
          </a:ln>
        </p:spPr>
      </p:pic>
      <p:sp>
        <p:nvSpPr>
          <p:cNvPr id="1052" name="Google Shape;1052;p47"/>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I-4</a:t>
            </a:r>
            <a:endParaRPr sz="4200">
              <a:solidFill>
                <a:srgbClr val="0069BF"/>
              </a:solidFill>
              <a:latin typeface="Economica"/>
              <a:ea typeface="Economica"/>
              <a:cs typeface="Economica"/>
              <a:sym typeface="Economica"/>
            </a:endParaRPr>
          </a:p>
        </p:txBody>
      </p:sp>
      <p:cxnSp>
        <p:nvCxnSpPr>
          <p:cNvPr id="1053" name="Google Shape;1053;p47"/>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54" name="Google Shape;1054;p47"/>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le mode radio</a:t>
            </a:r>
            <a:endParaRPr sz="2400">
              <a:solidFill>
                <a:srgbClr val="000000"/>
              </a:solidFill>
              <a:latin typeface="Ubuntu"/>
              <a:ea typeface="Ubuntu"/>
              <a:cs typeface="Ubuntu"/>
              <a:sym typeface="Ubuntu"/>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8" name="Shape 1058"/>
        <p:cNvGrpSpPr/>
        <p:nvPr/>
      </p:nvGrpSpPr>
      <p:grpSpPr>
        <a:xfrm>
          <a:off x="0" y="0"/>
          <a:ext cx="0" cy="0"/>
          <a:chOff x="0" y="0"/>
          <a:chExt cx="0" cy="0"/>
        </a:xfrm>
      </p:grpSpPr>
      <p:sp>
        <p:nvSpPr>
          <p:cNvPr id="1059" name="Google Shape;1059;p48"/>
          <p:cNvSpPr txBox="1"/>
          <p:nvPr/>
        </p:nvSpPr>
        <p:spPr>
          <a:xfrm>
            <a:off x="838750" y="1273300"/>
            <a:ext cx="8275800" cy="750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chemeClr val="dk1"/>
                </a:solidFill>
                <a:latin typeface="Dosis"/>
                <a:ea typeface="Dosis"/>
                <a:cs typeface="Dosis"/>
                <a:sym typeface="Dosis"/>
              </a:rPr>
              <a:t>Il est possible, à l’aide de deux clous, de deux fils et d’un Micro:bit de prendre soins de votre plante en déterminant le taux d’humidité de la terre.  Si le niveau d’humidité est trop bas, votre Micro:bit pourra vous envoyer un signal lumineux.</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42900" lvl="0" marL="457200" rtl="0" algn="l">
              <a:spcBef>
                <a:spcPts val="0"/>
              </a:spcBef>
              <a:spcAft>
                <a:spcPts val="0"/>
              </a:spcAft>
              <a:buClr>
                <a:schemeClr val="dk1"/>
              </a:buClr>
              <a:buSzPts val="1800"/>
              <a:buFont typeface="Dosis"/>
              <a:buChar char="●"/>
            </a:pPr>
            <a:r>
              <a:rPr lang="fr-CA" sz="1800">
                <a:solidFill>
                  <a:schemeClr val="dk1"/>
                </a:solidFill>
                <a:latin typeface="Dosis"/>
                <a:ea typeface="Dosis"/>
                <a:cs typeface="Dosis"/>
                <a:sym typeface="Dosis"/>
              </a:rPr>
              <a:t>Pour commencer, réaliser ce circuit d’une des deux façons suivantes : </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0" lvl="0" marL="457200" rtl="0" algn="l">
              <a:spcBef>
                <a:spcPts val="0"/>
              </a:spcBef>
              <a:spcAft>
                <a:spcPts val="0"/>
              </a:spcAft>
              <a:buNone/>
            </a:pPr>
            <a:r>
              <a:t/>
            </a:r>
            <a:endParaRPr sz="1800">
              <a:solidFill>
                <a:schemeClr val="dk1"/>
              </a:solidFill>
              <a:latin typeface="Dosis"/>
              <a:ea typeface="Dosis"/>
              <a:cs typeface="Dosis"/>
              <a:sym typeface="Dosis"/>
            </a:endParaRPr>
          </a:p>
          <a:p>
            <a:pPr indent="0" lvl="0" marL="45720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sz="1800">
              <a:solidFill>
                <a:schemeClr val="dk1"/>
              </a:solidFill>
              <a:latin typeface="Dosis"/>
              <a:ea typeface="Dosis"/>
              <a:cs typeface="Dosis"/>
              <a:sym typeface="Dosis"/>
            </a:endParaRPr>
          </a:p>
          <a:p>
            <a:pPr indent="0" lvl="0" marL="0" rtl="0" algn="l">
              <a:spcBef>
                <a:spcPts val="0"/>
              </a:spcBef>
              <a:spcAft>
                <a:spcPts val="0"/>
              </a:spcAft>
              <a:buNone/>
            </a:pPr>
            <a:r>
              <a:t/>
            </a:r>
            <a:endParaRPr i="1" sz="1800" u="sng">
              <a:latin typeface="Dosis"/>
              <a:ea typeface="Dosis"/>
              <a:cs typeface="Dosis"/>
              <a:sym typeface="Dosis"/>
            </a:endParaRPr>
          </a:p>
        </p:txBody>
      </p:sp>
      <p:sp>
        <p:nvSpPr>
          <p:cNvPr id="1060" name="Google Shape;1060;p48"/>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cxnSp>
        <p:nvCxnSpPr>
          <p:cNvPr id="1061" name="Google Shape;1061;p48"/>
          <p:cNvCxnSpPr>
            <a:endCxn id="1062" idx="0"/>
          </p:cNvCxnSpPr>
          <p:nvPr/>
        </p:nvCxnSpPr>
        <p:spPr>
          <a:xfrm rot="10800000">
            <a:off x="4976650" y="2776800"/>
            <a:ext cx="24000" cy="3918900"/>
          </a:xfrm>
          <a:prstGeom prst="straightConnector1">
            <a:avLst/>
          </a:prstGeom>
          <a:noFill/>
          <a:ln cap="flat" cmpd="sng" w="9525">
            <a:solidFill>
              <a:schemeClr val="dk2"/>
            </a:solidFill>
            <a:prstDash val="solid"/>
            <a:round/>
            <a:headEnd len="med" w="med" type="none"/>
            <a:tailEnd len="med" w="med" type="none"/>
          </a:ln>
        </p:spPr>
      </p:cxnSp>
      <p:sp>
        <p:nvSpPr>
          <p:cNvPr id="1063" name="Google Shape;1063;p48"/>
          <p:cNvSpPr txBox="1"/>
          <p:nvPr/>
        </p:nvSpPr>
        <p:spPr>
          <a:xfrm>
            <a:off x="1671575" y="5376625"/>
            <a:ext cx="29961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 1</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Brancher un fil sur la broche 0 et un autre fil sur la broche 1.</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sp>
        <p:nvSpPr>
          <p:cNvPr id="1064" name="Google Shape;1064;p48"/>
          <p:cNvSpPr txBox="1"/>
          <p:nvPr/>
        </p:nvSpPr>
        <p:spPr>
          <a:xfrm>
            <a:off x="5139700" y="5376625"/>
            <a:ext cx="3423000" cy="13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Dosis"/>
                <a:ea typeface="Dosis"/>
                <a:cs typeface="Dosis"/>
                <a:sym typeface="Dosis"/>
              </a:rPr>
              <a:t>Possibilité 2</a:t>
            </a:r>
            <a:endParaRPr b="1" u="sng">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Utiliser un bouclier conçu pour le Micro:bit.  Brancher un fil dupont sur la broche signal 0 et un fil dupont sur la broche signal 1.</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1200">
              <a:latin typeface="Dosis"/>
              <a:ea typeface="Dosis"/>
              <a:cs typeface="Dosis"/>
              <a:sym typeface="Dosis"/>
            </a:endParaRPr>
          </a:p>
          <a:p>
            <a:pPr indent="0" lvl="0" marL="0" rtl="0" algn="l">
              <a:spcBef>
                <a:spcPts val="0"/>
              </a:spcBef>
              <a:spcAft>
                <a:spcPts val="0"/>
              </a:spcAft>
              <a:buNone/>
            </a:pPr>
            <a:r>
              <a:t/>
            </a:r>
            <a:endParaRPr i="1" sz="1200" u="sng">
              <a:latin typeface="Dosis"/>
              <a:ea typeface="Dosis"/>
              <a:cs typeface="Dosis"/>
              <a:sym typeface="Dosis"/>
            </a:endParaRPr>
          </a:p>
        </p:txBody>
      </p:sp>
      <p:grpSp>
        <p:nvGrpSpPr>
          <p:cNvPr id="1065" name="Google Shape;1065;p48"/>
          <p:cNvGrpSpPr/>
          <p:nvPr/>
        </p:nvGrpSpPr>
        <p:grpSpPr>
          <a:xfrm>
            <a:off x="1832325" y="2943238"/>
            <a:ext cx="2769363" cy="2540862"/>
            <a:chOff x="1832325" y="2943238"/>
            <a:chExt cx="2769363" cy="2540862"/>
          </a:xfrm>
        </p:grpSpPr>
        <p:pic>
          <p:nvPicPr>
            <p:cNvPr id="1066" name="Google Shape;1066;p48"/>
            <p:cNvPicPr preferRelativeResize="0"/>
            <p:nvPr/>
          </p:nvPicPr>
          <p:blipFill>
            <a:blip r:embed="rId3">
              <a:alphaModFix/>
            </a:blip>
            <a:stretch>
              <a:fillRect/>
            </a:stretch>
          </p:blipFill>
          <p:spPr>
            <a:xfrm>
              <a:off x="1843224" y="2943238"/>
              <a:ext cx="1432187" cy="1209550"/>
            </a:xfrm>
            <a:prstGeom prst="rect">
              <a:avLst/>
            </a:prstGeom>
            <a:noFill/>
            <a:ln>
              <a:noFill/>
            </a:ln>
          </p:spPr>
        </p:pic>
        <p:cxnSp>
          <p:nvCxnSpPr>
            <p:cNvPr id="1067" name="Google Shape;1067;p48"/>
            <p:cNvCxnSpPr/>
            <p:nvPr/>
          </p:nvCxnSpPr>
          <p:spPr>
            <a:xfrm>
              <a:off x="1962225" y="4817375"/>
              <a:ext cx="4800" cy="285900"/>
            </a:xfrm>
            <a:prstGeom prst="straightConnector1">
              <a:avLst/>
            </a:prstGeom>
            <a:noFill/>
            <a:ln cap="flat" cmpd="sng" w="38100">
              <a:solidFill>
                <a:srgbClr val="FF0000"/>
              </a:solidFill>
              <a:prstDash val="solid"/>
              <a:round/>
              <a:headEnd len="med" w="med" type="none"/>
              <a:tailEnd len="med" w="med" type="none"/>
            </a:ln>
          </p:spPr>
        </p:cxnSp>
        <p:cxnSp>
          <p:nvCxnSpPr>
            <p:cNvPr id="1068" name="Google Shape;1068;p48"/>
            <p:cNvCxnSpPr/>
            <p:nvPr/>
          </p:nvCxnSpPr>
          <p:spPr>
            <a:xfrm flipH="1" rot="10800000">
              <a:off x="1948475" y="4850600"/>
              <a:ext cx="1456500" cy="246300"/>
            </a:xfrm>
            <a:prstGeom prst="straightConnector1">
              <a:avLst/>
            </a:prstGeom>
            <a:noFill/>
            <a:ln cap="flat" cmpd="sng" w="38100">
              <a:solidFill>
                <a:srgbClr val="FF0000"/>
              </a:solidFill>
              <a:prstDash val="solid"/>
              <a:round/>
              <a:headEnd len="med" w="med" type="none"/>
              <a:tailEnd len="med" w="med" type="none"/>
            </a:ln>
          </p:spPr>
        </p:cxnSp>
        <p:pic>
          <p:nvPicPr>
            <p:cNvPr id="1069" name="Google Shape;1069;p48"/>
            <p:cNvPicPr preferRelativeResize="0"/>
            <p:nvPr/>
          </p:nvPicPr>
          <p:blipFill>
            <a:blip r:embed="rId4">
              <a:alphaModFix/>
            </a:blip>
            <a:stretch>
              <a:fillRect/>
            </a:stretch>
          </p:blipFill>
          <p:spPr>
            <a:xfrm rot="-6194676">
              <a:off x="3474700" y="4370300"/>
              <a:ext cx="296425" cy="864600"/>
            </a:xfrm>
            <a:prstGeom prst="rect">
              <a:avLst/>
            </a:prstGeom>
            <a:noFill/>
            <a:ln>
              <a:noFill/>
            </a:ln>
          </p:spPr>
        </p:pic>
        <p:pic>
          <p:nvPicPr>
            <p:cNvPr id="1070" name="Google Shape;1070;p48"/>
            <p:cNvPicPr preferRelativeResize="0"/>
            <p:nvPr/>
          </p:nvPicPr>
          <p:blipFill>
            <a:blip r:embed="rId4">
              <a:alphaModFix/>
            </a:blip>
            <a:stretch>
              <a:fillRect/>
            </a:stretch>
          </p:blipFill>
          <p:spPr>
            <a:xfrm rot="10800000">
              <a:off x="1832325" y="3998650"/>
              <a:ext cx="296425" cy="864600"/>
            </a:xfrm>
            <a:prstGeom prst="rect">
              <a:avLst/>
            </a:prstGeom>
            <a:noFill/>
            <a:ln>
              <a:noFill/>
            </a:ln>
          </p:spPr>
        </p:pic>
        <p:cxnSp>
          <p:nvCxnSpPr>
            <p:cNvPr id="1071" name="Google Shape;1071;p48"/>
            <p:cNvCxnSpPr/>
            <p:nvPr/>
          </p:nvCxnSpPr>
          <p:spPr>
            <a:xfrm>
              <a:off x="2228925" y="4664975"/>
              <a:ext cx="4800" cy="285900"/>
            </a:xfrm>
            <a:prstGeom prst="straightConnector1">
              <a:avLst/>
            </a:prstGeom>
            <a:noFill/>
            <a:ln cap="flat" cmpd="sng" w="38100">
              <a:solidFill>
                <a:srgbClr val="FFFFFF"/>
              </a:solidFill>
              <a:prstDash val="solid"/>
              <a:round/>
              <a:headEnd len="med" w="med" type="none"/>
              <a:tailEnd len="med" w="med" type="none"/>
            </a:ln>
          </p:spPr>
        </p:cxnSp>
        <p:cxnSp>
          <p:nvCxnSpPr>
            <p:cNvPr id="1072" name="Google Shape;1072;p48"/>
            <p:cNvCxnSpPr/>
            <p:nvPr/>
          </p:nvCxnSpPr>
          <p:spPr>
            <a:xfrm>
              <a:off x="2233688" y="4664975"/>
              <a:ext cx="4800" cy="285900"/>
            </a:xfrm>
            <a:prstGeom prst="straightConnector1">
              <a:avLst/>
            </a:prstGeom>
            <a:noFill/>
            <a:ln cap="flat" cmpd="sng" w="38100">
              <a:solidFill>
                <a:srgbClr val="000000"/>
              </a:solidFill>
              <a:prstDash val="solid"/>
              <a:round/>
              <a:headEnd len="med" w="med" type="none"/>
              <a:tailEnd len="med" w="med" type="none"/>
            </a:ln>
          </p:spPr>
        </p:cxnSp>
        <p:cxnSp>
          <p:nvCxnSpPr>
            <p:cNvPr id="1073" name="Google Shape;1073;p48"/>
            <p:cNvCxnSpPr/>
            <p:nvPr/>
          </p:nvCxnSpPr>
          <p:spPr>
            <a:xfrm flipH="1" rot="10800000">
              <a:off x="2234075" y="4469575"/>
              <a:ext cx="1132800" cy="469500"/>
            </a:xfrm>
            <a:prstGeom prst="straightConnector1">
              <a:avLst/>
            </a:prstGeom>
            <a:noFill/>
            <a:ln cap="flat" cmpd="sng" w="38100">
              <a:solidFill>
                <a:srgbClr val="000000"/>
              </a:solidFill>
              <a:prstDash val="solid"/>
              <a:round/>
              <a:headEnd len="med" w="med" type="none"/>
              <a:tailEnd len="med" w="med" type="none"/>
            </a:ln>
          </p:spPr>
        </p:cxnSp>
        <p:pic>
          <p:nvPicPr>
            <p:cNvPr id="1074" name="Google Shape;1074;p48"/>
            <p:cNvPicPr preferRelativeResize="0"/>
            <p:nvPr/>
          </p:nvPicPr>
          <p:blipFill>
            <a:blip r:embed="rId5">
              <a:alphaModFix/>
            </a:blip>
            <a:stretch>
              <a:fillRect/>
            </a:stretch>
          </p:blipFill>
          <p:spPr>
            <a:xfrm rot="10800000">
              <a:off x="2078350" y="3996575"/>
              <a:ext cx="357325" cy="883125"/>
            </a:xfrm>
            <a:prstGeom prst="rect">
              <a:avLst/>
            </a:prstGeom>
            <a:noFill/>
            <a:ln>
              <a:noFill/>
            </a:ln>
          </p:spPr>
        </p:pic>
        <p:pic>
          <p:nvPicPr>
            <p:cNvPr id="1075" name="Google Shape;1075;p48"/>
            <p:cNvPicPr preferRelativeResize="0"/>
            <p:nvPr/>
          </p:nvPicPr>
          <p:blipFill>
            <a:blip r:embed="rId5">
              <a:alphaModFix/>
            </a:blip>
            <a:stretch>
              <a:fillRect/>
            </a:stretch>
          </p:blipFill>
          <p:spPr>
            <a:xfrm rot="-6463521">
              <a:off x="3422113" y="3989387"/>
              <a:ext cx="357325" cy="883125"/>
            </a:xfrm>
            <a:prstGeom prst="rect">
              <a:avLst/>
            </a:prstGeom>
            <a:noFill/>
            <a:ln>
              <a:noFill/>
            </a:ln>
          </p:spPr>
        </p:pic>
        <p:pic>
          <p:nvPicPr>
            <p:cNvPr id="1076" name="Google Shape;1076;p48"/>
            <p:cNvPicPr preferRelativeResize="0"/>
            <p:nvPr/>
          </p:nvPicPr>
          <p:blipFill>
            <a:blip r:embed="rId6">
              <a:alphaModFix/>
            </a:blip>
            <a:stretch>
              <a:fillRect/>
            </a:stretch>
          </p:blipFill>
          <p:spPr>
            <a:xfrm flipH="1">
              <a:off x="3754613" y="4172563"/>
              <a:ext cx="830575" cy="924825"/>
            </a:xfrm>
            <a:prstGeom prst="rect">
              <a:avLst/>
            </a:prstGeom>
            <a:noFill/>
            <a:ln>
              <a:noFill/>
            </a:ln>
          </p:spPr>
        </p:pic>
        <p:pic>
          <p:nvPicPr>
            <p:cNvPr id="1077" name="Google Shape;1077;p48"/>
            <p:cNvPicPr preferRelativeResize="0"/>
            <p:nvPr/>
          </p:nvPicPr>
          <p:blipFill>
            <a:blip r:embed="rId6">
              <a:alphaModFix/>
            </a:blip>
            <a:stretch>
              <a:fillRect/>
            </a:stretch>
          </p:blipFill>
          <p:spPr>
            <a:xfrm flipH="1">
              <a:off x="3771113" y="4559275"/>
              <a:ext cx="830575" cy="924825"/>
            </a:xfrm>
            <a:prstGeom prst="rect">
              <a:avLst/>
            </a:prstGeom>
            <a:noFill/>
            <a:ln>
              <a:noFill/>
            </a:ln>
          </p:spPr>
        </p:pic>
      </p:grpSp>
      <p:grpSp>
        <p:nvGrpSpPr>
          <p:cNvPr id="1078" name="Google Shape;1078;p48"/>
          <p:cNvGrpSpPr/>
          <p:nvPr/>
        </p:nvGrpSpPr>
        <p:grpSpPr>
          <a:xfrm>
            <a:off x="1369750" y="2776800"/>
            <a:ext cx="7213800" cy="3919800"/>
            <a:chOff x="1369750" y="2776800"/>
            <a:chExt cx="7213800" cy="3919800"/>
          </a:xfrm>
        </p:grpSpPr>
        <p:sp>
          <p:nvSpPr>
            <p:cNvPr id="1062" name="Google Shape;1062;p48"/>
            <p:cNvSpPr/>
            <p:nvPr/>
          </p:nvSpPr>
          <p:spPr>
            <a:xfrm>
              <a:off x="1369750" y="2776800"/>
              <a:ext cx="7213800" cy="39198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t> </a:t>
              </a:r>
              <a:endParaRPr/>
            </a:p>
          </p:txBody>
        </p:sp>
        <p:pic>
          <p:nvPicPr>
            <p:cNvPr id="1079" name="Google Shape;1079;p48"/>
            <p:cNvPicPr preferRelativeResize="0"/>
            <p:nvPr/>
          </p:nvPicPr>
          <p:blipFill>
            <a:blip r:embed="rId7">
              <a:alphaModFix/>
            </a:blip>
            <a:stretch>
              <a:fillRect/>
            </a:stretch>
          </p:blipFill>
          <p:spPr>
            <a:xfrm>
              <a:off x="5100575" y="2943250"/>
              <a:ext cx="1630599" cy="2025999"/>
            </a:xfrm>
            <a:prstGeom prst="rect">
              <a:avLst/>
            </a:prstGeom>
            <a:noFill/>
            <a:ln>
              <a:noFill/>
            </a:ln>
          </p:spPr>
        </p:pic>
        <p:cxnSp>
          <p:nvCxnSpPr>
            <p:cNvPr id="1080" name="Google Shape;1080;p48"/>
            <p:cNvCxnSpPr/>
            <p:nvPr/>
          </p:nvCxnSpPr>
          <p:spPr>
            <a:xfrm>
              <a:off x="5336425" y="4495525"/>
              <a:ext cx="119400" cy="867000"/>
            </a:xfrm>
            <a:prstGeom prst="straightConnector1">
              <a:avLst/>
            </a:prstGeom>
            <a:noFill/>
            <a:ln cap="flat" cmpd="sng" w="19050">
              <a:solidFill>
                <a:srgbClr val="FF0000"/>
              </a:solidFill>
              <a:prstDash val="solid"/>
              <a:round/>
              <a:headEnd len="med" w="med" type="none"/>
              <a:tailEnd len="med" w="med" type="none"/>
            </a:ln>
          </p:spPr>
        </p:cxnSp>
        <p:cxnSp>
          <p:nvCxnSpPr>
            <p:cNvPr id="1081" name="Google Shape;1081;p48"/>
            <p:cNvCxnSpPr/>
            <p:nvPr/>
          </p:nvCxnSpPr>
          <p:spPr>
            <a:xfrm>
              <a:off x="5407850" y="4488375"/>
              <a:ext cx="309600" cy="695400"/>
            </a:xfrm>
            <a:prstGeom prst="straightConnector1">
              <a:avLst/>
            </a:prstGeom>
            <a:noFill/>
            <a:ln cap="flat" cmpd="sng" w="19050">
              <a:solidFill>
                <a:srgbClr val="000000"/>
              </a:solidFill>
              <a:prstDash val="solid"/>
              <a:round/>
              <a:headEnd len="med" w="med" type="none"/>
              <a:tailEnd len="med" w="med" type="none"/>
            </a:ln>
          </p:spPr>
        </p:cxnSp>
        <p:cxnSp>
          <p:nvCxnSpPr>
            <p:cNvPr id="1082" name="Google Shape;1082;p48"/>
            <p:cNvCxnSpPr/>
            <p:nvPr/>
          </p:nvCxnSpPr>
          <p:spPr>
            <a:xfrm flipH="1">
              <a:off x="5448225" y="5304025"/>
              <a:ext cx="1782300" cy="57300"/>
            </a:xfrm>
            <a:prstGeom prst="straightConnector1">
              <a:avLst/>
            </a:prstGeom>
            <a:noFill/>
            <a:ln cap="flat" cmpd="sng" w="19050">
              <a:solidFill>
                <a:srgbClr val="FF0000"/>
              </a:solidFill>
              <a:prstDash val="solid"/>
              <a:round/>
              <a:headEnd len="med" w="med" type="none"/>
              <a:tailEnd len="med" w="med" type="none"/>
            </a:ln>
          </p:spPr>
        </p:cxnSp>
        <p:cxnSp>
          <p:nvCxnSpPr>
            <p:cNvPr id="1083" name="Google Shape;1083;p48"/>
            <p:cNvCxnSpPr/>
            <p:nvPr/>
          </p:nvCxnSpPr>
          <p:spPr>
            <a:xfrm flipH="1" rot="10800000">
              <a:off x="5716125" y="4979600"/>
              <a:ext cx="1514400" cy="197400"/>
            </a:xfrm>
            <a:prstGeom prst="straightConnector1">
              <a:avLst/>
            </a:prstGeom>
            <a:noFill/>
            <a:ln cap="flat" cmpd="sng" w="19050">
              <a:solidFill>
                <a:srgbClr val="000000"/>
              </a:solidFill>
              <a:prstDash val="solid"/>
              <a:round/>
              <a:headEnd len="med" w="med" type="none"/>
              <a:tailEnd len="med" w="med" type="none"/>
            </a:ln>
          </p:spPr>
        </p:cxnSp>
        <p:pic>
          <p:nvPicPr>
            <p:cNvPr id="1084" name="Google Shape;1084;p48"/>
            <p:cNvPicPr preferRelativeResize="0"/>
            <p:nvPr/>
          </p:nvPicPr>
          <p:blipFill>
            <a:blip r:embed="rId4">
              <a:alphaModFix/>
            </a:blip>
            <a:stretch>
              <a:fillRect/>
            </a:stretch>
          </p:blipFill>
          <p:spPr>
            <a:xfrm rot="-6194676">
              <a:off x="7307887" y="4808475"/>
              <a:ext cx="296425" cy="864600"/>
            </a:xfrm>
            <a:prstGeom prst="rect">
              <a:avLst/>
            </a:prstGeom>
            <a:noFill/>
            <a:ln>
              <a:noFill/>
            </a:ln>
          </p:spPr>
        </p:pic>
        <p:pic>
          <p:nvPicPr>
            <p:cNvPr id="1085" name="Google Shape;1085;p48"/>
            <p:cNvPicPr preferRelativeResize="0"/>
            <p:nvPr/>
          </p:nvPicPr>
          <p:blipFill>
            <a:blip r:embed="rId5">
              <a:alphaModFix/>
            </a:blip>
            <a:stretch>
              <a:fillRect/>
            </a:stretch>
          </p:blipFill>
          <p:spPr>
            <a:xfrm rot="-6463521">
              <a:off x="7277438" y="4452137"/>
              <a:ext cx="357325" cy="883125"/>
            </a:xfrm>
            <a:prstGeom prst="rect">
              <a:avLst/>
            </a:prstGeom>
            <a:noFill/>
            <a:ln>
              <a:noFill/>
            </a:ln>
          </p:spPr>
        </p:pic>
        <p:pic>
          <p:nvPicPr>
            <p:cNvPr id="1086" name="Google Shape;1086;p48"/>
            <p:cNvPicPr preferRelativeResize="0"/>
            <p:nvPr/>
          </p:nvPicPr>
          <p:blipFill>
            <a:blip r:embed="rId6">
              <a:alphaModFix/>
            </a:blip>
            <a:stretch>
              <a:fillRect/>
            </a:stretch>
          </p:blipFill>
          <p:spPr>
            <a:xfrm flipH="1">
              <a:off x="7615388" y="4634925"/>
              <a:ext cx="830575" cy="924825"/>
            </a:xfrm>
            <a:prstGeom prst="rect">
              <a:avLst/>
            </a:prstGeom>
            <a:noFill/>
            <a:ln>
              <a:noFill/>
            </a:ln>
          </p:spPr>
        </p:pic>
        <p:pic>
          <p:nvPicPr>
            <p:cNvPr id="1087" name="Google Shape;1087;p48"/>
            <p:cNvPicPr preferRelativeResize="0"/>
            <p:nvPr/>
          </p:nvPicPr>
          <p:blipFill>
            <a:blip r:embed="rId6">
              <a:alphaModFix/>
            </a:blip>
            <a:stretch>
              <a:fillRect/>
            </a:stretch>
          </p:blipFill>
          <p:spPr>
            <a:xfrm flipH="1">
              <a:off x="7608563" y="4968875"/>
              <a:ext cx="830575" cy="924825"/>
            </a:xfrm>
            <a:prstGeom prst="rect">
              <a:avLst/>
            </a:prstGeom>
            <a:noFill/>
            <a:ln>
              <a:noFill/>
            </a:ln>
          </p:spPr>
        </p:pic>
      </p:grpSp>
      <p:grpSp>
        <p:nvGrpSpPr>
          <p:cNvPr id="1088" name="Google Shape;1088;p48"/>
          <p:cNvGrpSpPr/>
          <p:nvPr/>
        </p:nvGrpSpPr>
        <p:grpSpPr>
          <a:xfrm>
            <a:off x="2111375" y="6999348"/>
            <a:ext cx="5778300" cy="744402"/>
            <a:chOff x="2111375" y="6846948"/>
            <a:chExt cx="5778300" cy="744402"/>
          </a:xfrm>
        </p:grpSpPr>
        <p:pic>
          <p:nvPicPr>
            <p:cNvPr id="1089" name="Google Shape;1089;p48">
              <a:hlinkClick r:id="rId8"/>
            </p:cNvPr>
            <p:cNvPicPr preferRelativeResize="0"/>
            <p:nvPr/>
          </p:nvPicPr>
          <p:blipFill>
            <a:blip r:embed="rId9">
              <a:alphaModFix/>
            </a:blip>
            <a:stretch>
              <a:fillRect/>
            </a:stretch>
          </p:blipFill>
          <p:spPr>
            <a:xfrm>
              <a:off x="5541805" y="6953809"/>
              <a:ext cx="916721" cy="320739"/>
            </a:xfrm>
            <a:prstGeom prst="rect">
              <a:avLst/>
            </a:prstGeom>
            <a:noFill/>
            <a:ln>
              <a:noFill/>
            </a:ln>
          </p:spPr>
        </p:pic>
        <p:pic>
          <p:nvPicPr>
            <p:cNvPr id="1090" name="Google Shape;1090;p48"/>
            <p:cNvPicPr preferRelativeResize="0"/>
            <p:nvPr/>
          </p:nvPicPr>
          <p:blipFill>
            <a:blip r:embed="rId10">
              <a:alphaModFix/>
            </a:blip>
            <a:stretch>
              <a:fillRect/>
            </a:stretch>
          </p:blipFill>
          <p:spPr>
            <a:xfrm>
              <a:off x="3453124" y="6846948"/>
              <a:ext cx="1861750" cy="534450"/>
            </a:xfrm>
            <a:prstGeom prst="rect">
              <a:avLst/>
            </a:prstGeom>
            <a:noFill/>
            <a:ln>
              <a:noFill/>
            </a:ln>
          </p:spPr>
        </p:pic>
        <p:sp>
          <p:nvSpPr>
            <p:cNvPr id="1091" name="Google Shape;1091;p4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1"/>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092" name="Google Shape;1092;p48"/>
          <p:cNvPicPr preferRelativeResize="0"/>
          <p:nvPr/>
        </p:nvPicPr>
        <p:blipFill>
          <a:blip r:embed="rId12">
            <a:alphaModFix/>
          </a:blip>
          <a:stretch>
            <a:fillRect/>
          </a:stretch>
        </p:blipFill>
        <p:spPr>
          <a:xfrm rot="-971886">
            <a:off x="1608230" y="416245"/>
            <a:ext cx="907290" cy="747012"/>
          </a:xfrm>
          <a:prstGeom prst="rect">
            <a:avLst/>
          </a:prstGeom>
          <a:noFill/>
          <a:ln>
            <a:noFill/>
          </a:ln>
        </p:spPr>
      </p:pic>
      <p:pic>
        <p:nvPicPr>
          <p:cNvPr id="1093" name="Google Shape;1093;p48"/>
          <p:cNvPicPr preferRelativeResize="0"/>
          <p:nvPr/>
        </p:nvPicPr>
        <p:blipFill>
          <a:blip r:embed="rId12">
            <a:alphaModFix/>
          </a:blip>
          <a:stretch>
            <a:fillRect/>
          </a:stretch>
        </p:blipFill>
        <p:spPr>
          <a:xfrm rot="960109">
            <a:off x="7472330" y="416244"/>
            <a:ext cx="907289" cy="747013"/>
          </a:xfrm>
          <a:prstGeom prst="rect">
            <a:avLst/>
          </a:prstGeom>
          <a:noFill/>
          <a:ln>
            <a:noFill/>
          </a:ln>
        </p:spPr>
      </p:pic>
      <p:sp>
        <p:nvSpPr>
          <p:cNvPr id="1094" name="Google Shape;1094;p48"/>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I-5</a:t>
            </a:r>
            <a:endParaRPr sz="4200">
              <a:solidFill>
                <a:srgbClr val="0069BF"/>
              </a:solidFill>
              <a:latin typeface="Economica"/>
              <a:ea typeface="Economica"/>
              <a:cs typeface="Economica"/>
              <a:sym typeface="Economica"/>
            </a:endParaRPr>
          </a:p>
        </p:txBody>
      </p:sp>
      <p:cxnSp>
        <p:nvCxnSpPr>
          <p:cNvPr id="1095" name="Google Shape;1095;p48"/>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096" name="Google Shape;1096;p48"/>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Tester l’humidité de la terre</a:t>
            </a:r>
            <a:endParaRPr sz="2400">
              <a:solidFill>
                <a:srgbClr val="000000"/>
              </a:solidFill>
              <a:latin typeface="Ubuntu"/>
              <a:ea typeface="Ubuntu"/>
              <a:cs typeface="Ubuntu"/>
              <a:sym typeface="Ubuntu"/>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0" name="Shape 1100"/>
        <p:cNvGrpSpPr/>
        <p:nvPr/>
      </p:nvGrpSpPr>
      <p:grpSpPr>
        <a:xfrm>
          <a:off x="0" y="0"/>
          <a:ext cx="0" cy="0"/>
          <a:chOff x="0" y="0"/>
          <a:chExt cx="0" cy="0"/>
        </a:xfrm>
      </p:grpSpPr>
      <p:sp>
        <p:nvSpPr>
          <p:cNvPr id="1101" name="Google Shape;1101;p49"/>
          <p:cNvSpPr txBox="1"/>
          <p:nvPr/>
        </p:nvSpPr>
        <p:spPr>
          <a:xfrm>
            <a:off x="4981163" y="63015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3"/>
              </a:rPr>
              <a:t>http://recit.org/ul/qfr</a:t>
            </a:r>
            <a:endParaRPr>
              <a:latin typeface="Dosis"/>
              <a:ea typeface="Dosis"/>
              <a:cs typeface="Dosis"/>
              <a:sym typeface="Dosis"/>
            </a:endParaRPr>
          </a:p>
        </p:txBody>
      </p:sp>
      <p:sp>
        <p:nvSpPr>
          <p:cNvPr id="1102" name="Google Shape;1102;p49"/>
          <p:cNvSpPr txBox="1"/>
          <p:nvPr/>
        </p:nvSpPr>
        <p:spPr>
          <a:xfrm>
            <a:off x="762750" y="1222500"/>
            <a:ext cx="8532900" cy="7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chemeClr val="dk1"/>
                </a:solidFill>
                <a:latin typeface="Dosis"/>
                <a:ea typeface="Dosis"/>
                <a:cs typeface="Dosis"/>
                <a:sym typeface="Dosis"/>
              </a:rPr>
              <a:t>Détails du DÉFI :</a:t>
            </a:r>
            <a:endParaRPr b="1">
              <a:solidFill>
                <a:schemeClr val="dk1"/>
              </a:solidFill>
              <a:latin typeface="Dosis"/>
              <a:ea typeface="Dosis"/>
              <a:cs typeface="Dosis"/>
              <a:sym typeface="Dosis"/>
            </a:endParaRPr>
          </a:p>
          <a:p>
            <a:pPr indent="0" lvl="0" marL="0" rtl="0" algn="l">
              <a:spcBef>
                <a:spcPts val="0"/>
              </a:spcBef>
              <a:spcAft>
                <a:spcPts val="0"/>
              </a:spcAft>
              <a:buNone/>
            </a:pPr>
            <a:r>
              <a:t/>
            </a:r>
            <a:endParaRPr sz="8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Par souci d’économie d’énergie, nous allons prendre des mesures à toutes les 5 secondes.  Dans un projet réel, nous pourrions prendre des mesures à toutes les heures.</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Vous devez créer un variable que vous nommerez “Humidité”.</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Pour prendre une mesure, nous allons envoyer du courant sur la broche 1, nous allons faire une lecture de la broche analogique 0 et attribuer cette lecture à la variable “Humidité” et finalement nous allons couper le courant sur la broche 1.  Cette commande sera effectuée à l’aide des blocs suivants :</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Pour indiquer le niveau nous allons tracer le graphique de la variable Humidité, ayant comme valeur maximum 1023.  Ainsi les DEL du microbit </a:t>
            </a:r>
            <a:r>
              <a:rPr lang="fr-CA">
                <a:solidFill>
                  <a:schemeClr val="dk1"/>
                </a:solidFill>
                <a:latin typeface="Dosis"/>
                <a:ea typeface="Dosis"/>
                <a:cs typeface="Dosis"/>
                <a:sym typeface="Dosis"/>
              </a:rPr>
              <a:t>s'allumeront</a:t>
            </a:r>
            <a:r>
              <a:rPr lang="fr-CA">
                <a:solidFill>
                  <a:schemeClr val="dk1"/>
                </a:solidFill>
                <a:latin typeface="Dosis"/>
                <a:ea typeface="Dosis"/>
                <a:cs typeface="Dosis"/>
                <a:sym typeface="Dosis"/>
              </a:rPr>
              <a:t> en fonction du degré d’humidité.  Une ligne pour Humidité basse et 5 lignes pour humidité élevée.  Voici le nouveau bloc nécessaire pour tracer le graphique.  Vous devrez y ajouter un bloc et une valeur.</a:t>
            </a:r>
            <a:endParaRPr>
              <a:solidFill>
                <a:schemeClr val="dk1"/>
              </a:solidFill>
              <a:latin typeface="Dosis"/>
              <a:ea typeface="Dosis"/>
              <a:cs typeface="Dosis"/>
              <a:sym typeface="Dosis"/>
            </a:endParaRPr>
          </a:p>
          <a:p>
            <a:pPr indent="0" lvl="0" marL="0" rtl="0" algn="l">
              <a:spcBef>
                <a:spcPts val="0"/>
              </a:spcBef>
              <a:spcAft>
                <a:spcPts val="0"/>
              </a:spcAft>
              <a:buNone/>
            </a:pPr>
            <a:r>
              <a:t/>
            </a:r>
            <a:endParaRPr>
              <a:solidFill>
                <a:schemeClr val="dk1"/>
              </a:solidFill>
              <a:latin typeface="Dosis"/>
              <a:ea typeface="Dosis"/>
              <a:cs typeface="Dosis"/>
              <a:sym typeface="Dosis"/>
            </a:endParaRPr>
          </a:p>
          <a:p>
            <a:pPr indent="0" lvl="0" marL="0" rtl="0" algn="l">
              <a:spcBef>
                <a:spcPts val="0"/>
              </a:spcBef>
              <a:spcAft>
                <a:spcPts val="0"/>
              </a:spcAft>
              <a:buNone/>
            </a:pPr>
            <a:r>
              <a:t/>
            </a:r>
            <a:endParaRPr sz="18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Il faut laisser afficher le graphique pendant 2 secondes et par la suite effacer l’écran pour diminuer la consommation d’énergie.</a:t>
            </a:r>
            <a:endParaRPr>
              <a:solidFill>
                <a:schemeClr val="dk1"/>
              </a:solidFill>
              <a:latin typeface="Dosis"/>
              <a:ea typeface="Dosis"/>
              <a:cs typeface="Dosis"/>
              <a:sym typeface="Dosis"/>
            </a:endParaRPr>
          </a:p>
          <a:p>
            <a:pPr indent="0" lvl="0" marL="457200" rtl="0" algn="l">
              <a:spcBef>
                <a:spcPts val="0"/>
              </a:spcBef>
              <a:spcAft>
                <a:spcPts val="0"/>
              </a:spcAft>
              <a:buNone/>
            </a:pPr>
            <a:r>
              <a:t/>
            </a:r>
            <a:endParaRPr sz="1000">
              <a:solidFill>
                <a:schemeClr val="dk1"/>
              </a:solidFill>
              <a:latin typeface="Dosis"/>
              <a:ea typeface="Dosis"/>
              <a:cs typeface="Dosis"/>
              <a:sym typeface="Dosis"/>
            </a:endParaRPr>
          </a:p>
          <a:p>
            <a:pPr indent="-317500" lvl="0" marL="457200" rtl="0" algn="l">
              <a:spcBef>
                <a:spcPts val="0"/>
              </a:spcBef>
              <a:spcAft>
                <a:spcPts val="0"/>
              </a:spcAft>
              <a:buClr>
                <a:schemeClr val="dk1"/>
              </a:buClr>
              <a:buSzPts val="1400"/>
              <a:buFont typeface="Dosis"/>
              <a:buChar char="●"/>
            </a:pPr>
            <a:r>
              <a:rPr lang="fr-CA">
                <a:solidFill>
                  <a:schemeClr val="dk1"/>
                </a:solidFill>
                <a:latin typeface="Dosis"/>
                <a:ea typeface="Dosis"/>
                <a:cs typeface="Dosis"/>
                <a:sym typeface="Dosis"/>
              </a:rPr>
              <a:t>Finalement, si on maintient le bouton A pressé, on veut faire afficher la valeur de l’humidité.</a:t>
            </a:r>
            <a:endParaRPr>
              <a:solidFill>
                <a:schemeClr val="dk1"/>
              </a:solidFill>
              <a:latin typeface="Dosis"/>
              <a:ea typeface="Dosis"/>
              <a:cs typeface="Dosis"/>
              <a:sym typeface="Dosis"/>
            </a:endParaRPr>
          </a:p>
        </p:txBody>
      </p:sp>
      <p:pic>
        <p:nvPicPr>
          <p:cNvPr id="1103" name="Google Shape;1103;p49"/>
          <p:cNvPicPr preferRelativeResize="0"/>
          <p:nvPr/>
        </p:nvPicPr>
        <p:blipFill>
          <a:blip r:embed="rId4">
            <a:alphaModFix/>
          </a:blip>
          <a:stretch>
            <a:fillRect/>
          </a:stretch>
        </p:blipFill>
        <p:spPr>
          <a:xfrm>
            <a:off x="5984525" y="2994526"/>
            <a:ext cx="3551026" cy="1102286"/>
          </a:xfrm>
          <a:prstGeom prst="rect">
            <a:avLst/>
          </a:prstGeom>
          <a:noFill/>
          <a:ln>
            <a:noFill/>
          </a:ln>
        </p:spPr>
      </p:pic>
      <p:pic>
        <p:nvPicPr>
          <p:cNvPr id="1104" name="Google Shape;1104;p49"/>
          <p:cNvPicPr preferRelativeResize="0"/>
          <p:nvPr/>
        </p:nvPicPr>
        <p:blipFill>
          <a:blip r:embed="rId5">
            <a:alphaModFix/>
          </a:blip>
          <a:stretch>
            <a:fillRect/>
          </a:stretch>
        </p:blipFill>
        <p:spPr>
          <a:xfrm>
            <a:off x="1954025" y="4638728"/>
            <a:ext cx="1593675" cy="804275"/>
          </a:xfrm>
          <a:prstGeom prst="rect">
            <a:avLst/>
          </a:prstGeom>
          <a:noFill/>
          <a:ln>
            <a:noFill/>
          </a:ln>
        </p:spPr>
      </p:pic>
      <p:pic>
        <p:nvPicPr>
          <p:cNvPr id="1105" name="Google Shape;1105;p49"/>
          <p:cNvPicPr preferRelativeResize="0"/>
          <p:nvPr/>
        </p:nvPicPr>
        <p:blipFill>
          <a:blip r:embed="rId6">
            <a:alphaModFix/>
          </a:blip>
          <a:stretch>
            <a:fillRect/>
          </a:stretch>
        </p:blipFill>
        <p:spPr>
          <a:xfrm>
            <a:off x="5555394" y="2109677"/>
            <a:ext cx="1005831" cy="421800"/>
          </a:xfrm>
          <a:prstGeom prst="rect">
            <a:avLst/>
          </a:prstGeom>
          <a:noFill/>
          <a:ln>
            <a:noFill/>
          </a:ln>
        </p:spPr>
      </p:pic>
      <p:sp>
        <p:nvSpPr>
          <p:cNvPr id="1106" name="Google Shape;1106;p49"/>
          <p:cNvSpPr txBox="1"/>
          <p:nvPr/>
        </p:nvSpPr>
        <p:spPr>
          <a:xfrm>
            <a:off x="2609075" y="6301563"/>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7"/>
              </a:rPr>
              <a:t>http://recit.org/ul/qfq</a:t>
            </a:r>
            <a:r>
              <a:rPr lang="fr-CA">
                <a:solidFill>
                  <a:srgbClr val="434343"/>
                </a:solidFill>
                <a:latin typeface="Dosis"/>
                <a:ea typeface="Dosis"/>
                <a:cs typeface="Dosis"/>
                <a:sym typeface="Dosis"/>
              </a:rPr>
              <a:t> </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a:latin typeface="Dosis"/>
              <a:ea typeface="Dosis"/>
              <a:cs typeface="Dosis"/>
              <a:sym typeface="Dosis"/>
            </a:endParaRPr>
          </a:p>
        </p:txBody>
      </p:sp>
      <p:pic>
        <p:nvPicPr>
          <p:cNvPr id="1107" name="Google Shape;1107;p49"/>
          <p:cNvPicPr preferRelativeResize="0"/>
          <p:nvPr/>
        </p:nvPicPr>
        <p:blipFill>
          <a:blip r:embed="rId8">
            <a:alphaModFix/>
          </a:blip>
          <a:stretch>
            <a:fillRect/>
          </a:stretch>
        </p:blipFill>
        <p:spPr>
          <a:xfrm>
            <a:off x="7353275" y="5893675"/>
            <a:ext cx="1078050" cy="1280839"/>
          </a:xfrm>
          <a:prstGeom prst="rect">
            <a:avLst/>
          </a:prstGeom>
          <a:noFill/>
          <a:ln>
            <a:noFill/>
          </a:ln>
        </p:spPr>
      </p:pic>
      <p:grpSp>
        <p:nvGrpSpPr>
          <p:cNvPr id="1108" name="Google Shape;1108;p49"/>
          <p:cNvGrpSpPr/>
          <p:nvPr/>
        </p:nvGrpSpPr>
        <p:grpSpPr>
          <a:xfrm>
            <a:off x="2111375" y="6999348"/>
            <a:ext cx="5778300" cy="744402"/>
            <a:chOff x="2111375" y="6846948"/>
            <a:chExt cx="5778300" cy="744402"/>
          </a:xfrm>
        </p:grpSpPr>
        <p:pic>
          <p:nvPicPr>
            <p:cNvPr id="1109" name="Google Shape;1109;p49">
              <a:hlinkClick r:id="rId9"/>
            </p:cNvPr>
            <p:cNvPicPr preferRelativeResize="0"/>
            <p:nvPr/>
          </p:nvPicPr>
          <p:blipFill>
            <a:blip r:embed="rId10">
              <a:alphaModFix/>
            </a:blip>
            <a:stretch>
              <a:fillRect/>
            </a:stretch>
          </p:blipFill>
          <p:spPr>
            <a:xfrm>
              <a:off x="5541805" y="6953809"/>
              <a:ext cx="916721" cy="320739"/>
            </a:xfrm>
            <a:prstGeom prst="rect">
              <a:avLst/>
            </a:prstGeom>
            <a:noFill/>
            <a:ln>
              <a:noFill/>
            </a:ln>
          </p:spPr>
        </p:pic>
        <p:pic>
          <p:nvPicPr>
            <p:cNvPr id="1110" name="Google Shape;1110;p49"/>
            <p:cNvPicPr preferRelativeResize="0"/>
            <p:nvPr/>
          </p:nvPicPr>
          <p:blipFill>
            <a:blip r:embed="rId11">
              <a:alphaModFix/>
            </a:blip>
            <a:stretch>
              <a:fillRect/>
            </a:stretch>
          </p:blipFill>
          <p:spPr>
            <a:xfrm>
              <a:off x="3453124" y="6846948"/>
              <a:ext cx="1861750" cy="534450"/>
            </a:xfrm>
            <a:prstGeom prst="rect">
              <a:avLst/>
            </a:prstGeom>
            <a:noFill/>
            <a:ln>
              <a:noFill/>
            </a:ln>
          </p:spPr>
        </p:pic>
        <p:sp>
          <p:nvSpPr>
            <p:cNvPr id="1111" name="Google Shape;1111;p4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2"/>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12" name="Google Shape;1112;p49"/>
          <p:cNvPicPr preferRelativeResize="0"/>
          <p:nvPr/>
        </p:nvPicPr>
        <p:blipFill>
          <a:blip r:embed="rId13">
            <a:alphaModFix/>
          </a:blip>
          <a:stretch>
            <a:fillRect/>
          </a:stretch>
        </p:blipFill>
        <p:spPr>
          <a:xfrm rot="-971886">
            <a:off x="1608230" y="416245"/>
            <a:ext cx="907290" cy="747012"/>
          </a:xfrm>
          <a:prstGeom prst="rect">
            <a:avLst/>
          </a:prstGeom>
          <a:noFill/>
          <a:ln>
            <a:noFill/>
          </a:ln>
        </p:spPr>
      </p:pic>
      <p:pic>
        <p:nvPicPr>
          <p:cNvPr id="1113" name="Google Shape;1113;p49"/>
          <p:cNvPicPr preferRelativeResize="0"/>
          <p:nvPr/>
        </p:nvPicPr>
        <p:blipFill>
          <a:blip r:embed="rId13">
            <a:alphaModFix/>
          </a:blip>
          <a:stretch>
            <a:fillRect/>
          </a:stretch>
        </p:blipFill>
        <p:spPr>
          <a:xfrm rot="960109">
            <a:off x="7472330" y="416244"/>
            <a:ext cx="907289" cy="747013"/>
          </a:xfrm>
          <a:prstGeom prst="rect">
            <a:avLst/>
          </a:prstGeom>
          <a:noFill/>
          <a:ln>
            <a:noFill/>
          </a:ln>
        </p:spPr>
      </p:pic>
      <p:sp>
        <p:nvSpPr>
          <p:cNvPr id="1114" name="Google Shape;1114;p49"/>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I-5</a:t>
            </a:r>
            <a:endParaRPr sz="4200">
              <a:solidFill>
                <a:srgbClr val="0069BF"/>
              </a:solidFill>
              <a:latin typeface="Economica"/>
              <a:ea typeface="Economica"/>
              <a:cs typeface="Economica"/>
              <a:sym typeface="Economica"/>
            </a:endParaRPr>
          </a:p>
        </p:txBody>
      </p:sp>
      <p:cxnSp>
        <p:nvCxnSpPr>
          <p:cNvPr id="1115" name="Google Shape;1115;p49"/>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16" name="Google Shape;1116;p49"/>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Tester l’humidité de la terre</a:t>
            </a:r>
            <a:endParaRPr sz="2400">
              <a:solidFill>
                <a:srgbClr val="000000"/>
              </a:solidFill>
              <a:latin typeface="Ubuntu"/>
              <a:ea typeface="Ubuntu"/>
              <a:cs typeface="Ubuntu"/>
              <a:sym typeface="Ubuntu"/>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0" name="Shape 1120"/>
        <p:cNvGrpSpPr/>
        <p:nvPr/>
      </p:nvGrpSpPr>
      <p:grpSpPr>
        <a:xfrm>
          <a:off x="0" y="0"/>
          <a:ext cx="0" cy="0"/>
          <a:chOff x="0" y="0"/>
          <a:chExt cx="0" cy="0"/>
        </a:xfrm>
      </p:grpSpPr>
      <p:sp>
        <p:nvSpPr>
          <p:cNvPr id="1121" name="Google Shape;1121;p50"/>
          <p:cNvSpPr/>
          <p:nvPr/>
        </p:nvSpPr>
        <p:spPr>
          <a:xfrm>
            <a:off x="838200" y="1397775"/>
            <a:ext cx="8382000" cy="51507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a:t> </a:t>
            </a:r>
            <a:endParaRPr/>
          </a:p>
        </p:txBody>
      </p:sp>
      <p:sp>
        <p:nvSpPr>
          <p:cNvPr id="1122" name="Google Shape;1122;p50"/>
          <p:cNvSpPr txBox="1"/>
          <p:nvPr/>
        </p:nvSpPr>
        <p:spPr>
          <a:xfrm>
            <a:off x="6143600" y="6687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grpSp>
        <p:nvGrpSpPr>
          <p:cNvPr id="1123" name="Google Shape;1123;p50"/>
          <p:cNvGrpSpPr/>
          <p:nvPr/>
        </p:nvGrpSpPr>
        <p:grpSpPr>
          <a:xfrm>
            <a:off x="2111375" y="6999348"/>
            <a:ext cx="5778300" cy="744402"/>
            <a:chOff x="2111375" y="6846948"/>
            <a:chExt cx="5778300" cy="744402"/>
          </a:xfrm>
        </p:grpSpPr>
        <p:pic>
          <p:nvPicPr>
            <p:cNvPr id="1124" name="Google Shape;1124;p50">
              <a:hlinkClick r:id="rId3"/>
            </p:cNvPr>
            <p:cNvPicPr preferRelativeResize="0"/>
            <p:nvPr/>
          </p:nvPicPr>
          <p:blipFill>
            <a:blip r:embed="rId4">
              <a:alphaModFix/>
            </a:blip>
            <a:stretch>
              <a:fillRect/>
            </a:stretch>
          </p:blipFill>
          <p:spPr>
            <a:xfrm>
              <a:off x="5541805" y="6953809"/>
              <a:ext cx="916721" cy="320739"/>
            </a:xfrm>
            <a:prstGeom prst="rect">
              <a:avLst/>
            </a:prstGeom>
            <a:noFill/>
            <a:ln>
              <a:noFill/>
            </a:ln>
          </p:spPr>
        </p:pic>
        <p:pic>
          <p:nvPicPr>
            <p:cNvPr id="1125" name="Google Shape;1125;p50"/>
            <p:cNvPicPr preferRelativeResize="0"/>
            <p:nvPr/>
          </p:nvPicPr>
          <p:blipFill>
            <a:blip r:embed="rId5">
              <a:alphaModFix/>
            </a:blip>
            <a:stretch>
              <a:fillRect/>
            </a:stretch>
          </p:blipFill>
          <p:spPr>
            <a:xfrm>
              <a:off x="3453124" y="6846948"/>
              <a:ext cx="1861750" cy="534450"/>
            </a:xfrm>
            <a:prstGeom prst="rect">
              <a:avLst/>
            </a:prstGeom>
            <a:noFill/>
            <a:ln>
              <a:noFill/>
            </a:ln>
          </p:spPr>
        </p:pic>
        <p:sp>
          <p:nvSpPr>
            <p:cNvPr id="1126" name="Google Shape;1126;p5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27" name="Google Shape;1127;p50"/>
          <p:cNvPicPr preferRelativeResize="0"/>
          <p:nvPr/>
        </p:nvPicPr>
        <p:blipFill>
          <a:blip r:embed="rId7">
            <a:alphaModFix/>
          </a:blip>
          <a:stretch>
            <a:fillRect/>
          </a:stretch>
        </p:blipFill>
        <p:spPr>
          <a:xfrm rot="-971886">
            <a:off x="1608230" y="416245"/>
            <a:ext cx="907290" cy="747012"/>
          </a:xfrm>
          <a:prstGeom prst="rect">
            <a:avLst/>
          </a:prstGeom>
          <a:noFill/>
          <a:ln>
            <a:noFill/>
          </a:ln>
        </p:spPr>
      </p:pic>
      <p:pic>
        <p:nvPicPr>
          <p:cNvPr id="1128" name="Google Shape;1128;p50"/>
          <p:cNvPicPr preferRelativeResize="0"/>
          <p:nvPr/>
        </p:nvPicPr>
        <p:blipFill>
          <a:blip r:embed="rId7">
            <a:alphaModFix/>
          </a:blip>
          <a:stretch>
            <a:fillRect/>
          </a:stretch>
        </p:blipFill>
        <p:spPr>
          <a:xfrm rot="960109">
            <a:off x="7472330" y="416244"/>
            <a:ext cx="907289" cy="747013"/>
          </a:xfrm>
          <a:prstGeom prst="rect">
            <a:avLst/>
          </a:prstGeom>
          <a:noFill/>
          <a:ln>
            <a:noFill/>
          </a:ln>
        </p:spPr>
      </p:pic>
      <p:sp>
        <p:nvSpPr>
          <p:cNvPr id="1129" name="Google Shape;1129;p50"/>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I-6</a:t>
            </a:r>
            <a:endParaRPr sz="4200">
              <a:solidFill>
                <a:srgbClr val="0069BF"/>
              </a:solidFill>
              <a:latin typeface="Economica"/>
              <a:ea typeface="Economica"/>
              <a:cs typeface="Economica"/>
              <a:sym typeface="Economica"/>
            </a:endParaRPr>
          </a:p>
        </p:txBody>
      </p:sp>
      <p:cxnSp>
        <p:nvCxnSpPr>
          <p:cNvPr id="1130" name="Google Shape;1130;p50"/>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31" name="Google Shape;1131;p50"/>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Ultrason, mesurer des distances</a:t>
            </a:r>
            <a:endParaRPr sz="2400">
              <a:solidFill>
                <a:srgbClr val="000000"/>
              </a:solidFill>
              <a:latin typeface="Ubuntu"/>
              <a:ea typeface="Ubuntu"/>
              <a:cs typeface="Ubuntu"/>
              <a:sym typeface="Ubuntu"/>
            </a:endParaRPr>
          </a:p>
        </p:txBody>
      </p:sp>
      <p:pic>
        <p:nvPicPr>
          <p:cNvPr id="1132" name="Google Shape;1132;p50"/>
          <p:cNvPicPr preferRelativeResize="0"/>
          <p:nvPr/>
        </p:nvPicPr>
        <p:blipFill>
          <a:blip r:embed="rId8">
            <a:alphaModFix/>
          </a:blip>
          <a:stretch>
            <a:fillRect/>
          </a:stretch>
        </p:blipFill>
        <p:spPr>
          <a:xfrm>
            <a:off x="5408625" y="1541000"/>
            <a:ext cx="2107501" cy="3560681"/>
          </a:xfrm>
          <a:prstGeom prst="rect">
            <a:avLst/>
          </a:prstGeom>
          <a:noFill/>
          <a:ln>
            <a:noFill/>
          </a:ln>
        </p:spPr>
      </p:pic>
      <p:sp>
        <p:nvSpPr>
          <p:cNvPr id="1133" name="Google Shape;1133;p50"/>
          <p:cNvSpPr txBox="1"/>
          <p:nvPr/>
        </p:nvSpPr>
        <p:spPr>
          <a:xfrm>
            <a:off x="5181775" y="4959625"/>
            <a:ext cx="38226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Si vous utilisez ce bouclier, une fois votre programme téléchargé, vous devez brancher votre câble USB ici pour alimenter votre capteur ultrason.  Les 3,3 V du Micro:bit ne sont pas suffisants pour alimenter le capteur HC-SR04.  Nous </a:t>
            </a:r>
            <a:r>
              <a:rPr lang="fr-CA">
                <a:latin typeface="Dosis"/>
                <a:ea typeface="Dosis"/>
                <a:cs typeface="Dosis"/>
                <a:sym typeface="Dosis"/>
              </a:rPr>
              <a:t>utilisons</a:t>
            </a:r>
            <a:r>
              <a:rPr lang="fr-CA">
                <a:latin typeface="Dosis"/>
                <a:ea typeface="Dosis"/>
                <a:cs typeface="Dosis"/>
                <a:sym typeface="Dosis"/>
              </a:rPr>
              <a:t> donc le </a:t>
            </a:r>
            <a:r>
              <a:rPr lang="fr-CA">
                <a:latin typeface="Dosis"/>
                <a:ea typeface="Dosis"/>
                <a:cs typeface="Dosis"/>
                <a:sym typeface="Dosis"/>
              </a:rPr>
              <a:t>câble</a:t>
            </a:r>
            <a:r>
              <a:rPr lang="fr-CA">
                <a:latin typeface="Dosis"/>
                <a:ea typeface="Dosis"/>
                <a:cs typeface="Dosis"/>
                <a:sym typeface="Dosis"/>
              </a:rPr>
              <a:t> USB relié à l’ordinateur pour fournir 5 V au capteur</a:t>
            </a:r>
            <a:endParaRPr>
              <a:latin typeface="Dosis"/>
              <a:ea typeface="Dosis"/>
              <a:cs typeface="Dosis"/>
              <a:sym typeface="Dosis"/>
            </a:endParaRPr>
          </a:p>
        </p:txBody>
      </p:sp>
      <p:cxnSp>
        <p:nvCxnSpPr>
          <p:cNvPr id="1134" name="Google Shape;1134;p50"/>
          <p:cNvCxnSpPr/>
          <p:nvPr/>
        </p:nvCxnSpPr>
        <p:spPr>
          <a:xfrm rot="10800000">
            <a:off x="6976325" y="3175100"/>
            <a:ext cx="2043300" cy="18900"/>
          </a:xfrm>
          <a:prstGeom prst="straightConnector1">
            <a:avLst/>
          </a:prstGeom>
          <a:noFill/>
          <a:ln cap="flat" cmpd="sng" w="28575">
            <a:solidFill>
              <a:schemeClr val="dk2"/>
            </a:solidFill>
            <a:prstDash val="dash"/>
            <a:round/>
            <a:headEnd len="med" w="med" type="none"/>
            <a:tailEnd len="med" w="med" type="triangle"/>
          </a:ln>
        </p:spPr>
      </p:cxnSp>
      <p:cxnSp>
        <p:nvCxnSpPr>
          <p:cNvPr id="1135" name="Google Shape;1135;p50"/>
          <p:cNvCxnSpPr>
            <a:stCxn id="1121" idx="2"/>
            <a:endCxn id="1121" idx="0"/>
          </p:cNvCxnSpPr>
          <p:nvPr/>
        </p:nvCxnSpPr>
        <p:spPr>
          <a:xfrm rot="10800000">
            <a:off x="5029200" y="1397775"/>
            <a:ext cx="0" cy="5150700"/>
          </a:xfrm>
          <a:prstGeom prst="straightConnector1">
            <a:avLst/>
          </a:prstGeom>
          <a:noFill/>
          <a:ln cap="flat" cmpd="sng" w="9525">
            <a:solidFill>
              <a:schemeClr val="dk2"/>
            </a:solidFill>
            <a:prstDash val="solid"/>
            <a:round/>
            <a:headEnd len="med" w="med" type="none"/>
            <a:tailEnd len="med" w="med" type="none"/>
          </a:ln>
        </p:spPr>
      </p:cxnSp>
      <p:cxnSp>
        <p:nvCxnSpPr>
          <p:cNvPr id="1136" name="Google Shape;1136;p50"/>
          <p:cNvCxnSpPr/>
          <p:nvPr/>
        </p:nvCxnSpPr>
        <p:spPr>
          <a:xfrm flipH="1">
            <a:off x="9004425" y="3182350"/>
            <a:ext cx="6900" cy="2206200"/>
          </a:xfrm>
          <a:prstGeom prst="straightConnector1">
            <a:avLst/>
          </a:prstGeom>
          <a:noFill/>
          <a:ln cap="flat" cmpd="sng" w="28575">
            <a:solidFill>
              <a:schemeClr val="dk2"/>
            </a:solidFill>
            <a:prstDash val="dash"/>
            <a:round/>
            <a:headEnd len="med" w="med" type="none"/>
            <a:tailEnd len="med" w="med" type="none"/>
          </a:ln>
        </p:spPr>
      </p:cxnSp>
      <p:cxnSp>
        <p:nvCxnSpPr>
          <p:cNvPr id="1137" name="Google Shape;1137;p50"/>
          <p:cNvCxnSpPr>
            <a:endCxn id="1133" idx="3"/>
          </p:cNvCxnSpPr>
          <p:nvPr/>
        </p:nvCxnSpPr>
        <p:spPr>
          <a:xfrm flipH="1" rot="10800000">
            <a:off x="8734675" y="5387125"/>
            <a:ext cx="269700" cy="1200"/>
          </a:xfrm>
          <a:prstGeom prst="straightConnector1">
            <a:avLst/>
          </a:prstGeom>
          <a:noFill/>
          <a:ln cap="flat" cmpd="sng" w="28575">
            <a:solidFill>
              <a:schemeClr val="dk2"/>
            </a:solidFill>
            <a:prstDash val="dash"/>
            <a:round/>
            <a:headEnd len="med" w="med" type="none"/>
            <a:tailEnd len="med" w="med" type="none"/>
          </a:ln>
        </p:spPr>
      </p:cxnSp>
      <p:sp>
        <p:nvSpPr>
          <p:cNvPr id="1138" name="Google Shape;1138;p50"/>
          <p:cNvSpPr txBox="1"/>
          <p:nvPr/>
        </p:nvSpPr>
        <p:spPr>
          <a:xfrm>
            <a:off x="7148225" y="1816925"/>
            <a:ext cx="1730700" cy="110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rgbClr val="FF0000"/>
                </a:solidFill>
                <a:latin typeface="Dosis"/>
                <a:ea typeface="Dosis"/>
                <a:cs typeface="Dosis"/>
                <a:sym typeface="Dosis"/>
              </a:rPr>
              <a:t>VCC dans le 5V</a:t>
            </a:r>
            <a:endParaRPr b="1">
              <a:solidFill>
                <a:srgbClr val="FF0000"/>
              </a:solidFill>
              <a:latin typeface="Dosis"/>
              <a:ea typeface="Dosis"/>
              <a:cs typeface="Dosis"/>
              <a:sym typeface="Dosis"/>
            </a:endParaRPr>
          </a:p>
          <a:p>
            <a:pPr indent="0" lvl="0" marL="0" rtl="0" algn="ctr">
              <a:spcBef>
                <a:spcPts val="0"/>
              </a:spcBef>
              <a:spcAft>
                <a:spcPts val="0"/>
              </a:spcAft>
              <a:buNone/>
            </a:pPr>
            <a:r>
              <a:rPr b="1" lang="fr-CA">
                <a:latin typeface="Dosis"/>
                <a:ea typeface="Dosis"/>
                <a:cs typeface="Dosis"/>
                <a:sym typeface="Dosis"/>
              </a:rPr>
              <a:t>GND dans le GND</a:t>
            </a:r>
            <a:endParaRPr b="1">
              <a:latin typeface="Dosis"/>
              <a:ea typeface="Dosis"/>
              <a:cs typeface="Dosis"/>
              <a:sym typeface="Dosis"/>
            </a:endParaRPr>
          </a:p>
          <a:p>
            <a:pPr indent="0" lvl="0" marL="0" rtl="0" algn="ctr">
              <a:spcBef>
                <a:spcPts val="0"/>
              </a:spcBef>
              <a:spcAft>
                <a:spcPts val="0"/>
              </a:spcAft>
              <a:buNone/>
            </a:pPr>
            <a:r>
              <a:rPr b="1" lang="fr-CA">
                <a:solidFill>
                  <a:srgbClr val="FFFF00"/>
                </a:solidFill>
                <a:latin typeface="Dosis"/>
                <a:ea typeface="Dosis"/>
                <a:cs typeface="Dosis"/>
                <a:sym typeface="Dosis"/>
              </a:rPr>
              <a:t>Trig  broche signal 0</a:t>
            </a:r>
            <a:endParaRPr b="1">
              <a:solidFill>
                <a:srgbClr val="FFFF00"/>
              </a:solidFill>
              <a:latin typeface="Dosis"/>
              <a:ea typeface="Dosis"/>
              <a:cs typeface="Dosis"/>
              <a:sym typeface="Dosis"/>
            </a:endParaRPr>
          </a:p>
          <a:p>
            <a:pPr indent="0" lvl="0" marL="0" rtl="0" algn="ctr">
              <a:spcBef>
                <a:spcPts val="0"/>
              </a:spcBef>
              <a:spcAft>
                <a:spcPts val="0"/>
              </a:spcAft>
              <a:buNone/>
            </a:pPr>
            <a:r>
              <a:rPr b="1" lang="fr-CA">
                <a:solidFill>
                  <a:srgbClr val="4A86E8"/>
                </a:solidFill>
                <a:latin typeface="Dosis"/>
                <a:ea typeface="Dosis"/>
                <a:cs typeface="Dosis"/>
                <a:sym typeface="Dosis"/>
              </a:rPr>
              <a:t>Echo broche signal 1</a:t>
            </a:r>
            <a:endParaRPr b="1">
              <a:solidFill>
                <a:srgbClr val="4A86E8"/>
              </a:solidFill>
              <a:latin typeface="Dosis"/>
              <a:ea typeface="Dosis"/>
              <a:cs typeface="Dosis"/>
              <a:sym typeface="Dosis"/>
            </a:endParaRPr>
          </a:p>
        </p:txBody>
      </p:sp>
      <p:sp>
        <p:nvSpPr>
          <p:cNvPr id="1139" name="Google Shape;1139;p50"/>
          <p:cNvSpPr txBox="1"/>
          <p:nvPr/>
        </p:nvSpPr>
        <p:spPr>
          <a:xfrm>
            <a:off x="1143175" y="4397375"/>
            <a:ext cx="38226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Si vous n’avez pas de bouclier.  Réaliser le circuit ci-haut avec des fils avec des pinces </a:t>
            </a:r>
            <a:r>
              <a:rPr lang="fr-CA">
                <a:latin typeface="Dosis"/>
                <a:ea typeface="Dosis"/>
                <a:cs typeface="Dosis"/>
                <a:sym typeface="Dosis"/>
              </a:rPr>
              <a:t>crocodiles. </a:t>
            </a:r>
            <a:r>
              <a:rPr lang="fr-CA">
                <a:latin typeface="Dosis"/>
                <a:ea typeface="Dosis"/>
                <a:cs typeface="Dosis"/>
                <a:sym typeface="Dosis"/>
              </a:rPr>
              <a:t> Les 3,3 V du Micro:bit ne sont pas suffisants pour alimenter le capteur HC-SR04.  Nous utilisons donc une source de courant externe ( 3 batteries  AA  ou AAA ) pour fournir le courant nécessaire au capteur.  Attention le fil positif est uniquement </a:t>
            </a:r>
            <a:r>
              <a:rPr lang="fr-CA">
                <a:latin typeface="Dosis"/>
                <a:ea typeface="Dosis"/>
                <a:cs typeface="Dosis"/>
                <a:sym typeface="Dosis"/>
              </a:rPr>
              <a:t>relié</a:t>
            </a:r>
            <a:r>
              <a:rPr lang="fr-CA">
                <a:latin typeface="Dosis"/>
                <a:ea typeface="Dosis"/>
                <a:cs typeface="Dosis"/>
                <a:sym typeface="Dosis"/>
              </a:rPr>
              <a:t> au capteur et non au Micro:bit.  Le fil négatif doit se rendre au </a:t>
            </a:r>
            <a:r>
              <a:rPr lang="fr-CA">
                <a:latin typeface="Dosis"/>
                <a:ea typeface="Dosis"/>
                <a:cs typeface="Dosis"/>
                <a:sym typeface="Dosis"/>
              </a:rPr>
              <a:t>capteur</a:t>
            </a:r>
            <a:r>
              <a:rPr lang="fr-CA">
                <a:latin typeface="Dosis"/>
                <a:ea typeface="Dosis"/>
                <a:cs typeface="Dosis"/>
                <a:sym typeface="Dosis"/>
              </a:rPr>
              <a:t> et au GND du Micro:bit.</a:t>
            </a:r>
            <a:endParaRPr>
              <a:latin typeface="Dosis"/>
              <a:ea typeface="Dosis"/>
              <a:cs typeface="Dosis"/>
              <a:sym typeface="Dosis"/>
            </a:endParaRPr>
          </a:p>
        </p:txBody>
      </p:sp>
      <p:pic>
        <p:nvPicPr>
          <p:cNvPr id="1140" name="Google Shape;1140;p50"/>
          <p:cNvPicPr preferRelativeResize="0"/>
          <p:nvPr/>
        </p:nvPicPr>
        <p:blipFill>
          <a:blip r:embed="rId9">
            <a:alphaModFix/>
          </a:blip>
          <a:stretch>
            <a:fillRect/>
          </a:stretch>
        </p:blipFill>
        <p:spPr>
          <a:xfrm>
            <a:off x="1035225" y="2353500"/>
            <a:ext cx="3744900" cy="2108351"/>
          </a:xfrm>
          <a:prstGeom prst="rect">
            <a:avLst/>
          </a:prstGeom>
          <a:noFill/>
          <a:ln>
            <a:noFill/>
          </a:ln>
        </p:spPr>
      </p:pic>
      <p:sp>
        <p:nvSpPr>
          <p:cNvPr id="1141" name="Google Shape;1141;p50"/>
          <p:cNvSpPr txBox="1"/>
          <p:nvPr/>
        </p:nvSpPr>
        <p:spPr>
          <a:xfrm>
            <a:off x="2165450" y="1366075"/>
            <a:ext cx="2800200" cy="110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rgbClr val="FF0000"/>
                </a:solidFill>
                <a:latin typeface="Dosis"/>
                <a:ea typeface="Dosis"/>
                <a:cs typeface="Dosis"/>
                <a:sym typeface="Dosis"/>
              </a:rPr>
              <a:t>VCC dans le + batterie</a:t>
            </a:r>
            <a:endParaRPr b="1">
              <a:solidFill>
                <a:srgbClr val="FF0000"/>
              </a:solidFill>
              <a:latin typeface="Dosis"/>
              <a:ea typeface="Dosis"/>
              <a:cs typeface="Dosis"/>
              <a:sym typeface="Dosis"/>
            </a:endParaRPr>
          </a:p>
          <a:p>
            <a:pPr indent="0" lvl="0" marL="0" rtl="0" algn="ctr">
              <a:spcBef>
                <a:spcPts val="0"/>
              </a:spcBef>
              <a:spcAft>
                <a:spcPts val="0"/>
              </a:spcAft>
              <a:buNone/>
            </a:pPr>
            <a:r>
              <a:rPr b="1" lang="fr-CA">
                <a:latin typeface="Dosis"/>
                <a:ea typeface="Dosis"/>
                <a:cs typeface="Dosis"/>
                <a:sym typeface="Dosis"/>
              </a:rPr>
              <a:t>GND dans le GND et - batterie</a:t>
            </a:r>
            <a:endParaRPr b="1">
              <a:latin typeface="Dosis"/>
              <a:ea typeface="Dosis"/>
              <a:cs typeface="Dosis"/>
              <a:sym typeface="Dosis"/>
            </a:endParaRPr>
          </a:p>
          <a:p>
            <a:pPr indent="0" lvl="0" marL="0" rtl="0" algn="ctr">
              <a:spcBef>
                <a:spcPts val="0"/>
              </a:spcBef>
              <a:spcAft>
                <a:spcPts val="0"/>
              </a:spcAft>
              <a:buNone/>
            </a:pPr>
            <a:r>
              <a:rPr b="1" lang="fr-CA">
                <a:solidFill>
                  <a:srgbClr val="4A86E8"/>
                </a:solidFill>
                <a:latin typeface="Dosis"/>
                <a:ea typeface="Dosis"/>
                <a:cs typeface="Dosis"/>
                <a:sym typeface="Dosis"/>
              </a:rPr>
              <a:t>Trig  broche 0</a:t>
            </a:r>
            <a:endParaRPr b="1">
              <a:solidFill>
                <a:srgbClr val="4A86E8"/>
              </a:solidFill>
              <a:latin typeface="Dosis"/>
              <a:ea typeface="Dosis"/>
              <a:cs typeface="Dosis"/>
              <a:sym typeface="Dosis"/>
            </a:endParaRPr>
          </a:p>
          <a:p>
            <a:pPr indent="0" lvl="0" marL="0" rtl="0" algn="ctr">
              <a:spcBef>
                <a:spcPts val="0"/>
              </a:spcBef>
              <a:spcAft>
                <a:spcPts val="0"/>
              </a:spcAft>
              <a:buNone/>
            </a:pPr>
            <a:r>
              <a:rPr b="1" lang="fr-CA">
                <a:solidFill>
                  <a:srgbClr val="6AA84F"/>
                </a:solidFill>
                <a:latin typeface="Dosis"/>
                <a:ea typeface="Dosis"/>
                <a:cs typeface="Dosis"/>
                <a:sym typeface="Dosis"/>
              </a:rPr>
              <a:t>Echo broche 1</a:t>
            </a:r>
            <a:endParaRPr b="1">
              <a:solidFill>
                <a:srgbClr val="6AA84F"/>
              </a:solidFill>
              <a:latin typeface="Dosis"/>
              <a:ea typeface="Dosis"/>
              <a:cs typeface="Dosis"/>
              <a:sym typeface="Dosi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5" name="Shape 1145"/>
        <p:cNvGrpSpPr/>
        <p:nvPr/>
      </p:nvGrpSpPr>
      <p:grpSpPr>
        <a:xfrm>
          <a:off x="0" y="0"/>
          <a:ext cx="0" cy="0"/>
          <a:chOff x="0" y="0"/>
          <a:chExt cx="0" cy="0"/>
        </a:xfrm>
      </p:grpSpPr>
      <p:sp>
        <p:nvSpPr>
          <p:cNvPr id="1146" name="Google Shape;1146;p51"/>
          <p:cNvSpPr txBox="1"/>
          <p:nvPr/>
        </p:nvSpPr>
        <p:spPr>
          <a:xfrm>
            <a:off x="3795125" y="6217688"/>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de départ : </a:t>
            </a:r>
            <a:r>
              <a:rPr lang="fr-CA" u="sng">
                <a:solidFill>
                  <a:schemeClr val="hlink"/>
                </a:solidFill>
                <a:latin typeface="Dosis"/>
                <a:ea typeface="Dosis"/>
                <a:cs typeface="Dosis"/>
                <a:sym typeface="Dosis"/>
                <a:hlinkClick r:id="rId3"/>
              </a:rPr>
              <a:t>http://recit.org/ul/qfu</a:t>
            </a:r>
            <a:endParaRPr>
              <a:latin typeface="Dosis"/>
              <a:ea typeface="Dosis"/>
              <a:cs typeface="Dosis"/>
              <a:sym typeface="Dosis"/>
            </a:endParaRPr>
          </a:p>
        </p:txBody>
      </p:sp>
      <p:grpSp>
        <p:nvGrpSpPr>
          <p:cNvPr id="1147" name="Google Shape;1147;p51"/>
          <p:cNvGrpSpPr/>
          <p:nvPr/>
        </p:nvGrpSpPr>
        <p:grpSpPr>
          <a:xfrm>
            <a:off x="2111375" y="6999348"/>
            <a:ext cx="5778300" cy="744402"/>
            <a:chOff x="2111375" y="6846948"/>
            <a:chExt cx="5778300" cy="744402"/>
          </a:xfrm>
        </p:grpSpPr>
        <p:pic>
          <p:nvPicPr>
            <p:cNvPr id="1148" name="Google Shape;1148;p51">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149" name="Google Shape;1149;p51"/>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150" name="Google Shape;1150;p5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51" name="Google Shape;1151;p51"/>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152" name="Google Shape;1152;p51"/>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153" name="Google Shape;1153;p51"/>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I-6</a:t>
            </a:r>
            <a:endParaRPr sz="4200">
              <a:solidFill>
                <a:srgbClr val="0069BF"/>
              </a:solidFill>
              <a:latin typeface="Economica"/>
              <a:ea typeface="Economica"/>
              <a:cs typeface="Economica"/>
              <a:sym typeface="Economica"/>
            </a:endParaRPr>
          </a:p>
        </p:txBody>
      </p:sp>
      <p:cxnSp>
        <p:nvCxnSpPr>
          <p:cNvPr id="1154" name="Google Shape;1154;p51"/>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55" name="Google Shape;1155;p51"/>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Ultrason, </a:t>
            </a:r>
            <a:r>
              <a:rPr lang="fr-CA" sz="2400">
                <a:solidFill>
                  <a:srgbClr val="000000"/>
                </a:solidFill>
                <a:latin typeface="Ubuntu"/>
                <a:ea typeface="Ubuntu"/>
                <a:cs typeface="Ubuntu"/>
                <a:sym typeface="Ubuntu"/>
              </a:rPr>
              <a:t>mesurer des distances</a:t>
            </a:r>
            <a:endParaRPr sz="2400">
              <a:solidFill>
                <a:srgbClr val="000000"/>
              </a:solidFill>
              <a:latin typeface="Ubuntu"/>
              <a:ea typeface="Ubuntu"/>
              <a:cs typeface="Ubuntu"/>
              <a:sym typeface="Ubuntu"/>
            </a:endParaRPr>
          </a:p>
        </p:txBody>
      </p:sp>
      <p:sp>
        <p:nvSpPr>
          <p:cNvPr id="1156" name="Google Shape;1156;p51"/>
          <p:cNvSpPr txBox="1"/>
          <p:nvPr/>
        </p:nvSpPr>
        <p:spPr>
          <a:xfrm>
            <a:off x="630675" y="1323450"/>
            <a:ext cx="87594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Dans un premier temps vous allez devoir aller chercher l’extension “Sonar”  Dans le bas du menu, cliquer sur			   Choisir 				Vous aurez maintenant dans votre menu l’extension </a:t>
            </a:r>
            <a:endParaRPr sz="1800">
              <a:solidFill>
                <a:srgbClr val="434343"/>
              </a:solidFill>
              <a:latin typeface="Dosis"/>
              <a:ea typeface="Dosis"/>
              <a:cs typeface="Dosis"/>
              <a:sym typeface="Dosis"/>
            </a:endParaRPr>
          </a:p>
          <a:p>
            <a:pPr indent="0" lvl="0" marL="0" rtl="0" algn="l">
              <a:spcBef>
                <a:spcPts val="0"/>
              </a:spcBef>
              <a:spcAft>
                <a:spcPts val="0"/>
              </a:spcAft>
              <a:buNone/>
            </a:pPr>
            <a:r>
              <a:rPr lang="fr-CA" sz="1800">
                <a:solidFill>
                  <a:srgbClr val="434343"/>
                </a:solidFill>
                <a:latin typeface="Dosis"/>
                <a:ea typeface="Dosis"/>
                <a:cs typeface="Dosis"/>
                <a:sym typeface="Dosis"/>
              </a:rPr>
              <a:t>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Ce nouveau bloc sera maintenant disponible dans la section Sonar.</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maintenant le code suivant: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pic>
        <p:nvPicPr>
          <p:cNvPr id="1157" name="Google Shape;1157;p51"/>
          <p:cNvPicPr preferRelativeResize="0"/>
          <p:nvPr/>
        </p:nvPicPr>
        <p:blipFill>
          <a:blip r:embed="rId9">
            <a:alphaModFix/>
          </a:blip>
          <a:stretch>
            <a:fillRect/>
          </a:stretch>
        </p:blipFill>
        <p:spPr>
          <a:xfrm>
            <a:off x="2749250" y="1689975"/>
            <a:ext cx="1311500" cy="269550"/>
          </a:xfrm>
          <a:prstGeom prst="rect">
            <a:avLst/>
          </a:prstGeom>
          <a:noFill/>
          <a:ln>
            <a:noFill/>
          </a:ln>
        </p:spPr>
      </p:pic>
      <p:pic>
        <p:nvPicPr>
          <p:cNvPr id="1158" name="Google Shape;1158;p51"/>
          <p:cNvPicPr preferRelativeResize="0"/>
          <p:nvPr/>
        </p:nvPicPr>
        <p:blipFill>
          <a:blip r:embed="rId10">
            <a:alphaModFix/>
          </a:blip>
          <a:stretch>
            <a:fillRect/>
          </a:stretch>
        </p:blipFill>
        <p:spPr>
          <a:xfrm>
            <a:off x="4821378" y="1766175"/>
            <a:ext cx="1311500" cy="1240848"/>
          </a:xfrm>
          <a:prstGeom prst="rect">
            <a:avLst/>
          </a:prstGeom>
          <a:noFill/>
          <a:ln>
            <a:noFill/>
          </a:ln>
        </p:spPr>
      </p:pic>
      <p:pic>
        <p:nvPicPr>
          <p:cNvPr id="1159" name="Google Shape;1159;p51"/>
          <p:cNvPicPr preferRelativeResize="0"/>
          <p:nvPr/>
        </p:nvPicPr>
        <p:blipFill>
          <a:blip r:embed="rId11">
            <a:alphaModFix/>
          </a:blip>
          <a:stretch>
            <a:fillRect/>
          </a:stretch>
        </p:blipFill>
        <p:spPr>
          <a:xfrm>
            <a:off x="2763424" y="2026625"/>
            <a:ext cx="1405101" cy="269550"/>
          </a:xfrm>
          <a:prstGeom prst="rect">
            <a:avLst/>
          </a:prstGeom>
          <a:noFill/>
          <a:ln>
            <a:noFill/>
          </a:ln>
        </p:spPr>
      </p:pic>
      <p:pic>
        <p:nvPicPr>
          <p:cNvPr id="1160" name="Google Shape;1160;p51"/>
          <p:cNvPicPr preferRelativeResize="0"/>
          <p:nvPr/>
        </p:nvPicPr>
        <p:blipFill>
          <a:blip r:embed="rId12">
            <a:alphaModFix/>
          </a:blip>
          <a:stretch>
            <a:fillRect/>
          </a:stretch>
        </p:blipFill>
        <p:spPr>
          <a:xfrm>
            <a:off x="6887750" y="2596275"/>
            <a:ext cx="2076450" cy="1219200"/>
          </a:xfrm>
          <a:prstGeom prst="rect">
            <a:avLst/>
          </a:prstGeom>
          <a:noFill/>
          <a:ln>
            <a:noFill/>
          </a:ln>
        </p:spPr>
      </p:pic>
      <p:pic>
        <p:nvPicPr>
          <p:cNvPr id="1161" name="Google Shape;1161;p51"/>
          <p:cNvPicPr preferRelativeResize="0"/>
          <p:nvPr/>
        </p:nvPicPr>
        <p:blipFill>
          <a:blip r:embed="rId13">
            <a:alphaModFix/>
          </a:blip>
          <a:stretch>
            <a:fillRect/>
          </a:stretch>
        </p:blipFill>
        <p:spPr>
          <a:xfrm>
            <a:off x="1540338" y="4159025"/>
            <a:ext cx="6857434" cy="2335500"/>
          </a:xfrm>
          <a:prstGeom prst="rect">
            <a:avLst/>
          </a:prstGeom>
          <a:noFill/>
          <a:ln>
            <a:noFill/>
          </a:ln>
        </p:spPr>
      </p:pic>
      <p:sp>
        <p:nvSpPr>
          <p:cNvPr id="1162" name="Google Shape;1162;p51"/>
          <p:cNvSpPr txBox="1"/>
          <p:nvPr/>
        </p:nvSpPr>
        <p:spPr>
          <a:xfrm>
            <a:off x="6143600" y="66878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Suite sur l’autre feuille</a:t>
            </a:r>
            <a:endParaRPr i="1" u="sng">
              <a:latin typeface="Dosis"/>
              <a:ea typeface="Dosis"/>
              <a:cs typeface="Dosis"/>
              <a:sym typeface="Dosi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6" name="Shape 1166"/>
        <p:cNvGrpSpPr/>
        <p:nvPr/>
      </p:nvGrpSpPr>
      <p:grpSpPr>
        <a:xfrm>
          <a:off x="0" y="0"/>
          <a:ext cx="0" cy="0"/>
          <a:chOff x="0" y="0"/>
          <a:chExt cx="0" cy="0"/>
        </a:xfrm>
      </p:grpSpPr>
      <p:pic>
        <p:nvPicPr>
          <p:cNvPr id="1167" name="Google Shape;1167;p52"/>
          <p:cNvPicPr preferRelativeResize="0"/>
          <p:nvPr/>
        </p:nvPicPr>
        <p:blipFill>
          <a:blip r:embed="rId3">
            <a:alphaModFix/>
          </a:blip>
          <a:stretch>
            <a:fillRect/>
          </a:stretch>
        </p:blipFill>
        <p:spPr>
          <a:xfrm>
            <a:off x="1959150" y="2051975"/>
            <a:ext cx="7208752" cy="2427900"/>
          </a:xfrm>
          <a:prstGeom prst="rect">
            <a:avLst/>
          </a:prstGeom>
          <a:noFill/>
          <a:ln>
            <a:noFill/>
          </a:ln>
        </p:spPr>
      </p:pic>
      <p:grpSp>
        <p:nvGrpSpPr>
          <p:cNvPr id="1168" name="Google Shape;1168;p52"/>
          <p:cNvGrpSpPr/>
          <p:nvPr/>
        </p:nvGrpSpPr>
        <p:grpSpPr>
          <a:xfrm>
            <a:off x="2111375" y="6999348"/>
            <a:ext cx="5778300" cy="744402"/>
            <a:chOff x="2111375" y="6846948"/>
            <a:chExt cx="5778300" cy="744402"/>
          </a:xfrm>
        </p:grpSpPr>
        <p:pic>
          <p:nvPicPr>
            <p:cNvPr id="1169" name="Google Shape;1169;p52">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170" name="Google Shape;1170;p52"/>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171" name="Google Shape;1171;p52"/>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172" name="Google Shape;1172;p52"/>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173" name="Google Shape;1173;p52"/>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174" name="Google Shape;1174;p52"/>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I-6</a:t>
            </a:r>
            <a:endParaRPr sz="4200">
              <a:solidFill>
                <a:srgbClr val="0069BF"/>
              </a:solidFill>
              <a:latin typeface="Economica"/>
              <a:ea typeface="Economica"/>
              <a:cs typeface="Economica"/>
              <a:sym typeface="Economica"/>
            </a:endParaRPr>
          </a:p>
        </p:txBody>
      </p:sp>
      <p:cxnSp>
        <p:nvCxnSpPr>
          <p:cNvPr id="1175" name="Google Shape;1175;p52"/>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176" name="Google Shape;1176;p52"/>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Ultrason, mesurer des distances</a:t>
            </a:r>
            <a:endParaRPr sz="2400">
              <a:solidFill>
                <a:srgbClr val="000000"/>
              </a:solidFill>
              <a:latin typeface="Ubuntu"/>
              <a:ea typeface="Ubuntu"/>
              <a:cs typeface="Ubuntu"/>
              <a:sym typeface="Ubuntu"/>
            </a:endParaRPr>
          </a:p>
        </p:txBody>
      </p:sp>
      <p:sp>
        <p:nvSpPr>
          <p:cNvPr id="1177" name="Google Shape;1177;p52"/>
          <p:cNvSpPr txBox="1"/>
          <p:nvPr/>
        </p:nvSpPr>
        <p:spPr>
          <a:xfrm>
            <a:off x="630675" y="1323450"/>
            <a:ext cx="87594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rgbClr val="434343"/>
                </a:solidFill>
                <a:latin typeface="Dosis"/>
                <a:ea typeface="Dosis"/>
                <a:cs typeface="Dosis"/>
                <a:sym typeface="Dosis"/>
              </a:rPr>
              <a:t>Explication</a:t>
            </a:r>
            <a:r>
              <a:rPr b="1" lang="fr-CA" sz="1800">
                <a:solidFill>
                  <a:srgbClr val="434343"/>
                </a:solidFill>
                <a:latin typeface="Dosis"/>
                <a:ea typeface="Dosis"/>
                <a:cs typeface="Dosis"/>
                <a:sym typeface="Dosis"/>
              </a:rPr>
              <a:t> du code:</a:t>
            </a:r>
            <a:endParaRPr b="1"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1178" name="Google Shape;1178;p52"/>
          <p:cNvSpPr txBox="1"/>
          <p:nvPr/>
        </p:nvSpPr>
        <p:spPr>
          <a:xfrm>
            <a:off x="574650" y="2161775"/>
            <a:ext cx="14607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Créer une variable </a:t>
            </a:r>
            <a:endParaRPr>
              <a:solidFill>
                <a:srgbClr val="434343"/>
              </a:solidFill>
              <a:latin typeface="Dosis"/>
              <a:ea typeface="Dosis"/>
              <a:cs typeface="Dosis"/>
              <a:sym typeface="Dosis"/>
            </a:endParaRPr>
          </a:p>
          <a:p>
            <a:pPr indent="0" lvl="0" marL="0" rtl="0" algn="l">
              <a:spcBef>
                <a:spcPts val="0"/>
              </a:spcBef>
              <a:spcAft>
                <a:spcPts val="0"/>
              </a:spcAft>
              <a:buNone/>
            </a:pPr>
            <a:r>
              <a:rPr lang="fr-CA">
                <a:solidFill>
                  <a:srgbClr val="434343"/>
                </a:solidFill>
                <a:latin typeface="Dosis"/>
                <a:ea typeface="Dosis"/>
                <a:cs typeface="Dosis"/>
                <a:sym typeface="Dosis"/>
              </a:rPr>
              <a:t>Distance</a:t>
            </a:r>
            <a:endParaRPr>
              <a:latin typeface="Dosis"/>
              <a:ea typeface="Dosis"/>
              <a:cs typeface="Dosis"/>
              <a:sym typeface="Dosis"/>
            </a:endParaRPr>
          </a:p>
        </p:txBody>
      </p:sp>
      <p:cxnSp>
        <p:nvCxnSpPr>
          <p:cNvPr id="1179" name="Google Shape;1179;p52"/>
          <p:cNvCxnSpPr>
            <a:stCxn id="1178" idx="3"/>
          </p:cNvCxnSpPr>
          <p:nvPr/>
        </p:nvCxnSpPr>
        <p:spPr>
          <a:xfrm>
            <a:off x="2035350" y="2395175"/>
            <a:ext cx="925800" cy="388500"/>
          </a:xfrm>
          <a:prstGeom prst="straightConnector1">
            <a:avLst/>
          </a:prstGeom>
          <a:noFill/>
          <a:ln cap="flat" cmpd="sng" w="28575">
            <a:solidFill>
              <a:srgbClr val="6AA84F"/>
            </a:solidFill>
            <a:prstDash val="solid"/>
            <a:round/>
            <a:headEnd len="med" w="med" type="none"/>
            <a:tailEnd len="med" w="med" type="triangle"/>
          </a:ln>
        </p:spPr>
      </p:cxnSp>
      <p:sp>
        <p:nvSpPr>
          <p:cNvPr id="1180" name="Google Shape;1180;p52"/>
          <p:cNvSpPr txBox="1"/>
          <p:nvPr/>
        </p:nvSpPr>
        <p:spPr>
          <a:xfrm>
            <a:off x="5181725" y="1637775"/>
            <a:ext cx="37422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sonar émet l’ultrason en activant la broche PO</a:t>
            </a:r>
            <a:endParaRPr>
              <a:latin typeface="Dosis"/>
              <a:ea typeface="Dosis"/>
              <a:cs typeface="Dosis"/>
              <a:sym typeface="Dosis"/>
            </a:endParaRPr>
          </a:p>
        </p:txBody>
      </p:sp>
      <p:cxnSp>
        <p:nvCxnSpPr>
          <p:cNvPr id="1181" name="Google Shape;1181;p52"/>
          <p:cNvCxnSpPr>
            <a:stCxn id="1180" idx="1"/>
          </p:cNvCxnSpPr>
          <p:nvPr/>
        </p:nvCxnSpPr>
        <p:spPr>
          <a:xfrm flipH="1">
            <a:off x="4701725" y="1871175"/>
            <a:ext cx="480000" cy="679500"/>
          </a:xfrm>
          <a:prstGeom prst="straightConnector1">
            <a:avLst/>
          </a:prstGeom>
          <a:noFill/>
          <a:ln cap="flat" cmpd="sng" w="28575">
            <a:solidFill>
              <a:srgbClr val="000000"/>
            </a:solidFill>
            <a:prstDash val="solid"/>
            <a:round/>
            <a:headEnd len="med" w="med" type="none"/>
            <a:tailEnd len="med" w="med" type="triangle"/>
          </a:ln>
        </p:spPr>
      </p:cxnSp>
      <p:sp>
        <p:nvSpPr>
          <p:cNvPr id="1182" name="Google Shape;1182;p52"/>
          <p:cNvSpPr txBox="1"/>
          <p:nvPr/>
        </p:nvSpPr>
        <p:spPr>
          <a:xfrm>
            <a:off x="5373625" y="2780975"/>
            <a:ext cx="41124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temps écoulé entre le Trig PO et le Echo P1 en μs</a:t>
            </a:r>
            <a:r>
              <a:rPr lang="fr-CA">
                <a:solidFill>
                  <a:srgbClr val="434343"/>
                </a:solidFill>
                <a:latin typeface="Dosis"/>
                <a:ea typeface="Dosis"/>
                <a:cs typeface="Dosis"/>
                <a:sym typeface="Dosis"/>
              </a:rPr>
              <a:t>.</a:t>
            </a:r>
            <a:endParaRPr>
              <a:latin typeface="Dosis"/>
              <a:ea typeface="Dosis"/>
              <a:cs typeface="Dosis"/>
              <a:sym typeface="Dosis"/>
            </a:endParaRPr>
          </a:p>
        </p:txBody>
      </p:sp>
      <p:cxnSp>
        <p:nvCxnSpPr>
          <p:cNvPr id="1183" name="Google Shape;1183;p52"/>
          <p:cNvCxnSpPr>
            <a:stCxn id="1182" idx="1"/>
          </p:cNvCxnSpPr>
          <p:nvPr/>
        </p:nvCxnSpPr>
        <p:spPr>
          <a:xfrm flipH="1">
            <a:off x="4572325" y="3014375"/>
            <a:ext cx="801300" cy="123300"/>
          </a:xfrm>
          <a:prstGeom prst="straightConnector1">
            <a:avLst/>
          </a:prstGeom>
          <a:noFill/>
          <a:ln cap="flat" cmpd="sng" w="28575">
            <a:solidFill>
              <a:srgbClr val="000000"/>
            </a:solidFill>
            <a:prstDash val="solid"/>
            <a:round/>
            <a:headEnd len="med" w="med" type="none"/>
            <a:tailEnd len="med" w="med" type="triangle"/>
          </a:ln>
        </p:spPr>
      </p:cxnSp>
      <p:cxnSp>
        <p:nvCxnSpPr>
          <p:cNvPr id="1184" name="Google Shape;1184;p52"/>
          <p:cNvCxnSpPr>
            <a:stCxn id="1185" idx="1"/>
          </p:cNvCxnSpPr>
          <p:nvPr/>
        </p:nvCxnSpPr>
        <p:spPr>
          <a:xfrm flipH="1">
            <a:off x="4564925" y="2545275"/>
            <a:ext cx="921600" cy="361800"/>
          </a:xfrm>
          <a:prstGeom prst="straightConnector1">
            <a:avLst/>
          </a:prstGeom>
          <a:noFill/>
          <a:ln cap="flat" cmpd="sng" w="28575">
            <a:solidFill>
              <a:srgbClr val="000000"/>
            </a:solidFill>
            <a:prstDash val="solid"/>
            <a:round/>
            <a:headEnd len="med" w="med" type="none"/>
            <a:tailEnd len="med" w="med" type="triangle"/>
          </a:ln>
        </p:spPr>
      </p:cxnSp>
      <p:sp>
        <p:nvSpPr>
          <p:cNvPr id="1185" name="Google Shape;1185;p52"/>
          <p:cNvSpPr txBox="1"/>
          <p:nvPr/>
        </p:nvSpPr>
        <p:spPr>
          <a:xfrm>
            <a:off x="5486525" y="2311875"/>
            <a:ext cx="41124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sonar écoute le retour de l’ultrason sur la broche P1.</a:t>
            </a:r>
            <a:endParaRPr>
              <a:latin typeface="Dosis"/>
              <a:ea typeface="Dosis"/>
              <a:cs typeface="Dosis"/>
              <a:sym typeface="Dosis"/>
            </a:endParaRPr>
          </a:p>
        </p:txBody>
      </p:sp>
      <p:sp>
        <p:nvSpPr>
          <p:cNvPr id="1186" name="Google Shape;1186;p52"/>
          <p:cNvSpPr txBox="1"/>
          <p:nvPr/>
        </p:nvSpPr>
        <p:spPr>
          <a:xfrm>
            <a:off x="358750" y="3137675"/>
            <a:ext cx="14607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Concaténation permet de joindre </a:t>
            </a:r>
            <a:r>
              <a:rPr lang="fr-CA">
                <a:solidFill>
                  <a:srgbClr val="434343"/>
                </a:solidFill>
                <a:latin typeface="Dosis"/>
                <a:ea typeface="Dosis"/>
                <a:cs typeface="Dosis"/>
                <a:sym typeface="Dosis"/>
              </a:rPr>
              <a:t>plusieurs</a:t>
            </a:r>
            <a:r>
              <a:rPr lang="fr-CA">
                <a:solidFill>
                  <a:srgbClr val="434343"/>
                </a:solidFill>
                <a:latin typeface="Dosis"/>
                <a:ea typeface="Dosis"/>
                <a:cs typeface="Dosis"/>
                <a:sym typeface="Dosis"/>
              </a:rPr>
              <a:t> mots ou valeurs.  Ici la valeur du calcul et l’unité de mesure.</a:t>
            </a:r>
            <a:endParaRPr>
              <a:latin typeface="Dosis"/>
              <a:ea typeface="Dosis"/>
              <a:cs typeface="Dosis"/>
              <a:sym typeface="Dosis"/>
            </a:endParaRPr>
          </a:p>
        </p:txBody>
      </p:sp>
      <p:cxnSp>
        <p:nvCxnSpPr>
          <p:cNvPr id="1187" name="Google Shape;1187;p52"/>
          <p:cNvCxnSpPr/>
          <p:nvPr/>
        </p:nvCxnSpPr>
        <p:spPr>
          <a:xfrm flipH="1" rot="10800000">
            <a:off x="1675925" y="3493175"/>
            <a:ext cx="1689900" cy="22200"/>
          </a:xfrm>
          <a:prstGeom prst="straightConnector1">
            <a:avLst/>
          </a:prstGeom>
          <a:noFill/>
          <a:ln cap="flat" cmpd="sng" w="28575">
            <a:solidFill>
              <a:srgbClr val="E69138"/>
            </a:solidFill>
            <a:prstDash val="solid"/>
            <a:round/>
            <a:headEnd len="med" w="med" type="none"/>
            <a:tailEnd len="med" w="med" type="triangle"/>
          </a:ln>
        </p:spPr>
      </p:cxnSp>
      <p:sp>
        <p:nvSpPr>
          <p:cNvPr id="1188" name="Google Shape;1188;p52"/>
          <p:cNvSpPr txBox="1"/>
          <p:nvPr/>
        </p:nvSpPr>
        <p:spPr>
          <a:xfrm>
            <a:off x="3838550" y="3965275"/>
            <a:ext cx="52041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434343"/>
                </a:solidFill>
                <a:latin typeface="Dosis"/>
                <a:ea typeface="Dosis"/>
                <a:cs typeface="Dosis"/>
                <a:sym typeface="Dosis"/>
              </a:rPr>
              <a:t>Le calcul suivant permet de convertir le temps en </a:t>
            </a:r>
            <a:r>
              <a:rPr lang="fr-CA">
                <a:solidFill>
                  <a:srgbClr val="434343"/>
                </a:solidFill>
                <a:latin typeface="Dosis"/>
                <a:ea typeface="Dosis"/>
                <a:cs typeface="Dosis"/>
                <a:sym typeface="Dosis"/>
              </a:rPr>
              <a:t>μs en distance en cm et d’arrondir la valeur au centième.  Pour le calcul il est important de respecter les priorités des opérations</a:t>
            </a:r>
            <a:r>
              <a:rPr lang="fr-CA">
                <a:solidFill>
                  <a:srgbClr val="434343"/>
                </a:solidFill>
                <a:latin typeface="Dosis"/>
                <a:ea typeface="Dosis"/>
                <a:cs typeface="Dosis"/>
                <a:sym typeface="Dosis"/>
              </a:rPr>
              <a:t>  que voici:</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sz="800">
              <a:solidFill>
                <a:srgbClr val="434343"/>
              </a:solidFill>
              <a:latin typeface="Dosis"/>
              <a:ea typeface="Dosis"/>
              <a:cs typeface="Dosis"/>
              <a:sym typeface="Dosis"/>
            </a:endParaRPr>
          </a:p>
          <a:p>
            <a:pPr indent="0" lvl="0" marL="0" rtl="0" algn="ctr">
              <a:spcBef>
                <a:spcPts val="0"/>
              </a:spcBef>
              <a:spcAft>
                <a:spcPts val="0"/>
              </a:spcAft>
              <a:buNone/>
            </a:pPr>
            <a:r>
              <a:rPr b="1" lang="fr-CA" sz="1800">
                <a:solidFill>
                  <a:srgbClr val="E69138"/>
                </a:solidFill>
                <a:latin typeface="Dosis"/>
                <a:ea typeface="Dosis"/>
                <a:cs typeface="Dosis"/>
                <a:sym typeface="Dosis"/>
              </a:rPr>
              <a:t>(</a:t>
            </a:r>
            <a:r>
              <a:rPr b="1" lang="fr-CA" sz="1800">
                <a:solidFill>
                  <a:srgbClr val="434343"/>
                </a:solidFill>
                <a:latin typeface="Dosis"/>
                <a:ea typeface="Dosis"/>
                <a:cs typeface="Dosis"/>
                <a:sym typeface="Dosis"/>
              </a:rPr>
              <a:t> </a:t>
            </a:r>
            <a:r>
              <a:rPr b="1" lang="fr-CA" sz="1800">
                <a:solidFill>
                  <a:srgbClr val="0000FF"/>
                </a:solidFill>
                <a:latin typeface="Dosis"/>
                <a:ea typeface="Dosis"/>
                <a:cs typeface="Dosis"/>
                <a:sym typeface="Dosis"/>
              </a:rPr>
              <a:t>(</a:t>
            </a:r>
            <a:r>
              <a:rPr b="1" lang="fr-CA" sz="1800">
                <a:solidFill>
                  <a:srgbClr val="434343"/>
                </a:solidFill>
                <a:latin typeface="Dosis"/>
                <a:ea typeface="Dosis"/>
                <a:cs typeface="Dosis"/>
                <a:sym typeface="Dosis"/>
              </a:rPr>
              <a:t> arrondir</a:t>
            </a:r>
            <a:r>
              <a:rPr b="1" lang="fr-CA" sz="1800">
                <a:solidFill>
                  <a:srgbClr val="FF0000"/>
                </a:solidFill>
                <a:latin typeface="Dosis"/>
                <a:ea typeface="Dosis"/>
                <a:cs typeface="Dosis"/>
                <a:sym typeface="Dosis"/>
              </a:rPr>
              <a:t> (</a:t>
            </a:r>
            <a:r>
              <a:rPr b="1" lang="fr-CA" sz="1800">
                <a:solidFill>
                  <a:srgbClr val="434343"/>
                </a:solidFill>
                <a:latin typeface="Dosis"/>
                <a:ea typeface="Dosis"/>
                <a:cs typeface="Dosis"/>
                <a:sym typeface="Dosis"/>
              </a:rPr>
              <a:t> ( Distance / 58 ) * 100 </a:t>
            </a:r>
            <a:r>
              <a:rPr b="1" lang="fr-CA" sz="1800">
                <a:solidFill>
                  <a:srgbClr val="FF0000"/>
                </a:solidFill>
                <a:latin typeface="Dosis"/>
                <a:ea typeface="Dosis"/>
                <a:cs typeface="Dosis"/>
                <a:sym typeface="Dosis"/>
              </a:rPr>
              <a:t>)</a:t>
            </a:r>
            <a:r>
              <a:rPr b="1" lang="fr-CA" sz="1800">
                <a:solidFill>
                  <a:srgbClr val="434343"/>
                </a:solidFill>
                <a:latin typeface="Dosis"/>
                <a:ea typeface="Dosis"/>
                <a:cs typeface="Dosis"/>
                <a:sym typeface="Dosis"/>
              </a:rPr>
              <a:t> </a:t>
            </a:r>
            <a:r>
              <a:rPr b="1" lang="fr-CA" sz="1800">
                <a:solidFill>
                  <a:srgbClr val="0000FF"/>
                </a:solidFill>
                <a:latin typeface="Dosis"/>
                <a:ea typeface="Dosis"/>
                <a:cs typeface="Dosis"/>
                <a:sym typeface="Dosis"/>
              </a:rPr>
              <a:t>)</a:t>
            </a:r>
            <a:r>
              <a:rPr b="1" lang="fr-CA" sz="1800">
                <a:solidFill>
                  <a:srgbClr val="434343"/>
                </a:solidFill>
                <a:latin typeface="Dosis"/>
                <a:ea typeface="Dosis"/>
                <a:cs typeface="Dosis"/>
                <a:sym typeface="Dosis"/>
              </a:rPr>
              <a:t> / 100 </a:t>
            </a:r>
            <a:r>
              <a:rPr b="1" lang="fr-CA" sz="1800">
                <a:solidFill>
                  <a:srgbClr val="E69138"/>
                </a:solidFill>
                <a:latin typeface="Dosis"/>
                <a:ea typeface="Dosis"/>
                <a:cs typeface="Dosis"/>
                <a:sym typeface="Dosis"/>
              </a:rPr>
              <a:t>)</a:t>
            </a:r>
            <a:endParaRPr b="1" sz="1800">
              <a:solidFill>
                <a:srgbClr val="E69138"/>
              </a:solidFill>
              <a:latin typeface="Dosis"/>
              <a:ea typeface="Dosis"/>
              <a:cs typeface="Dosis"/>
              <a:sym typeface="Dosis"/>
            </a:endParaRPr>
          </a:p>
        </p:txBody>
      </p:sp>
      <p:sp>
        <p:nvSpPr>
          <p:cNvPr id="1189" name="Google Shape;1189;p52"/>
          <p:cNvSpPr txBox="1"/>
          <p:nvPr/>
        </p:nvSpPr>
        <p:spPr>
          <a:xfrm>
            <a:off x="838150" y="5282825"/>
            <a:ext cx="7874100" cy="466800"/>
          </a:xfrm>
          <a:prstGeom prst="rect">
            <a:avLst/>
          </a:prstGeom>
          <a:noFill/>
          <a:ln>
            <a:noFill/>
          </a:ln>
        </p:spPr>
        <p:txBody>
          <a:bodyPr anchorCtr="0" anchor="t" bIns="91425" lIns="91425" spcFirstLastPara="1" rIns="91425" wrap="square" tIns="91425">
            <a:noAutofit/>
          </a:bodyPr>
          <a:lstStyle/>
          <a:p>
            <a:pPr indent="-1349999" lvl="0" marL="1349999" rtl="0" algn="l">
              <a:spcBef>
                <a:spcPts val="0"/>
              </a:spcBef>
              <a:spcAft>
                <a:spcPts val="0"/>
              </a:spcAft>
              <a:buNone/>
            </a:pPr>
            <a:r>
              <a:rPr b="1" lang="fr-CA">
                <a:solidFill>
                  <a:srgbClr val="434343"/>
                </a:solidFill>
                <a:latin typeface="Dosis"/>
                <a:ea typeface="Dosis"/>
                <a:cs typeface="Dosis"/>
                <a:sym typeface="Dosis"/>
              </a:rPr>
              <a:t>Note importante </a:t>
            </a:r>
            <a:r>
              <a:rPr lang="fr-CA">
                <a:solidFill>
                  <a:srgbClr val="434343"/>
                </a:solidFill>
                <a:latin typeface="Dosis"/>
                <a:ea typeface="Dosis"/>
                <a:cs typeface="Dosis"/>
                <a:sym typeface="Dosis"/>
              </a:rPr>
              <a:t>:   La valeur de 58 est calculée à partir de la vitesse du son dans l’air.  C</a:t>
            </a:r>
            <a:r>
              <a:rPr lang="fr-CA">
                <a:solidFill>
                  <a:srgbClr val="434343"/>
                </a:solidFill>
                <a:latin typeface="Dosis"/>
                <a:ea typeface="Dosis"/>
                <a:cs typeface="Dosis"/>
                <a:sym typeface="Dosis"/>
              </a:rPr>
              <a:t>omme la température et d’autres facteurs influencent la vitesse du son dans l’air, il est probable que nous devions changer cette valeur si nous voulons plus de précision.  Un moyen simple de déterminer cette valeur est de placer un objet à une distance précise du sonar et par la suite faire des essaies avec des mesures plus grandes ou plus petites que 58 jusqu’à ce que la mesure indiquée sur le Micro:bit indique la bonne valeur.  Par la suite, faites des tests en déplaçant l’objet à une distance connue et voir si la mesure reste précise.</a:t>
            </a:r>
            <a:r>
              <a:rPr lang="fr-CA">
                <a:solidFill>
                  <a:srgbClr val="434343"/>
                </a:solidFill>
                <a:latin typeface="Dosis"/>
                <a:ea typeface="Dosis"/>
                <a:cs typeface="Dosis"/>
                <a:sym typeface="Dosis"/>
              </a:rPr>
              <a:t> </a:t>
            </a:r>
            <a:endParaRPr b="1" sz="1800">
              <a:solidFill>
                <a:srgbClr val="E69138"/>
              </a:solidFill>
              <a:latin typeface="Dosis"/>
              <a:ea typeface="Dosis"/>
              <a:cs typeface="Dosis"/>
              <a:sym typeface="Dosis"/>
            </a:endParaRPr>
          </a:p>
        </p:txBody>
      </p:sp>
      <p:cxnSp>
        <p:nvCxnSpPr>
          <p:cNvPr id="1190" name="Google Shape;1190;p52"/>
          <p:cNvCxnSpPr/>
          <p:nvPr/>
        </p:nvCxnSpPr>
        <p:spPr>
          <a:xfrm flipH="1" rot="10800000">
            <a:off x="4559475" y="3747225"/>
            <a:ext cx="139800" cy="330300"/>
          </a:xfrm>
          <a:prstGeom prst="straightConnector1">
            <a:avLst/>
          </a:prstGeom>
          <a:noFill/>
          <a:ln cap="flat" cmpd="sng" w="28575">
            <a:solidFill>
              <a:srgbClr val="9900FF"/>
            </a:solidFill>
            <a:prstDash val="solid"/>
            <a:round/>
            <a:headEnd len="med" w="med" type="none"/>
            <a:tailEnd len="med" w="med" type="triangl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4" name="Shape 1194"/>
        <p:cNvGrpSpPr/>
        <p:nvPr/>
      </p:nvGrpSpPr>
      <p:grpSpPr>
        <a:xfrm>
          <a:off x="0" y="0"/>
          <a:ext cx="0" cy="0"/>
          <a:chOff x="0" y="0"/>
          <a:chExt cx="0" cy="0"/>
        </a:xfrm>
      </p:grpSpPr>
      <p:sp>
        <p:nvSpPr>
          <p:cNvPr id="1195" name="Google Shape;1195;p53"/>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196" name="Google Shape;1196;p53"/>
          <p:cNvSpPr txBox="1"/>
          <p:nvPr/>
        </p:nvSpPr>
        <p:spPr>
          <a:xfrm>
            <a:off x="4510025" y="1323450"/>
            <a:ext cx="53160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 servomoteur SG90</a:t>
            </a:r>
            <a:endParaRPr sz="1800">
              <a:solidFill>
                <a:srgbClr val="434343"/>
              </a:solidFill>
              <a:latin typeface="Dosis"/>
              <a:ea typeface="Dosis"/>
              <a:cs typeface="Dosis"/>
              <a:sym typeface="Dosis"/>
            </a:endParaRPr>
          </a:p>
          <a:p>
            <a:pPr indent="0" lvl="0" marL="9144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L’utilisation du servomoteur est recommandée si vous voulez contrôler la position en rotation de celui-ci.  Par exemple, vous pouvez lui demander de prendre la position 63° et le moteur gardera cette position jusqu’à une modification du programme.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(Pour le signal, vous devez utiliser une broche analogique 0, 1, 2, 3, 4, ou 10 )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grpSp>
        <p:nvGrpSpPr>
          <p:cNvPr id="1197" name="Google Shape;1197;p53"/>
          <p:cNvGrpSpPr/>
          <p:nvPr/>
        </p:nvGrpSpPr>
        <p:grpSpPr>
          <a:xfrm>
            <a:off x="5339100" y="4444350"/>
            <a:ext cx="3637050" cy="2189875"/>
            <a:chOff x="4714875" y="4863400"/>
            <a:chExt cx="3637050" cy="2189875"/>
          </a:xfrm>
        </p:grpSpPr>
        <p:pic>
          <p:nvPicPr>
            <p:cNvPr id="1198" name="Google Shape;1198;p53"/>
            <p:cNvPicPr preferRelativeResize="0"/>
            <p:nvPr/>
          </p:nvPicPr>
          <p:blipFill>
            <a:blip r:embed="rId3">
              <a:alphaModFix/>
            </a:blip>
            <a:stretch>
              <a:fillRect/>
            </a:stretch>
          </p:blipFill>
          <p:spPr>
            <a:xfrm>
              <a:off x="4714875" y="4863400"/>
              <a:ext cx="3064240" cy="2189875"/>
            </a:xfrm>
            <a:prstGeom prst="rect">
              <a:avLst/>
            </a:prstGeom>
            <a:noFill/>
            <a:ln>
              <a:noFill/>
            </a:ln>
          </p:spPr>
        </p:pic>
        <p:sp>
          <p:nvSpPr>
            <p:cNvPr id="1199" name="Google Shape;1199;p53"/>
            <p:cNvSpPr txBox="1"/>
            <p:nvPr/>
          </p:nvSpPr>
          <p:spPr>
            <a:xfrm>
              <a:off x="6332300" y="50240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ROUGE (5V +)</a:t>
              </a:r>
              <a:endParaRPr b="1">
                <a:solidFill>
                  <a:srgbClr val="FF0000"/>
                </a:solidFill>
                <a:latin typeface="Dosis"/>
                <a:ea typeface="Dosis"/>
                <a:cs typeface="Dosis"/>
                <a:sym typeface="Dosis"/>
              </a:endParaRPr>
            </a:p>
          </p:txBody>
        </p:sp>
        <p:sp>
          <p:nvSpPr>
            <p:cNvPr id="1200" name="Google Shape;1200;p53"/>
            <p:cNvSpPr txBox="1"/>
            <p:nvPr/>
          </p:nvSpPr>
          <p:spPr>
            <a:xfrm>
              <a:off x="6937125" y="5277650"/>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9F4E0A"/>
                  </a:solidFill>
                  <a:latin typeface="Dosis"/>
                  <a:ea typeface="Dosis"/>
                  <a:cs typeface="Dosis"/>
                  <a:sym typeface="Dosis"/>
                </a:rPr>
                <a:t>BRUN (GND -)</a:t>
              </a:r>
              <a:endParaRPr b="1">
                <a:solidFill>
                  <a:srgbClr val="9F4E0A"/>
                </a:solidFill>
                <a:latin typeface="Dosis"/>
                <a:ea typeface="Dosis"/>
                <a:cs typeface="Dosis"/>
                <a:sym typeface="Dosis"/>
              </a:endParaRPr>
            </a:p>
          </p:txBody>
        </p:sp>
        <p:sp>
          <p:nvSpPr>
            <p:cNvPr id="1201" name="Google Shape;1201;p53"/>
            <p:cNvSpPr txBox="1"/>
            <p:nvPr/>
          </p:nvSpPr>
          <p:spPr>
            <a:xfrm>
              <a:off x="6613975" y="5950363"/>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E69138"/>
                  </a:solidFill>
                  <a:latin typeface="Dosis"/>
                  <a:ea typeface="Dosis"/>
                  <a:cs typeface="Dosis"/>
                  <a:sym typeface="Dosis"/>
                </a:rPr>
                <a:t>ORANGE (signal)</a:t>
              </a:r>
              <a:endParaRPr b="1">
                <a:solidFill>
                  <a:srgbClr val="E69138"/>
                </a:solidFill>
                <a:latin typeface="Dosis"/>
                <a:ea typeface="Dosis"/>
                <a:cs typeface="Dosis"/>
                <a:sym typeface="Dosis"/>
              </a:endParaRPr>
            </a:p>
          </p:txBody>
        </p:sp>
      </p:grpSp>
      <p:pic>
        <p:nvPicPr>
          <p:cNvPr id="1202" name="Google Shape;1202;p53"/>
          <p:cNvPicPr preferRelativeResize="0"/>
          <p:nvPr/>
        </p:nvPicPr>
        <p:blipFill>
          <a:blip r:embed="rId4">
            <a:alphaModFix/>
          </a:blip>
          <a:stretch>
            <a:fillRect/>
          </a:stretch>
        </p:blipFill>
        <p:spPr>
          <a:xfrm rot="-5400000">
            <a:off x="1710763" y="833875"/>
            <a:ext cx="1734350" cy="3381975"/>
          </a:xfrm>
          <a:prstGeom prst="rect">
            <a:avLst/>
          </a:prstGeom>
          <a:noFill/>
          <a:ln>
            <a:noFill/>
          </a:ln>
        </p:spPr>
      </p:pic>
      <p:sp>
        <p:nvSpPr>
          <p:cNvPr id="1203" name="Google Shape;1203;p53"/>
          <p:cNvSpPr txBox="1"/>
          <p:nvPr/>
        </p:nvSpPr>
        <p:spPr>
          <a:xfrm>
            <a:off x="1172863" y="6558025"/>
            <a:ext cx="2810100" cy="9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Dosis"/>
                <a:ea typeface="Dosis"/>
                <a:cs typeface="Dosis"/>
                <a:sym typeface="Dosis"/>
              </a:rPr>
              <a:t>Branchement avec bouclier</a:t>
            </a:r>
            <a:endParaRPr b="1" sz="1800">
              <a:latin typeface="Dosis"/>
              <a:ea typeface="Dosis"/>
              <a:cs typeface="Dosis"/>
              <a:sym typeface="Dosis"/>
            </a:endParaRPr>
          </a:p>
        </p:txBody>
      </p:sp>
      <p:sp>
        <p:nvSpPr>
          <p:cNvPr id="1204" name="Google Shape;1204;p53"/>
          <p:cNvSpPr txBox="1"/>
          <p:nvPr/>
        </p:nvSpPr>
        <p:spPr>
          <a:xfrm>
            <a:off x="1325288" y="3268800"/>
            <a:ext cx="2810100" cy="9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Dosis"/>
                <a:ea typeface="Dosis"/>
                <a:cs typeface="Dosis"/>
                <a:sym typeface="Dosis"/>
              </a:rPr>
              <a:t>Branchement sans bouclier</a:t>
            </a:r>
            <a:endParaRPr b="1" sz="1800">
              <a:latin typeface="Dosis"/>
              <a:ea typeface="Dosis"/>
              <a:cs typeface="Dosis"/>
              <a:sym typeface="Dosis"/>
            </a:endParaRPr>
          </a:p>
        </p:txBody>
      </p:sp>
      <p:grpSp>
        <p:nvGrpSpPr>
          <p:cNvPr id="1205" name="Google Shape;1205;p53"/>
          <p:cNvGrpSpPr/>
          <p:nvPr/>
        </p:nvGrpSpPr>
        <p:grpSpPr>
          <a:xfrm>
            <a:off x="2111375" y="6999348"/>
            <a:ext cx="5778300" cy="744402"/>
            <a:chOff x="2111375" y="6846948"/>
            <a:chExt cx="5778300" cy="744402"/>
          </a:xfrm>
        </p:grpSpPr>
        <p:pic>
          <p:nvPicPr>
            <p:cNvPr id="1206" name="Google Shape;1206;p53">
              <a:hlinkClick r:id="rId5"/>
            </p:cNvPr>
            <p:cNvPicPr preferRelativeResize="0"/>
            <p:nvPr/>
          </p:nvPicPr>
          <p:blipFill>
            <a:blip r:embed="rId6">
              <a:alphaModFix/>
            </a:blip>
            <a:stretch>
              <a:fillRect/>
            </a:stretch>
          </p:blipFill>
          <p:spPr>
            <a:xfrm>
              <a:off x="5541805" y="6953809"/>
              <a:ext cx="916721" cy="320739"/>
            </a:xfrm>
            <a:prstGeom prst="rect">
              <a:avLst/>
            </a:prstGeom>
            <a:noFill/>
            <a:ln>
              <a:noFill/>
            </a:ln>
          </p:spPr>
        </p:pic>
        <p:pic>
          <p:nvPicPr>
            <p:cNvPr id="1207" name="Google Shape;1207;p53"/>
            <p:cNvPicPr preferRelativeResize="0"/>
            <p:nvPr/>
          </p:nvPicPr>
          <p:blipFill>
            <a:blip r:embed="rId7">
              <a:alphaModFix/>
            </a:blip>
            <a:stretch>
              <a:fillRect/>
            </a:stretch>
          </p:blipFill>
          <p:spPr>
            <a:xfrm>
              <a:off x="3453124" y="6846948"/>
              <a:ext cx="1861750" cy="534450"/>
            </a:xfrm>
            <a:prstGeom prst="rect">
              <a:avLst/>
            </a:prstGeom>
            <a:noFill/>
            <a:ln>
              <a:noFill/>
            </a:ln>
          </p:spPr>
        </p:pic>
        <p:sp>
          <p:nvSpPr>
            <p:cNvPr id="1208" name="Google Shape;1208;p53"/>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8"/>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09" name="Google Shape;1209;p53"/>
          <p:cNvPicPr preferRelativeResize="0"/>
          <p:nvPr/>
        </p:nvPicPr>
        <p:blipFill>
          <a:blip r:embed="rId9">
            <a:alphaModFix/>
          </a:blip>
          <a:stretch>
            <a:fillRect/>
          </a:stretch>
        </p:blipFill>
        <p:spPr>
          <a:xfrm>
            <a:off x="886950" y="3901476"/>
            <a:ext cx="3096024" cy="3040993"/>
          </a:xfrm>
          <a:prstGeom prst="rect">
            <a:avLst/>
          </a:prstGeom>
          <a:noFill/>
          <a:ln>
            <a:noFill/>
          </a:ln>
        </p:spPr>
      </p:pic>
      <p:pic>
        <p:nvPicPr>
          <p:cNvPr id="1210" name="Google Shape;1210;p53"/>
          <p:cNvPicPr preferRelativeResize="0"/>
          <p:nvPr/>
        </p:nvPicPr>
        <p:blipFill>
          <a:blip r:embed="rId10">
            <a:alphaModFix/>
          </a:blip>
          <a:stretch>
            <a:fillRect/>
          </a:stretch>
        </p:blipFill>
        <p:spPr>
          <a:xfrm rot="-971886">
            <a:off x="1608230" y="416245"/>
            <a:ext cx="907290" cy="747012"/>
          </a:xfrm>
          <a:prstGeom prst="rect">
            <a:avLst/>
          </a:prstGeom>
          <a:noFill/>
          <a:ln>
            <a:noFill/>
          </a:ln>
        </p:spPr>
      </p:pic>
      <p:pic>
        <p:nvPicPr>
          <p:cNvPr id="1211" name="Google Shape;1211;p53"/>
          <p:cNvPicPr preferRelativeResize="0"/>
          <p:nvPr/>
        </p:nvPicPr>
        <p:blipFill>
          <a:blip r:embed="rId10">
            <a:alphaModFix/>
          </a:blip>
          <a:stretch>
            <a:fillRect/>
          </a:stretch>
        </p:blipFill>
        <p:spPr>
          <a:xfrm rot="960109">
            <a:off x="7472330" y="416244"/>
            <a:ext cx="907289" cy="747013"/>
          </a:xfrm>
          <a:prstGeom prst="rect">
            <a:avLst/>
          </a:prstGeom>
          <a:noFill/>
          <a:ln>
            <a:noFill/>
          </a:ln>
        </p:spPr>
      </p:pic>
      <p:sp>
        <p:nvSpPr>
          <p:cNvPr id="1212" name="Google Shape;1212;p53"/>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I-7</a:t>
            </a:r>
            <a:endParaRPr sz="4200">
              <a:solidFill>
                <a:srgbClr val="0069BF"/>
              </a:solidFill>
              <a:latin typeface="Economica"/>
              <a:ea typeface="Economica"/>
              <a:cs typeface="Economica"/>
              <a:sym typeface="Economica"/>
            </a:endParaRPr>
          </a:p>
        </p:txBody>
      </p:sp>
      <p:cxnSp>
        <p:nvCxnSpPr>
          <p:cNvPr id="1213" name="Google Shape;1213;p53"/>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14" name="Google Shape;1214;p53"/>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servomoteur</a:t>
            </a:r>
            <a:endParaRPr sz="2400">
              <a:solidFill>
                <a:srgbClr val="000000"/>
              </a:solidFill>
              <a:latin typeface="Ubuntu"/>
              <a:ea typeface="Ubuntu"/>
              <a:cs typeface="Ubuntu"/>
              <a:sym typeface="Ubuntu"/>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8" name="Shape 1218"/>
        <p:cNvGrpSpPr/>
        <p:nvPr/>
      </p:nvGrpSpPr>
      <p:grpSpPr>
        <a:xfrm>
          <a:off x="0" y="0"/>
          <a:ext cx="0" cy="0"/>
          <a:chOff x="0" y="0"/>
          <a:chExt cx="0" cy="0"/>
        </a:xfrm>
      </p:grpSpPr>
      <p:grpSp>
        <p:nvGrpSpPr>
          <p:cNvPr id="1219" name="Google Shape;1219;p54"/>
          <p:cNvGrpSpPr/>
          <p:nvPr/>
        </p:nvGrpSpPr>
        <p:grpSpPr>
          <a:xfrm>
            <a:off x="2360225" y="6973948"/>
            <a:ext cx="5191200" cy="751052"/>
            <a:chOff x="2360225" y="6973948"/>
            <a:chExt cx="5191200" cy="751052"/>
          </a:xfrm>
        </p:grpSpPr>
        <p:pic>
          <p:nvPicPr>
            <p:cNvPr id="1220" name="Google Shape;1220;p54">
              <a:hlinkClick r:id="rId3"/>
            </p:cNvPr>
            <p:cNvPicPr preferRelativeResize="0"/>
            <p:nvPr/>
          </p:nvPicPr>
          <p:blipFill>
            <a:blip r:embed="rId4">
              <a:alphaModFix/>
            </a:blip>
            <a:stretch>
              <a:fillRect/>
            </a:stretch>
          </p:blipFill>
          <p:spPr>
            <a:xfrm>
              <a:off x="5541805" y="7080809"/>
              <a:ext cx="916721" cy="320739"/>
            </a:xfrm>
            <a:prstGeom prst="rect">
              <a:avLst/>
            </a:prstGeom>
            <a:noFill/>
            <a:ln>
              <a:noFill/>
            </a:ln>
          </p:spPr>
        </p:pic>
        <p:pic>
          <p:nvPicPr>
            <p:cNvPr id="1221" name="Google Shape;1221;p54"/>
            <p:cNvPicPr preferRelativeResize="0"/>
            <p:nvPr/>
          </p:nvPicPr>
          <p:blipFill>
            <a:blip r:embed="rId5">
              <a:alphaModFix/>
            </a:blip>
            <a:stretch>
              <a:fillRect/>
            </a:stretch>
          </p:blipFill>
          <p:spPr>
            <a:xfrm>
              <a:off x="3453124" y="6973948"/>
              <a:ext cx="1861750" cy="534450"/>
            </a:xfrm>
            <a:prstGeom prst="rect">
              <a:avLst/>
            </a:prstGeom>
            <a:noFill/>
            <a:ln>
              <a:noFill/>
            </a:ln>
          </p:spPr>
        </p:pic>
        <p:sp>
          <p:nvSpPr>
            <p:cNvPr id="1222" name="Google Shape;1222;p54"/>
            <p:cNvSpPr txBox="1"/>
            <p:nvPr/>
          </p:nvSpPr>
          <p:spPr>
            <a:xfrm>
              <a:off x="2360225" y="7408200"/>
              <a:ext cx="51912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Times New Roman"/>
                  <a:ea typeface="Times New Roman"/>
                  <a:cs typeface="Times New Roman"/>
                  <a:sym typeface="Times New Roman"/>
                </a:rPr>
                <a:t>Créé par : Marc-André Mercer (marc-andre.mercier@recitmst.qc.ca)</a:t>
              </a:r>
              <a:endParaRPr sz="1000">
                <a:latin typeface="Times New Roman"/>
                <a:ea typeface="Times New Roman"/>
                <a:cs typeface="Times New Roman"/>
                <a:sym typeface="Times New Roman"/>
              </a:endParaRPr>
            </a:p>
          </p:txBody>
        </p:sp>
      </p:grpSp>
      <p:sp>
        <p:nvSpPr>
          <p:cNvPr id="1223" name="Google Shape;1223;p54"/>
          <p:cNvSpPr txBox="1"/>
          <p:nvPr/>
        </p:nvSpPr>
        <p:spPr>
          <a:xfrm>
            <a:off x="4379500" y="5158750"/>
            <a:ext cx="50949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000">
                <a:solidFill>
                  <a:srgbClr val="434343"/>
                </a:solidFill>
                <a:latin typeface="Dosis"/>
                <a:ea typeface="Dosis"/>
                <a:cs typeface="Dosis"/>
                <a:sym typeface="Dosis"/>
              </a:rPr>
              <a:t>Code de départ : </a:t>
            </a:r>
            <a:r>
              <a:rPr lang="fr-CA" sz="3000" u="sng">
                <a:solidFill>
                  <a:schemeClr val="hlink"/>
                </a:solidFill>
                <a:latin typeface="Dosis"/>
                <a:ea typeface="Dosis"/>
                <a:cs typeface="Dosis"/>
                <a:sym typeface="Dosis"/>
                <a:hlinkClick r:id="rId6"/>
              </a:rPr>
              <a:t>http://recit.org/ul/qfs</a:t>
            </a:r>
            <a:endParaRPr sz="3000">
              <a:solidFill>
                <a:srgbClr val="434343"/>
              </a:solidFill>
              <a:latin typeface="Dosis"/>
              <a:ea typeface="Dosis"/>
              <a:cs typeface="Dosis"/>
              <a:sym typeface="Dosis"/>
            </a:endParaRPr>
          </a:p>
          <a:p>
            <a:pPr indent="0" lvl="0" marL="0" rtl="0" algn="ctr">
              <a:spcBef>
                <a:spcPts val="0"/>
              </a:spcBef>
              <a:spcAft>
                <a:spcPts val="0"/>
              </a:spcAft>
              <a:buNone/>
            </a:pPr>
            <a:r>
              <a:t/>
            </a:r>
            <a:endParaRPr sz="3000">
              <a:latin typeface="Dosis"/>
              <a:ea typeface="Dosis"/>
              <a:cs typeface="Dosis"/>
              <a:sym typeface="Dosis"/>
            </a:endParaRPr>
          </a:p>
        </p:txBody>
      </p:sp>
      <p:sp>
        <p:nvSpPr>
          <p:cNvPr id="1224" name="Google Shape;1224;p54"/>
          <p:cNvSpPr txBox="1"/>
          <p:nvPr/>
        </p:nvSpPr>
        <p:spPr>
          <a:xfrm>
            <a:off x="831200" y="1323450"/>
            <a:ext cx="8632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Le bloc suivant vous permet de contrôler la position du servomoteur.  Pour ce modèle de servomoteur, il est possible de contrôler la position entre 0 et 180 degrés.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Amusez-vous à positionner votre servomoteur à diverses positions.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Il est possible de faire effectuer un balayage entre 0 et 180 degrés par le servomoteur.  Le code de départ ici bas vous permet d’effectuer cette tâche.  Faites la lecture du code et comprenez les diverses étapes.  Une fois que vous pensez avoir compris le code, vous pouvez modifier divers paramètres pour faire votre balayage plus ou moins rapidement ou encore entre deux angles différents.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pic>
        <p:nvPicPr>
          <p:cNvPr id="1225" name="Google Shape;1225;p54"/>
          <p:cNvPicPr preferRelativeResize="0"/>
          <p:nvPr/>
        </p:nvPicPr>
        <p:blipFill>
          <a:blip r:embed="rId7">
            <a:alphaModFix/>
          </a:blip>
          <a:stretch>
            <a:fillRect/>
          </a:stretch>
        </p:blipFill>
        <p:spPr>
          <a:xfrm>
            <a:off x="2525525" y="2048000"/>
            <a:ext cx="3467100" cy="600075"/>
          </a:xfrm>
          <a:prstGeom prst="rect">
            <a:avLst/>
          </a:prstGeom>
          <a:noFill/>
          <a:ln>
            <a:noFill/>
          </a:ln>
        </p:spPr>
      </p:pic>
      <p:grpSp>
        <p:nvGrpSpPr>
          <p:cNvPr id="1226" name="Google Shape;1226;p54"/>
          <p:cNvGrpSpPr/>
          <p:nvPr/>
        </p:nvGrpSpPr>
        <p:grpSpPr>
          <a:xfrm>
            <a:off x="1225800" y="4701550"/>
            <a:ext cx="3637050" cy="2189875"/>
            <a:chOff x="4714875" y="4863400"/>
            <a:chExt cx="3637050" cy="2189875"/>
          </a:xfrm>
        </p:grpSpPr>
        <p:pic>
          <p:nvPicPr>
            <p:cNvPr id="1227" name="Google Shape;1227;p54"/>
            <p:cNvPicPr preferRelativeResize="0"/>
            <p:nvPr/>
          </p:nvPicPr>
          <p:blipFill>
            <a:blip r:embed="rId8">
              <a:alphaModFix/>
            </a:blip>
            <a:stretch>
              <a:fillRect/>
            </a:stretch>
          </p:blipFill>
          <p:spPr>
            <a:xfrm>
              <a:off x="4714875" y="4863400"/>
              <a:ext cx="3064240" cy="2189875"/>
            </a:xfrm>
            <a:prstGeom prst="rect">
              <a:avLst/>
            </a:prstGeom>
            <a:noFill/>
            <a:ln>
              <a:noFill/>
            </a:ln>
          </p:spPr>
        </p:pic>
        <p:sp>
          <p:nvSpPr>
            <p:cNvPr id="1228" name="Google Shape;1228;p54"/>
            <p:cNvSpPr txBox="1"/>
            <p:nvPr/>
          </p:nvSpPr>
          <p:spPr>
            <a:xfrm>
              <a:off x="6332300" y="50240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ROUGE (5V +)</a:t>
              </a:r>
              <a:endParaRPr b="1">
                <a:solidFill>
                  <a:srgbClr val="FF0000"/>
                </a:solidFill>
                <a:latin typeface="Dosis"/>
                <a:ea typeface="Dosis"/>
                <a:cs typeface="Dosis"/>
                <a:sym typeface="Dosis"/>
              </a:endParaRPr>
            </a:p>
          </p:txBody>
        </p:sp>
        <p:sp>
          <p:nvSpPr>
            <p:cNvPr id="1229" name="Google Shape;1229;p54"/>
            <p:cNvSpPr txBox="1"/>
            <p:nvPr/>
          </p:nvSpPr>
          <p:spPr>
            <a:xfrm>
              <a:off x="6937125" y="5277650"/>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9F4E0A"/>
                  </a:solidFill>
                  <a:latin typeface="Dosis"/>
                  <a:ea typeface="Dosis"/>
                  <a:cs typeface="Dosis"/>
                  <a:sym typeface="Dosis"/>
                </a:rPr>
                <a:t>BRUN (GND -)</a:t>
              </a:r>
              <a:endParaRPr b="1">
                <a:solidFill>
                  <a:srgbClr val="9F4E0A"/>
                </a:solidFill>
                <a:latin typeface="Dosis"/>
                <a:ea typeface="Dosis"/>
                <a:cs typeface="Dosis"/>
                <a:sym typeface="Dosis"/>
              </a:endParaRPr>
            </a:p>
          </p:txBody>
        </p:sp>
        <p:sp>
          <p:nvSpPr>
            <p:cNvPr id="1230" name="Google Shape;1230;p54"/>
            <p:cNvSpPr txBox="1"/>
            <p:nvPr/>
          </p:nvSpPr>
          <p:spPr>
            <a:xfrm>
              <a:off x="6613975" y="5950363"/>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E69138"/>
                  </a:solidFill>
                  <a:latin typeface="Dosis"/>
                  <a:ea typeface="Dosis"/>
                  <a:cs typeface="Dosis"/>
                  <a:sym typeface="Dosis"/>
                </a:rPr>
                <a:t>ORANGE (signal)</a:t>
              </a:r>
              <a:endParaRPr b="1">
                <a:solidFill>
                  <a:srgbClr val="E69138"/>
                </a:solidFill>
                <a:latin typeface="Dosis"/>
                <a:ea typeface="Dosis"/>
                <a:cs typeface="Dosis"/>
                <a:sym typeface="Dosis"/>
              </a:endParaRPr>
            </a:p>
          </p:txBody>
        </p:sp>
      </p:grpSp>
      <p:grpSp>
        <p:nvGrpSpPr>
          <p:cNvPr id="1231" name="Google Shape;1231;p54"/>
          <p:cNvGrpSpPr/>
          <p:nvPr/>
        </p:nvGrpSpPr>
        <p:grpSpPr>
          <a:xfrm>
            <a:off x="2111375" y="6999348"/>
            <a:ext cx="5778300" cy="744402"/>
            <a:chOff x="2111375" y="6846948"/>
            <a:chExt cx="5778300" cy="744402"/>
          </a:xfrm>
        </p:grpSpPr>
        <p:pic>
          <p:nvPicPr>
            <p:cNvPr id="1232" name="Google Shape;1232;p54">
              <a:hlinkClick r:id="rId9"/>
            </p:cNvPr>
            <p:cNvPicPr preferRelativeResize="0"/>
            <p:nvPr/>
          </p:nvPicPr>
          <p:blipFill>
            <a:blip r:embed="rId10">
              <a:alphaModFix/>
            </a:blip>
            <a:stretch>
              <a:fillRect/>
            </a:stretch>
          </p:blipFill>
          <p:spPr>
            <a:xfrm>
              <a:off x="5541805" y="6953809"/>
              <a:ext cx="916721" cy="320739"/>
            </a:xfrm>
            <a:prstGeom prst="rect">
              <a:avLst/>
            </a:prstGeom>
            <a:noFill/>
            <a:ln>
              <a:noFill/>
            </a:ln>
          </p:spPr>
        </p:pic>
        <p:pic>
          <p:nvPicPr>
            <p:cNvPr id="1233" name="Google Shape;1233;p54"/>
            <p:cNvPicPr preferRelativeResize="0"/>
            <p:nvPr/>
          </p:nvPicPr>
          <p:blipFill>
            <a:blip r:embed="rId11">
              <a:alphaModFix/>
            </a:blip>
            <a:stretch>
              <a:fillRect/>
            </a:stretch>
          </p:blipFill>
          <p:spPr>
            <a:xfrm>
              <a:off x="3453124" y="6846948"/>
              <a:ext cx="1861750" cy="534450"/>
            </a:xfrm>
            <a:prstGeom prst="rect">
              <a:avLst/>
            </a:prstGeom>
            <a:noFill/>
            <a:ln>
              <a:noFill/>
            </a:ln>
          </p:spPr>
        </p:pic>
        <p:sp>
          <p:nvSpPr>
            <p:cNvPr id="1234" name="Google Shape;1234;p54"/>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12"/>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35" name="Google Shape;1235;p54"/>
          <p:cNvPicPr preferRelativeResize="0"/>
          <p:nvPr/>
        </p:nvPicPr>
        <p:blipFill>
          <a:blip r:embed="rId13">
            <a:alphaModFix/>
          </a:blip>
          <a:stretch>
            <a:fillRect/>
          </a:stretch>
        </p:blipFill>
        <p:spPr>
          <a:xfrm rot="-971886">
            <a:off x="1608230" y="416245"/>
            <a:ext cx="907290" cy="747012"/>
          </a:xfrm>
          <a:prstGeom prst="rect">
            <a:avLst/>
          </a:prstGeom>
          <a:noFill/>
          <a:ln>
            <a:noFill/>
          </a:ln>
        </p:spPr>
      </p:pic>
      <p:pic>
        <p:nvPicPr>
          <p:cNvPr id="1236" name="Google Shape;1236;p54"/>
          <p:cNvPicPr preferRelativeResize="0"/>
          <p:nvPr/>
        </p:nvPicPr>
        <p:blipFill>
          <a:blip r:embed="rId13">
            <a:alphaModFix/>
          </a:blip>
          <a:stretch>
            <a:fillRect/>
          </a:stretch>
        </p:blipFill>
        <p:spPr>
          <a:xfrm rot="960109">
            <a:off x="7472330" y="416244"/>
            <a:ext cx="907289" cy="747013"/>
          </a:xfrm>
          <a:prstGeom prst="rect">
            <a:avLst/>
          </a:prstGeom>
          <a:noFill/>
          <a:ln>
            <a:noFill/>
          </a:ln>
        </p:spPr>
      </p:pic>
      <p:sp>
        <p:nvSpPr>
          <p:cNvPr id="1237" name="Google Shape;1237;p54"/>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I-7</a:t>
            </a:r>
            <a:endParaRPr sz="4200">
              <a:solidFill>
                <a:srgbClr val="0069BF"/>
              </a:solidFill>
              <a:latin typeface="Economica"/>
              <a:ea typeface="Economica"/>
              <a:cs typeface="Economica"/>
              <a:sym typeface="Economica"/>
            </a:endParaRPr>
          </a:p>
        </p:txBody>
      </p:sp>
      <p:cxnSp>
        <p:nvCxnSpPr>
          <p:cNvPr id="1238" name="Google Shape;1238;p54"/>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39" name="Google Shape;1239;p54"/>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servomoteur</a:t>
            </a:r>
            <a:endParaRPr sz="2400">
              <a:solidFill>
                <a:srgbClr val="000000"/>
              </a:solidFill>
              <a:latin typeface="Ubuntu"/>
              <a:ea typeface="Ubuntu"/>
              <a:cs typeface="Ubuntu"/>
              <a:sym typeface="Ubuntu"/>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3" name="Shape 1243"/>
        <p:cNvGrpSpPr/>
        <p:nvPr/>
      </p:nvGrpSpPr>
      <p:grpSpPr>
        <a:xfrm>
          <a:off x="0" y="0"/>
          <a:ext cx="0" cy="0"/>
          <a:chOff x="0" y="0"/>
          <a:chExt cx="0" cy="0"/>
        </a:xfrm>
      </p:grpSpPr>
      <p:sp>
        <p:nvSpPr>
          <p:cNvPr id="1244" name="Google Shape;1244;p55"/>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245" name="Google Shape;1245;p55"/>
          <p:cNvSpPr txBox="1"/>
          <p:nvPr/>
        </p:nvSpPr>
        <p:spPr>
          <a:xfrm>
            <a:off x="5263975" y="1721125"/>
            <a:ext cx="44418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Matériel:</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Contrôleur de moteur L298N</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2 moteurs</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Support à batteries et batteries AA, AAA ou 18650</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Réaliser les branchements. Pour ce modèle de </a:t>
            </a:r>
            <a:r>
              <a:rPr lang="fr-CA">
                <a:solidFill>
                  <a:srgbClr val="434343"/>
                </a:solidFill>
                <a:latin typeface="Dosis"/>
                <a:ea typeface="Dosis"/>
                <a:cs typeface="Dosis"/>
                <a:sym typeface="Dosis"/>
              </a:rPr>
              <a:t>bouclier</a:t>
            </a:r>
            <a:r>
              <a:rPr lang="fr-CA">
                <a:solidFill>
                  <a:srgbClr val="434343"/>
                </a:solidFill>
                <a:latin typeface="Dosis"/>
                <a:ea typeface="Dosis"/>
                <a:cs typeface="Dosis"/>
                <a:sym typeface="Dosis"/>
              </a:rPr>
              <a:t> vous devez utiliser les broches signal  12, 13, 14 et 15 qui sont respectivement connectées aux broches IN4, IN3, IN2 et IN1 du contrôleur de moteur.</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Comme Micro:bit ne peut fournir plus de 3,3V, nous utilisons le contrôleur de moteur pour alimenter les moteurs avec une source de courant supérieur.  Ce contrôleur peut être branché à une source de courant allant jusqu’à 12V.</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Tout dépendant quelle broche est mise en position “1”, ceci fera tourner le moteur de gauche ou de droite dans le sens horaire ou anti-horaire.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grpSp>
        <p:nvGrpSpPr>
          <p:cNvPr id="1246" name="Google Shape;1246;p55"/>
          <p:cNvGrpSpPr/>
          <p:nvPr/>
        </p:nvGrpSpPr>
        <p:grpSpPr>
          <a:xfrm>
            <a:off x="2111375" y="6999348"/>
            <a:ext cx="5778300" cy="744402"/>
            <a:chOff x="2111375" y="6846948"/>
            <a:chExt cx="5778300" cy="744402"/>
          </a:xfrm>
        </p:grpSpPr>
        <p:pic>
          <p:nvPicPr>
            <p:cNvPr id="1247" name="Google Shape;1247;p55">
              <a:hlinkClick r:id="rId3"/>
            </p:cNvPr>
            <p:cNvPicPr preferRelativeResize="0"/>
            <p:nvPr/>
          </p:nvPicPr>
          <p:blipFill>
            <a:blip r:embed="rId4">
              <a:alphaModFix/>
            </a:blip>
            <a:stretch>
              <a:fillRect/>
            </a:stretch>
          </p:blipFill>
          <p:spPr>
            <a:xfrm>
              <a:off x="5541805" y="6953809"/>
              <a:ext cx="916721" cy="320739"/>
            </a:xfrm>
            <a:prstGeom prst="rect">
              <a:avLst/>
            </a:prstGeom>
            <a:noFill/>
            <a:ln>
              <a:noFill/>
            </a:ln>
          </p:spPr>
        </p:pic>
        <p:pic>
          <p:nvPicPr>
            <p:cNvPr id="1248" name="Google Shape;1248;p55"/>
            <p:cNvPicPr preferRelativeResize="0"/>
            <p:nvPr/>
          </p:nvPicPr>
          <p:blipFill>
            <a:blip r:embed="rId5">
              <a:alphaModFix/>
            </a:blip>
            <a:stretch>
              <a:fillRect/>
            </a:stretch>
          </p:blipFill>
          <p:spPr>
            <a:xfrm>
              <a:off x="3453124" y="6846948"/>
              <a:ext cx="1861750" cy="534450"/>
            </a:xfrm>
            <a:prstGeom prst="rect">
              <a:avLst/>
            </a:prstGeom>
            <a:noFill/>
            <a:ln>
              <a:noFill/>
            </a:ln>
          </p:spPr>
        </p:pic>
        <p:sp>
          <p:nvSpPr>
            <p:cNvPr id="1249" name="Google Shape;1249;p55"/>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50" name="Google Shape;1250;p55"/>
          <p:cNvPicPr preferRelativeResize="0"/>
          <p:nvPr/>
        </p:nvPicPr>
        <p:blipFill>
          <a:blip r:embed="rId7">
            <a:alphaModFix/>
          </a:blip>
          <a:stretch>
            <a:fillRect/>
          </a:stretch>
        </p:blipFill>
        <p:spPr>
          <a:xfrm rot="-971886">
            <a:off x="1608230" y="416245"/>
            <a:ext cx="907290" cy="747012"/>
          </a:xfrm>
          <a:prstGeom prst="rect">
            <a:avLst/>
          </a:prstGeom>
          <a:noFill/>
          <a:ln>
            <a:noFill/>
          </a:ln>
        </p:spPr>
      </p:pic>
      <p:pic>
        <p:nvPicPr>
          <p:cNvPr id="1251" name="Google Shape;1251;p55"/>
          <p:cNvPicPr preferRelativeResize="0"/>
          <p:nvPr/>
        </p:nvPicPr>
        <p:blipFill>
          <a:blip r:embed="rId7">
            <a:alphaModFix/>
          </a:blip>
          <a:stretch>
            <a:fillRect/>
          </a:stretch>
        </p:blipFill>
        <p:spPr>
          <a:xfrm rot="960109">
            <a:off x="7472330" y="416244"/>
            <a:ext cx="907289" cy="747013"/>
          </a:xfrm>
          <a:prstGeom prst="rect">
            <a:avLst/>
          </a:prstGeom>
          <a:noFill/>
          <a:ln>
            <a:noFill/>
          </a:ln>
        </p:spPr>
      </p:pic>
      <p:sp>
        <p:nvSpPr>
          <p:cNvPr id="1252" name="Google Shape;1252;p55"/>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I-8</a:t>
            </a:r>
            <a:endParaRPr sz="4200">
              <a:solidFill>
                <a:srgbClr val="0069BF"/>
              </a:solidFill>
              <a:latin typeface="Economica"/>
              <a:ea typeface="Economica"/>
              <a:cs typeface="Economica"/>
              <a:sym typeface="Economica"/>
            </a:endParaRPr>
          </a:p>
        </p:txBody>
      </p:sp>
      <p:cxnSp>
        <p:nvCxnSpPr>
          <p:cNvPr id="1253" name="Google Shape;1253;p55"/>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54" name="Google Shape;1254;p55"/>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pic>
        <p:nvPicPr>
          <p:cNvPr id="1255" name="Google Shape;1255;p55"/>
          <p:cNvPicPr preferRelativeResize="0"/>
          <p:nvPr/>
        </p:nvPicPr>
        <p:blipFill>
          <a:blip r:embed="rId8">
            <a:alphaModFix/>
          </a:blip>
          <a:stretch>
            <a:fillRect/>
          </a:stretch>
        </p:blipFill>
        <p:spPr>
          <a:xfrm>
            <a:off x="561225" y="1596800"/>
            <a:ext cx="4959172" cy="411010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9" name="Shape 1259"/>
        <p:cNvGrpSpPr/>
        <p:nvPr/>
      </p:nvGrpSpPr>
      <p:grpSpPr>
        <a:xfrm>
          <a:off x="0" y="0"/>
          <a:ext cx="0" cy="0"/>
          <a:chOff x="0" y="0"/>
          <a:chExt cx="0" cy="0"/>
        </a:xfrm>
      </p:grpSpPr>
      <p:sp>
        <p:nvSpPr>
          <p:cNvPr id="1260" name="Google Shape;1260;p56"/>
          <p:cNvSpPr txBox="1"/>
          <p:nvPr/>
        </p:nvSpPr>
        <p:spPr>
          <a:xfrm>
            <a:off x="709325" y="1181600"/>
            <a:ext cx="86634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utilisant le code suivant, ( </a:t>
            </a:r>
            <a:r>
              <a:rPr lang="fr-CA" u="sng">
                <a:solidFill>
                  <a:schemeClr val="hlink"/>
                </a:solidFill>
                <a:latin typeface="Dosis"/>
                <a:ea typeface="Dosis"/>
                <a:cs typeface="Dosis"/>
                <a:sym typeface="Dosis"/>
                <a:hlinkClick r:id="rId3"/>
              </a:rPr>
              <a:t>http://recit.org/ul/qfx</a:t>
            </a:r>
            <a:r>
              <a:rPr lang="fr-CA">
                <a:solidFill>
                  <a:srgbClr val="434343"/>
                </a:solidFill>
                <a:latin typeface="Dosis"/>
                <a:ea typeface="Dosis"/>
                <a:cs typeface="Dosis"/>
                <a:sym typeface="Dosis"/>
              </a:rPr>
              <a:t> </a:t>
            </a:r>
            <a:r>
              <a:rPr lang="fr-CA">
                <a:solidFill>
                  <a:srgbClr val="434343"/>
                </a:solidFill>
                <a:latin typeface="Dosis"/>
                <a:ea typeface="Dosis"/>
                <a:cs typeface="Dosis"/>
                <a:sym typeface="Dosis"/>
              </a:rPr>
              <a:t>) vous devez déterminer quel moteur tourne et dans quel sens il tourne lorsque vous mettez une broche en position “1”.   Vous devez modifier le code (une broche à la fois) pour faire un test avec chacune de broches numériques 12, 13, 14, et 15.  Noter quel moteur tourne et dans quel sens il tourne pour chaque broche.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fois que vous avez déterminé le sens de rotation de chaque moteur en fonction de la broche activée, créez 5 fonctions que vous nommerez: </a:t>
            </a:r>
            <a:r>
              <a:rPr b="1" lang="fr-CA">
                <a:solidFill>
                  <a:srgbClr val="434343"/>
                </a:solidFill>
                <a:latin typeface="Dosis"/>
                <a:ea typeface="Dosis"/>
                <a:cs typeface="Dosis"/>
                <a:sym typeface="Dosis"/>
              </a:rPr>
              <a:t>avancer, reculer, droite, gauche et arrêt</a:t>
            </a:r>
            <a:r>
              <a:rPr lang="fr-CA">
                <a:solidFill>
                  <a:srgbClr val="434343"/>
                </a:solidFill>
                <a:latin typeface="Dosis"/>
                <a:ea typeface="Dosis"/>
                <a:cs typeface="Dosis"/>
                <a:sym typeface="Dosis"/>
              </a:rPr>
              <a:t>.  La fonction </a:t>
            </a:r>
            <a:r>
              <a:rPr b="1" lang="fr-CA">
                <a:solidFill>
                  <a:srgbClr val="434343"/>
                </a:solidFill>
                <a:latin typeface="Dosis"/>
                <a:ea typeface="Dosis"/>
                <a:cs typeface="Dosis"/>
                <a:sym typeface="Dosis"/>
              </a:rPr>
              <a:t>avancer</a:t>
            </a:r>
            <a:r>
              <a:rPr lang="fr-CA">
                <a:solidFill>
                  <a:srgbClr val="434343"/>
                </a:solidFill>
                <a:latin typeface="Dosis"/>
                <a:ea typeface="Dosis"/>
                <a:cs typeface="Dosis"/>
                <a:sym typeface="Dosis"/>
              </a:rPr>
              <a:t> pourrait ressembler à ceci: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b="1" lang="fr-CA">
                <a:solidFill>
                  <a:srgbClr val="434343"/>
                </a:solidFill>
                <a:latin typeface="Dosis"/>
                <a:ea typeface="Dosis"/>
                <a:cs typeface="Dosis"/>
                <a:sym typeface="Dosis"/>
              </a:rPr>
              <a:t>DÉFI :</a:t>
            </a:r>
            <a:r>
              <a:rPr lang="fr-CA">
                <a:solidFill>
                  <a:srgbClr val="434343"/>
                </a:solidFill>
                <a:latin typeface="Dosis"/>
                <a:ea typeface="Dosis"/>
                <a:cs typeface="Dosis"/>
                <a:sym typeface="Dosis"/>
              </a:rPr>
              <a:t>  Utiliser vos fonctions pour faire tourner vos moteurs comme s’ils étaient branchés sur un véhicule et que vous vouliez effectuer le trajet ci-dessous.  En </a:t>
            </a:r>
            <a:r>
              <a:rPr b="1" lang="fr-CA">
                <a:solidFill>
                  <a:srgbClr val="FF0000"/>
                </a:solidFill>
                <a:latin typeface="Dosis"/>
                <a:ea typeface="Dosis"/>
                <a:cs typeface="Dosis"/>
                <a:sym typeface="Dosis"/>
              </a:rPr>
              <a:t>rouge</a:t>
            </a:r>
            <a:r>
              <a:rPr lang="fr-CA">
                <a:solidFill>
                  <a:srgbClr val="434343"/>
                </a:solidFill>
                <a:latin typeface="Dosis"/>
                <a:ea typeface="Dosis"/>
                <a:cs typeface="Dosis"/>
                <a:sym typeface="Dosis"/>
              </a:rPr>
              <a:t> le temps d’activation des moteurs pour les déplacements en ligne droite (avancer ou reculer) et en</a:t>
            </a:r>
            <a:r>
              <a:rPr b="1" lang="fr-CA">
                <a:solidFill>
                  <a:srgbClr val="38761D"/>
                </a:solidFill>
                <a:latin typeface="Dosis"/>
                <a:ea typeface="Dosis"/>
                <a:cs typeface="Dosis"/>
                <a:sym typeface="Dosis"/>
              </a:rPr>
              <a:t> vert </a:t>
            </a:r>
            <a:r>
              <a:rPr lang="fr-CA">
                <a:solidFill>
                  <a:srgbClr val="434343"/>
                </a:solidFill>
                <a:latin typeface="Dosis"/>
                <a:ea typeface="Dosis"/>
                <a:cs typeface="Dosis"/>
                <a:sym typeface="Dosis"/>
              </a:rPr>
              <a:t>le temps d’activation des moteurs pour tourner (droite ou gauche).  N’oubliez pas d’arrêter à la fin de votre parcours!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p:txBody>
      </p:sp>
      <p:sp>
        <p:nvSpPr>
          <p:cNvPr id="1261" name="Google Shape;1261;p56"/>
          <p:cNvSpPr txBox="1"/>
          <p:nvPr/>
        </p:nvSpPr>
        <p:spPr>
          <a:xfrm>
            <a:off x="2555275" y="5577275"/>
            <a:ext cx="1200" cy="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grpSp>
        <p:nvGrpSpPr>
          <p:cNvPr id="1262" name="Google Shape;1262;p56"/>
          <p:cNvGrpSpPr/>
          <p:nvPr/>
        </p:nvGrpSpPr>
        <p:grpSpPr>
          <a:xfrm>
            <a:off x="1366580" y="4753774"/>
            <a:ext cx="5948633" cy="2322773"/>
            <a:chOff x="2083316" y="4495132"/>
            <a:chExt cx="5806944" cy="2238818"/>
          </a:xfrm>
        </p:grpSpPr>
        <p:sp>
          <p:nvSpPr>
            <p:cNvPr id="1263" name="Google Shape;1263;p56"/>
            <p:cNvSpPr txBox="1"/>
            <p:nvPr/>
          </p:nvSpPr>
          <p:spPr>
            <a:xfrm>
              <a:off x="4473313" y="5571385"/>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(100 ms)</a:t>
              </a:r>
              <a:endParaRPr b="1">
                <a:solidFill>
                  <a:srgbClr val="38761D"/>
                </a:solidFill>
                <a:latin typeface="Dosis"/>
                <a:ea typeface="Dosis"/>
                <a:cs typeface="Dosis"/>
                <a:sym typeface="Dosis"/>
              </a:endParaRPr>
            </a:p>
          </p:txBody>
        </p:sp>
        <p:sp>
          <p:nvSpPr>
            <p:cNvPr id="1264" name="Google Shape;1264;p56"/>
            <p:cNvSpPr txBox="1"/>
            <p:nvPr/>
          </p:nvSpPr>
          <p:spPr>
            <a:xfrm>
              <a:off x="5427852" y="4495132"/>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(200ms)</a:t>
              </a:r>
              <a:endParaRPr b="1">
                <a:solidFill>
                  <a:srgbClr val="38761D"/>
                </a:solidFill>
                <a:latin typeface="Dosis"/>
                <a:ea typeface="Dosis"/>
                <a:cs typeface="Dosis"/>
                <a:sym typeface="Dosis"/>
              </a:endParaRPr>
            </a:p>
          </p:txBody>
        </p:sp>
        <p:sp>
          <p:nvSpPr>
            <p:cNvPr id="1265" name="Google Shape;1265;p56"/>
            <p:cNvSpPr txBox="1"/>
            <p:nvPr/>
          </p:nvSpPr>
          <p:spPr>
            <a:xfrm>
              <a:off x="6381486" y="5359741"/>
              <a:ext cx="9096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(1000 ms)</a:t>
              </a:r>
              <a:endParaRPr b="1">
                <a:solidFill>
                  <a:srgbClr val="FF0000"/>
                </a:solidFill>
                <a:latin typeface="Dosis"/>
                <a:ea typeface="Dosis"/>
                <a:cs typeface="Dosis"/>
                <a:sym typeface="Dosis"/>
              </a:endParaRPr>
            </a:p>
          </p:txBody>
        </p:sp>
        <p:sp>
          <p:nvSpPr>
            <p:cNvPr id="1266" name="Google Shape;1266;p56"/>
            <p:cNvSpPr txBox="1"/>
            <p:nvPr/>
          </p:nvSpPr>
          <p:spPr>
            <a:xfrm>
              <a:off x="6949760" y="6300549"/>
              <a:ext cx="94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(100 ms)</a:t>
              </a:r>
              <a:endParaRPr b="1">
                <a:solidFill>
                  <a:srgbClr val="38761D"/>
                </a:solidFill>
                <a:latin typeface="Dosis"/>
                <a:ea typeface="Dosis"/>
                <a:cs typeface="Dosis"/>
                <a:sym typeface="Dosis"/>
              </a:endParaRPr>
            </a:p>
          </p:txBody>
        </p:sp>
        <p:sp>
          <p:nvSpPr>
            <p:cNvPr id="1267" name="Google Shape;1267;p56"/>
            <p:cNvSpPr txBox="1"/>
            <p:nvPr/>
          </p:nvSpPr>
          <p:spPr>
            <a:xfrm>
              <a:off x="4353825" y="6379950"/>
              <a:ext cx="1675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 reculer 3000 ms)</a:t>
              </a:r>
              <a:endParaRPr b="1">
                <a:solidFill>
                  <a:srgbClr val="FF0000"/>
                </a:solidFill>
                <a:latin typeface="Dosis"/>
                <a:ea typeface="Dosis"/>
                <a:cs typeface="Dosis"/>
                <a:sym typeface="Dosis"/>
              </a:endParaRPr>
            </a:p>
          </p:txBody>
        </p:sp>
        <p:grpSp>
          <p:nvGrpSpPr>
            <p:cNvPr id="1268" name="Google Shape;1268;p56"/>
            <p:cNvGrpSpPr/>
            <p:nvPr/>
          </p:nvGrpSpPr>
          <p:grpSpPr>
            <a:xfrm>
              <a:off x="2083316" y="4869242"/>
              <a:ext cx="4866429" cy="1662365"/>
              <a:chOff x="2028825" y="3863547"/>
              <a:chExt cx="5107503" cy="1654753"/>
            </a:xfrm>
          </p:grpSpPr>
          <p:grpSp>
            <p:nvGrpSpPr>
              <p:cNvPr id="1269" name="Google Shape;1269;p56"/>
              <p:cNvGrpSpPr/>
              <p:nvPr/>
            </p:nvGrpSpPr>
            <p:grpSpPr>
              <a:xfrm>
                <a:off x="2922084" y="3863547"/>
                <a:ext cx="4214244" cy="1537699"/>
                <a:chOff x="1872250" y="4079875"/>
                <a:chExt cx="3753000" cy="1344025"/>
              </a:xfrm>
            </p:grpSpPr>
            <p:cxnSp>
              <p:nvCxnSpPr>
                <p:cNvPr id="1270" name="Google Shape;1270;p56"/>
                <p:cNvCxnSpPr/>
                <p:nvPr/>
              </p:nvCxnSpPr>
              <p:spPr>
                <a:xfrm>
                  <a:off x="1876425" y="4689475"/>
                  <a:ext cx="1809900" cy="0"/>
                </a:xfrm>
                <a:prstGeom prst="straightConnector1">
                  <a:avLst/>
                </a:prstGeom>
                <a:noFill/>
                <a:ln cap="flat" cmpd="sng" w="38100">
                  <a:solidFill>
                    <a:srgbClr val="0000FF"/>
                  </a:solidFill>
                  <a:prstDash val="solid"/>
                  <a:round/>
                  <a:headEnd len="med" w="med" type="none"/>
                  <a:tailEnd len="med" w="med" type="none"/>
                </a:ln>
              </p:spPr>
            </p:cxnSp>
            <p:cxnSp>
              <p:nvCxnSpPr>
                <p:cNvPr id="1271" name="Google Shape;1271;p56"/>
                <p:cNvCxnSpPr/>
                <p:nvPr/>
              </p:nvCxnSpPr>
              <p:spPr>
                <a:xfrm flipH="1" rot="10800000">
                  <a:off x="3676650" y="4079875"/>
                  <a:ext cx="924000" cy="609600"/>
                </a:xfrm>
                <a:prstGeom prst="straightConnector1">
                  <a:avLst/>
                </a:prstGeom>
                <a:noFill/>
                <a:ln cap="flat" cmpd="sng" w="38100">
                  <a:solidFill>
                    <a:srgbClr val="0000FF"/>
                  </a:solidFill>
                  <a:prstDash val="solid"/>
                  <a:round/>
                  <a:headEnd len="med" w="med" type="none"/>
                  <a:tailEnd len="med" w="med" type="none"/>
                </a:ln>
              </p:spPr>
            </p:cxnSp>
            <p:cxnSp>
              <p:nvCxnSpPr>
                <p:cNvPr id="1272" name="Google Shape;1272;p56"/>
                <p:cNvCxnSpPr/>
                <p:nvPr/>
              </p:nvCxnSpPr>
              <p:spPr>
                <a:xfrm>
                  <a:off x="4582125" y="4086825"/>
                  <a:ext cx="1032600" cy="1335000"/>
                </a:xfrm>
                <a:prstGeom prst="straightConnector1">
                  <a:avLst/>
                </a:prstGeom>
                <a:noFill/>
                <a:ln cap="flat" cmpd="sng" w="38100">
                  <a:solidFill>
                    <a:srgbClr val="0000FF"/>
                  </a:solidFill>
                  <a:prstDash val="solid"/>
                  <a:round/>
                  <a:headEnd len="med" w="med" type="none"/>
                  <a:tailEnd len="med" w="med" type="none"/>
                </a:ln>
              </p:spPr>
            </p:cxnSp>
            <p:cxnSp>
              <p:nvCxnSpPr>
                <p:cNvPr id="1273" name="Google Shape;1273;p56"/>
                <p:cNvCxnSpPr/>
                <p:nvPr/>
              </p:nvCxnSpPr>
              <p:spPr>
                <a:xfrm>
                  <a:off x="1872250" y="5423900"/>
                  <a:ext cx="3753000" cy="0"/>
                </a:xfrm>
                <a:prstGeom prst="straightConnector1">
                  <a:avLst/>
                </a:prstGeom>
                <a:noFill/>
                <a:ln cap="flat" cmpd="sng" w="38100">
                  <a:solidFill>
                    <a:srgbClr val="0000FF"/>
                  </a:solidFill>
                  <a:prstDash val="solid"/>
                  <a:round/>
                  <a:headEnd len="med" w="med" type="none"/>
                  <a:tailEnd len="med" w="med" type="none"/>
                </a:ln>
              </p:spPr>
            </p:cxnSp>
          </p:grpSp>
          <p:sp>
            <p:nvSpPr>
              <p:cNvPr id="1274" name="Google Shape;1274;p56"/>
              <p:cNvSpPr txBox="1"/>
              <p:nvPr/>
            </p:nvSpPr>
            <p:spPr>
              <a:xfrm>
                <a:off x="2057617" y="4332697"/>
                <a:ext cx="8427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DÉPART</a:t>
                </a:r>
                <a:endParaRPr b="1">
                  <a:latin typeface="Dosis"/>
                  <a:ea typeface="Dosis"/>
                  <a:cs typeface="Dosis"/>
                  <a:sym typeface="Dosis"/>
                </a:endParaRPr>
              </a:p>
            </p:txBody>
          </p:sp>
          <p:sp>
            <p:nvSpPr>
              <p:cNvPr id="1275" name="Google Shape;1275;p56"/>
              <p:cNvSpPr txBox="1"/>
              <p:nvPr/>
            </p:nvSpPr>
            <p:spPr>
              <a:xfrm>
                <a:off x="2028825" y="5194300"/>
                <a:ext cx="8715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ARRIVÉE</a:t>
                </a:r>
                <a:endParaRPr b="1">
                  <a:latin typeface="Dosis"/>
                  <a:ea typeface="Dosis"/>
                  <a:cs typeface="Dosis"/>
                  <a:sym typeface="Dosis"/>
                </a:endParaRPr>
              </a:p>
            </p:txBody>
          </p:sp>
        </p:grpSp>
        <p:sp>
          <p:nvSpPr>
            <p:cNvPr id="1276" name="Google Shape;1276;p56"/>
            <p:cNvSpPr txBox="1"/>
            <p:nvPr/>
          </p:nvSpPr>
          <p:spPr>
            <a:xfrm>
              <a:off x="3466800" y="5215725"/>
              <a:ext cx="94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(2000 ms)</a:t>
              </a:r>
              <a:endParaRPr b="1">
                <a:solidFill>
                  <a:srgbClr val="FF0000"/>
                </a:solidFill>
                <a:latin typeface="Dosis"/>
                <a:ea typeface="Dosis"/>
                <a:cs typeface="Dosis"/>
                <a:sym typeface="Dosis"/>
              </a:endParaRPr>
            </a:p>
          </p:txBody>
        </p:sp>
        <p:sp>
          <p:nvSpPr>
            <p:cNvPr id="1277" name="Google Shape;1277;p56"/>
            <p:cNvSpPr txBox="1"/>
            <p:nvPr/>
          </p:nvSpPr>
          <p:spPr>
            <a:xfrm>
              <a:off x="4632372" y="4935047"/>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(50</a:t>
              </a:r>
              <a:r>
                <a:rPr b="1" lang="fr-CA">
                  <a:solidFill>
                    <a:srgbClr val="FF0000"/>
                  </a:solidFill>
                  <a:latin typeface="Dosis"/>
                  <a:ea typeface="Dosis"/>
                  <a:cs typeface="Dosis"/>
                  <a:sym typeface="Dosis"/>
                </a:rPr>
                <a:t>0 ms)</a:t>
              </a:r>
              <a:endParaRPr b="1">
                <a:solidFill>
                  <a:srgbClr val="FF0000"/>
                </a:solidFill>
                <a:latin typeface="Dosis"/>
                <a:ea typeface="Dosis"/>
                <a:cs typeface="Dosis"/>
                <a:sym typeface="Dosis"/>
              </a:endParaRPr>
            </a:p>
          </p:txBody>
        </p:sp>
        <p:cxnSp>
          <p:nvCxnSpPr>
            <p:cNvPr id="1278" name="Google Shape;1278;p56"/>
            <p:cNvCxnSpPr/>
            <p:nvPr/>
          </p:nvCxnSpPr>
          <p:spPr>
            <a:xfrm>
              <a:off x="3100725" y="5569725"/>
              <a:ext cx="84600" cy="0"/>
            </a:xfrm>
            <a:prstGeom prst="straightConnector1">
              <a:avLst/>
            </a:prstGeom>
            <a:noFill/>
            <a:ln cap="flat" cmpd="sng" w="38100">
              <a:solidFill>
                <a:srgbClr val="000000"/>
              </a:solidFill>
              <a:prstDash val="solid"/>
              <a:round/>
              <a:headEnd len="med" w="med" type="none"/>
              <a:tailEnd len="med" w="med" type="triangle"/>
            </a:ln>
          </p:spPr>
        </p:cxnSp>
      </p:grpSp>
      <p:grpSp>
        <p:nvGrpSpPr>
          <p:cNvPr id="1279" name="Google Shape;1279;p56"/>
          <p:cNvGrpSpPr/>
          <p:nvPr/>
        </p:nvGrpSpPr>
        <p:grpSpPr>
          <a:xfrm>
            <a:off x="2111375" y="6999348"/>
            <a:ext cx="5778300" cy="744402"/>
            <a:chOff x="2111375" y="6846948"/>
            <a:chExt cx="5778300" cy="744402"/>
          </a:xfrm>
        </p:grpSpPr>
        <p:pic>
          <p:nvPicPr>
            <p:cNvPr id="1280" name="Google Shape;1280;p56">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281" name="Google Shape;1281;p56"/>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282" name="Google Shape;1282;p56"/>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283" name="Google Shape;1283;p56"/>
          <p:cNvPicPr preferRelativeResize="0"/>
          <p:nvPr/>
        </p:nvPicPr>
        <p:blipFill>
          <a:blip r:embed="rId8">
            <a:alphaModFix/>
          </a:blip>
          <a:stretch>
            <a:fillRect/>
          </a:stretch>
        </p:blipFill>
        <p:spPr>
          <a:xfrm rot="-971886">
            <a:off x="1608230" y="416245"/>
            <a:ext cx="907290" cy="747012"/>
          </a:xfrm>
          <a:prstGeom prst="rect">
            <a:avLst/>
          </a:prstGeom>
          <a:noFill/>
          <a:ln>
            <a:noFill/>
          </a:ln>
        </p:spPr>
      </p:pic>
      <p:pic>
        <p:nvPicPr>
          <p:cNvPr id="1284" name="Google Shape;1284;p56"/>
          <p:cNvPicPr preferRelativeResize="0"/>
          <p:nvPr/>
        </p:nvPicPr>
        <p:blipFill>
          <a:blip r:embed="rId8">
            <a:alphaModFix/>
          </a:blip>
          <a:stretch>
            <a:fillRect/>
          </a:stretch>
        </p:blipFill>
        <p:spPr>
          <a:xfrm rot="960109">
            <a:off x="7472330" y="416244"/>
            <a:ext cx="907289" cy="747013"/>
          </a:xfrm>
          <a:prstGeom prst="rect">
            <a:avLst/>
          </a:prstGeom>
          <a:noFill/>
          <a:ln>
            <a:noFill/>
          </a:ln>
        </p:spPr>
      </p:pic>
      <p:sp>
        <p:nvSpPr>
          <p:cNvPr id="1285" name="Google Shape;1285;p56"/>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I-8</a:t>
            </a:r>
            <a:endParaRPr sz="4200">
              <a:solidFill>
                <a:srgbClr val="0069BF"/>
              </a:solidFill>
              <a:latin typeface="Economica"/>
              <a:ea typeface="Economica"/>
              <a:cs typeface="Economica"/>
              <a:sym typeface="Economica"/>
            </a:endParaRPr>
          </a:p>
        </p:txBody>
      </p:sp>
      <p:cxnSp>
        <p:nvCxnSpPr>
          <p:cNvPr id="1286" name="Google Shape;1286;p56"/>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287" name="Google Shape;1287;p56"/>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sp>
        <p:nvSpPr>
          <p:cNvPr id="1288" name="Google Shape;1288;p56"/>
          <p:cNvSpPr txBox="1"/>
          <p:nvPr/>
        </p:nvSpPr>
        <p:spPr>
          <a:xfrm>
            <a:off x="7082138" y="51816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9"/>
              </a:rPr>
              <a:t>http://recit.org/ul/qfy</a:t>
            </a:r>
            <a:endParaRPr>
              <a:latin typeface="Dosis"/>
              <a:ea typeface="Dosis"/>
              <a:cs typeface="Dosis"/>
              <a:sym typeface="Dosis"/>
            </a:endParaRPr>
          </a:p>
        </p:txBody>
      </p:sp>
      <p:pic>
        <p:nvPicPr>
          <p:cNvPr id="1289" name="Google Shape;1289;p56"/>
          <p:cNvPicPr preferRelativeResize="0"/>
          <p:nvPr/>
        </p:nvPicPr>
        <p:blipFill>
          <a:blip r:embed="rId10">
            <a:alphaModFix/>
          </a:blip>
          <a:stretch>
            <a:fillRect/>
          </a:stretch>
        </p:blipFill>
        <p:spPr>
          <a:xfrm>
            <a:off x="1758251" y="2719825"/>
            <a:ext cx="2144751" cy="13961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3" name="Shape 1293"/>
        <p:cNvGrpSpPr/>
        <p:nvPr/>
      </p:nvGrpSpPr>
      <p:grpSpPr>
        <a:xfrm>
          <a:off x="0" y="0"/>
          <a:ext cx="0" cy="0"/>
          <a:chOff x="0" y="0"/>
          <a:chExt cx="0" cy="0"/>
        </a:xfrm>
      </p:grpSpPr>
      <p:sp>
        <p:nvSpPr>
          <p:cNvPr id="1294" name="Google Shape;1294;p57"/>
          <p:cNvSpPr txBox="1"/>
          <p:nvPr/>
        </p:nvSpPr>
        <p:spPr>
          <a:xfrm>
            <a:off x="6295400" y="67449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295" name="Google Shape;1295;p57"/>
          <p:cNvSpPr txBox="1"/>
          <p:nvPr/>
        </p:nvSpPr>
        <p:spPr>
          <a:xfrm>
            <a:off x="5263975" y="1721125"/>
            <a:ext cx="44418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Il est possible de mesurer des </a:t>
            </a:r>
            <a:r>
              <a:rPr lang="fr-CA">
                <a:solidFill>
                  <a:srgbClr val="434343"/>
                </a:solidFill>
                <a:latin typeface="Dosis"/>
                <a:ea typeface="Dosis"/>
                <a:cs typeface="Dosis"/>
                <a:sym typeface="Dosis"/>
              </a:rPr>
              <a:t>intervalles</a:t>
            </a:r>
            <a:r>
              <a:rPr lang="fr-CA">
                <a:solidFill>
                  <a:srgbClr val="434343"/>
                </a:solidFill>
                <a:latin typeface="Dosis"/>
                <a:ea typeface="Dosis"/>
                <a:cs typeface="Dosis"/>
                <a:sym typeface="Dosis"/>
              </a:rPr>
              <a:t> de temps avec des Micro:bit en utilisant la radio et le </a:t>
            </a:r>
            <a:r>
              <a:rPr lang="fr-CA">
                <a:solidFill>
                  <a:srgbClr val="434343"/>
                </a:solidFill>
                <a:latin typeface="Dosis"/>
                <a:ea typeface="Dosis"/>
                <a:cs typeface="Dosis"/>
                <a:sym typeface="Dosis"/>
              </a:rPr>
              <a:t>capteur</a:t>
            </a:r>
            <a:r>
              <a:rPr lang="fr-CA">
                <a:solidFill>
                  <a:srgbClr val="434343"/>
                </a:solidFill>
                <a:latin typeface="Dosis"/>
                <a:ea typeface="Dosis"/>
                <a:cs typeface="Dosis"/>
                <a:sym typeface="Dosis"/>
              </a:rPr>
              <a:t> d’intensité lumineuse.</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Le premier Micro:bit a un programme différent de tous les autres.  Lorsqu’un objet passe devant celui-ci ( Il y a une diminution de l’intensité lumineuse. ), il </a:t>
            </a:r>
            <a:r>
              <a:rPr lang="fr-CA">
                <a:solidFill>
                  <a:srgbClr val="434343"/>
                </a:solidFill>
                <a:latin typeface="Dosis"/>
                <a:ea typeface="Dosis"/>
                <a:cs typeface="Dosis"/>
                <a:sym typeface="Dosis"/>
              </a:rPr>
              <a:t>envoie</a:t>
            </a:r>
            <a:r>
              <a:rPr lang="fr-CA">
                <a:solidFill>
                  <a:srgbClr val="434343"/>
                </a:solidFill>
                <a:latin typeface="Dosis"/>
                <a:ea typeface="Dosis"/>
                <a:cs typeface="Dosis"/>
                <a:sym typeface="Dosis"/>
              </a:rPr>
              <a:t> un signal radio à tous les autres Micro:bit de </a:t>
            </a:r>
            <a:r>
              <a:rPr lang="fr-CA">
                <a:solidFill>
                  <a:srgbClr val="434343"/>
                </a:solidFill>
                <a:latin typeface="Dosis"/>
                <a:ea typeface="Dosis"/>
                <a:cs typeface="Dosis"/>
                <a:sym typeface="Dosis"/>
              </a:rPr>
              <a:t>démarrer</a:t>
            </a:r>
            <a:r>
              <a:rPr lang="fr-CA">
                <a:solidFill>
                  <a:srgbClr val="434343"/>
                </a:solidFill>
                <a:latin typeface="Dosis"/>
                <a:ea typeface="Dosis"/>
                <a:cs typeface="Dosis"/>
                <a:sym typeface="Dosis"/>
              </a:rPr>
              <a:t> le chronomètre.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Lorsque l’objet passe devant le prochain Micro:bit, le chronomètre est arrêté sur celui-ci.  Et ainsi de suite pour les Micro:bit suivants..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appuyant sur le bouton A de chaque Micro:bit, il est possible de faire afficher le temps entre le départ et le moment ou un objet est passé devant chaque Micro:bit respectif.</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grpSp>
        <p:nvGrpSpPr>
          <p:cNvPr id="1296" name="Google Shape;1296;p57"/>
          <p:cNvGrpSpPr/>
          <p:nvPr/>
        </p:nvGrpSpPr>
        <p:grpSpPr>
          <a:xfrm>
            <a:off x="2111375" y="6999348"/>
            <a:ext cx="5778300" cy="744402"/>
            <a:chOff x="2111375" y="6846948"/>
            <a:chExt cx="5778300" cy="744402"/>
          </a:xfrm>
        </p:grpSpPr>
        <p:pic>
          <p:nvPicPr>
            <p:cNvPr id="1297" name="Google Shape;1297;p57">
              <a:hlinkClick r:id="rId3"/>
            </p:cNvPr>
            <p:cNvPicPr preferRelativeResize="0"/>
            <p:nvPr/>
          </p:nvPicPr>
          <p:blipFill>
            <a:blip r:embed="rId4">
              <a:alphaModFix/>
            </a:blip>
            <a:stretch>
              <a:fillRect/>
            </a:stretch>
          </p:blipFill>
          <p:spPr>
            <a:xfrm>
              <a:off x="5541805" y="6953809"/>
              <a:ext cx="916721" cy="320739"/>
            </a:xfrm>
            <a:prstGeom prst="rect">
              <a:avLst/>
            </a:prstGeom>
            <a:noFill/>
            <a:ln>
              <a:noFill/>
            </a:ln>
          </p:spPr>
        </p:pic>
        <p:pic>
          <p:nvPicPr>
            <p:cNvPr id="1298" name="Google Shape;1298;p57"/>
            <p:cNvPicPr preferRelativeResize="0"/>
            <p:nvPr/>
          </p:nvPicPr>
          <p:blipFill>
            <a:blip r:embed="rId5">
              <a:alphaModFix/>
            </a:blip>
            <a:stretch>
              <a:fillRect/>
            </a:stretch>
          </p:blipFill>
          <p:spPr>
            <a:xfrm>
              <a:off x="3453124" y="6846948"/>
              <a:ext cx="1861750" cy="534450"/>
            </a:xfrm>
            <a:prstGeom prst="rect">
              <a:avLst/>
            </a:prstGeom>
            <a:noFill/>
            <a:ln>
              <a:noFill/>
            </a:ln>
          </p:spPr>
        </p:pic>
        <p:sp>
          <p:nvSpPr>
            <p:cNvPr id="1299" name="Google Shape;1299;p57"/>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300" name="Google Shape;1300;p57"/>
          <p:cNvPicPr preferRelativeResize="0"/>
          <p:nvPr/>
        </p:nvPicPr>
        <p:blipFill>
          <a:blip r:embed="rId7">
            <a:alphaModFix/>
          </a:blip>
          <a:stretch>
            <a:fillRect/>
          </a:stretch>
        </p:blipFill>
        <p:spPr>
          <a:xfrm rot="-971886">
            <a:off x="1608230" y="416245"/>
            <a:ext cx="907290" cy="747012"/>
          </a:xfrm>
          <a:prstGeom prst="rect">
            <a:avLst/>
          </a:prstGeom>
          <a:noFill/>
          <a:ln>
            <a:noFill/>
          </a:ln>
        </p:spPr>
      </p:pic>
      <p:pic>
        <p:nvPicPr>
          <p:cNvPr id="1301" name="Google Shape;1301;p57"/>
          <p:cNvPicPr preferRelativeResize="0"/>
          <p:nvPr/>
        </p:nvPicPr>
        <p:blipFill>
          <a:blip r:embed="rId7">
            <a:alphaModFix/>
          </a:blip>
          <a:stretch>
            <a:fillRect/>
          </a:stretch>
        </p:blipFill>
        <p:spPr>
          <a:xfrm rot="960109">
            <a:off x="7472330" y="416244"/>
            <a:ext cx="907289" cy="747013"/>
          </a:xfrm>
          <a:prstGeom prst="rect">
            <a:avLst/>
          </a:prstGeom>
          <a:noFill/>
          <a:ln>
            <a:noFill/>
          </a:ln>
        </p:spPr>
      </p:pic>
      <p:sp>
        <p:nvSpPr>
          <p:cNvPr id="1302" name="Google Shape;1302;p57"/>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I-9</a:t>
            </a:r>
            <a:endParaRPr sz="4200">
              <a:solidFill>
                <a:srgbClr val="0069BF"/>
              </a:solidFill>
              <a:latin typeface="Economica"/>
              <a:ea typeface="Economica"/>
              <a:cs typeface="Economica"/>
              <a:sym typeface="Economica"/>
            </a:endParaRPr>
          </a:p>
        </p:txBody>
      </p:sp>
      <p:cxnSp>
        <p:nvCxnSpPr>
          <p:cNvPr id="1303" name="Google Shape;1303;p57"/>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304" name="Google Shape;1304;p57"/>
          <p:cNvSpPr txBox="1"/>
          <p:nvPr>
            <p:ph idx="4294967295" type="title"/>
          </p:nvPr>
        </p:nvSpPr>
        <p:spPr>
          <a:xfrm>
            <a:off x="1428753" y="979550"/>
            <a:ext cx="7200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Chronomètres Micro:bit </a:t>
            </a:r>
            <a:endParaRPr sz="2400">
              <a:solidFill>
                <a:srgbClr val="000000"/>
              </a:solidFill>
              <a:latin typeface="Ubuntu"/>
              <a:ea typeface="Ubuntu"/>
              <a:cs typeface="Ubuntu"/>
              <a:sym typeface="Ubuntu"/>
            </a:endParaRPr>
          </a:p>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avec interrupteurs photosensibles</a:t>
            </a:r>
            <a:endParaRPr sz="2400">
              <a:solidFill>
                <a:srgbClr val="000000"/>
              </a:solidFill>
              <a:latin typeface="Ubuntu"/>
              <a:ea typeface="Ubuntu"/>
              <a:cs typeface="Ubuntu"/>
              <a:sym typeface="Ubuntu"/>
            </a:endParaRPr>
          </a:p>
        </p:txBody>
      </p:sp>
      <p:pic>
        <p:nvPicPr>
          <p:cNvPr id="1305" name="Google Shape;1305;p57"/>
          <p:cNvPicPr preferRelativeResize="0"/>
          <p:nvPr/>
        </p:nvPicPr>
        <p:blipFill>
          <a:blip r:embed="rId8">
            <a:alphaModFix/>
          </a:blip>
          <a:stretch>
            <a:fillRect/>
          </a:stretch>
        </p:blipFill>
        <p:spPr>
          <a:xfrm>
            <a:off x="3467216" y="5087800"/>
            <a:ext cx="401534" cy="326900"/>
          </a:xfrm>
          <a:prstGeom prst="rect">
            <a:avLst/>
          </a:prstGeom>
          <a:noFill/>
          <a:ln>
            <a:noFill/>
          </a:ln>
        </p:spPr>
      </p:pic>
      <p:pic>
        <p:nvPicPr>
          <p:cNvPr id="1306" name="Google Shape;1306;p57"/>
          <p:cNvPicPr preferRelativeResize="0"/>
          <p:nvPr/>
        </p:nvPicPr>
        <p:blipFill>
          <a:blip r:embed="rId9">
            <a:alphaModFix/>
          </a:blip>
          <a:stretch>
            <a:fillRect/>
          </a:stretch>
        </p:blipFill>
        <p:spPr>
          <a:xfrm>
            <a:off x="4972148" y="6391275"/>
            <a:ext cx="387075" cy="326900"/>
          </a:xfrm>
          <a:prstGeom prst="rect">
            <a:avLst/>
          </a:prstGeom>
          <a:noFill/>
          <a:ln>
            <a:noFill/>
          </a:ln>
        </p:spPr>
      </p:pic>
      <p:pic>
        <p:nvPicPr>
          <p:cNvPr id="1307" name="Google Shape;1307;p57"/>
          <p:cNvPicPr preferRelativeResize="0"/>
          <p:nvPr/>
        </p:nvPicPr>
        <p:blipFill>
          <a:blip r:embed="rId9">
            <a:alphaModFix/>
          </a:blip>
          <a:stretch>
            <a:fillRect/>
          </a:stretch>
        </p:blipFill>
        <p:spPr>
          <a:xfrm>
            <a:off x="6210398" y="6603125"/>
            <a:ext cx="387075" cy="326900"/>
          </a:xfrm>
          <a:prstGeom prst="rect">
            <a:avLst/>
          </a:prstGeom>
          <a:noFill/>
          <a:ln>
            <a:noFill/>
          </a:ln>
        </p:spPr>
      </p:pic>
      <p:sp>
        <p:nvSpPr>
          <p:cNvPr id="1308" name="Google Shape;1308;p57"/>
          <p:cNvSpPr/>
          <p:nvPr/>
        </p:nvSpPr>
        <p:spPr>
          <a:xfrm>
            <a:off x="2624150" y="5328981"/>
            <a:ext cx="3867150" cy="1601050"/>
          </a:xfrm>
          <a:custGeom>
            <a:rect b="b" l="l" r="r" t="t"/>
            <a:pathLst>
              <a:path extrusionOk="0" h="64042" w="154686">
                <a:moveTo>
                  <a:pt x="0" y="34"/>
                </a:moveTo>
                <a:cubicBezTo>
                  <a:pt x="8192" y="1050"/>
                  <a:pt x="33401" y="-2950"/>
                  <a:pt x="49149" y="6130"/>
                </a:cubicBezTo>
                <a:cubicBezTo>
                  <a:pt x="64897" y="15211"/>
                  <a:pt x="76899" y="44865"/>
                  <a:pt x="94488" y="54517"/>
                </a:cubicBezTo>
                <a:cubicBezTo>
                  <a:pt x="112078" y="64169"/>
                  <a:pt x="144653" y="62455"/>
                  <a:pt x="154686" y="64042"/>
                </a:cubicBezTo>
              </a:path>
            </a:pathLst>
          </a:custGeom>
          <a:noFill/>
          <a:ln cap="flat" cmpd="sng" w="38100">
            <a:solidFill>
              <a:srgbClr val="000000"/>
            </a:solidFill>
            <a:prstDash val="solid"/>
            <a:round/>
            <a:headEnd len="med" w="med" type="none"/>
            <a:tailEnd len="med" w="med" type="none"/>
          </a:ln>
        </p:spPr>
      </p:sp>
      <p:pic>
        <p:nvPicPr>
          <p:cNvPr id="1309" name="Google Shape;1309;p57"/>
          <p:cNvPicPr preferRelativeResize="0"/>
          <p:nvPr/>
        </p:nvPicPr>
        <p:blipFill>
          <a:blip r:embed="rId10">
            <a:alphaModFix/>
          </a:blip>
          <a:stretch>
            <a:fillRect/>
          </a:stretch>
        </p:blipFill>
        <p:spPr>
          <a:xfrm flipH="1">
            <a:off x="2624150" y="5087800"/>
            <a:ext cx="801699" cy="252600"/>
          </a:xfrm>
          <a:prstGeom prst="rect">
            <a:avLst/>
          </a:prstGeom>
          <a:noFill/>
          <a:ln>
            <a:noFill/>
          </a:ln>
        </p:spPr>
      </p:pic>
      <p:pic>
        <p:nvPicPr>
          <p:cNvPr id="1310" name="Google Shape;1310;p57" title="MVI_0638">
            <a:hlinkClick r:id="rId11"/>
          </p:cNvPr>
          <p:cNvPicPr preferRelativeResize="0"/>
          <p:nvPr/>
        </p:nvPicPr>
        <p:blipFill>
          <a:blip r:embed="rId12">
            <a:alphaModFix/>
          </a:blip>
          <a:stretch>
            <a:fillRect/>
          </a:stretch>
        </p:blipFill>
        <p:spPr>
          <a:xfrm>
            <a:off x="1081100" y="1634825"/>
            <a:ext cx="3867150" cy="2900349"/>
          </a:xfrm>
          <a:prstGeom prst="rect">
            <a:avLst/>
          </a:prstGeom>
          <a:noFill/>
          <a:ln>
            <a:noFill/>
          </a:ln>
        </p:spPr>
      </p:pic>
      <p:sp>
        <p:nvSpPr>
          <p:cNvPr id="1311" name="Google Shape;1311;p57"/>
          <p:cNvSpPr txBox="1"/>
          <p:nvPr/>
        </p:nvSpPr>
        <p:spPr>
          <a:xfrm>
            <a:off x="1100158" y="4507350"/>
            <a:ext cx="37338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Lien vers la  vidéo</a:t>
            </a:r>
            <a:r>
              <a:rPr lang="fr-CA">
                <a:solidFill>
                  <a:srgbClr val="434343"/>
                </a:solidFill>
                <a:latin typeface="Dosis"/>
                <a:ea typeface="Dosis"/>
                <a:cs typeface="Dosis"/>
                <a:sym typeface="Dosis"/>
              </a:rPr>
              <a:t> : </a:t>
            </a:r>
            <a:r>
              <a:rPr lang="fr-CA" u="sng">
                <a:solidFill>
                  <a:schemeClr val="hlink"/>
                </a:solidFill>
                <a:latin typeface="Dosis"/>
                <a:ea typeface="Dosis"/>
                <a:cs typeface="Dosis"/>
                <a:sym typeface="Dosis"/>
                <a:hlinkClick r:id="rId13"/>
              </a:rPr>
              <a:t>http://recit.org/ul/qgg</a:t>
            </a:r>
            <a:endParaRPr>
              <a:latin typeface="Dosis"/>
              <a:ea typeface="Dosis"/>
              <a:cs typeface="Dosis"/>
              <a:sym typeface="Dosis"/>
            </a:endParaRPr>
          </a:p>
        </p:txBody>
      </p:sp>
      <p:sp>
        <p:nvSpPr>
          <p:cNvPr id="1312" name="Google Shape;1312;p57"/>
          <p:cNvSpPr txBox="1"/>
          <p:nvPr/>
        </p:nvSpPr>
        <p:spPr>
          <a:xfrm>
            <a:off x="1522028" y="57936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Modèl de support pour</a:t>
            </a:r>
            <a:endParaRPr>
              <a:solidFill>
                <a:srgbClr val="434343"/>
              </a:solidFill>
              <a:latin typeface="Dosis"/>
              <a:ea typeface="Dosis"/>
              <a:cs typeface="Dosis"/>
              <a:sym typeface="Dosis"/>
            </a:endParaRPr>
          </a:p>
          <a:p>
            <a:pPr indent="0" lvl="0" marL="0" rtl="0" algn="ctr">
              <a:spcBef>
                <a:spcPts val="0"/>
              </a:spcBef>
              <a:spcAft>
                <a:spcPts val="0"/>
              </a:spcAft>
              <a:buNone/>
            </a:pPr>
            <a:r>
              <a:rPr lang="fr-CA">
                <a:solidFill>
                  <a:srgbClr val="434343"/>
                </a:solidFill>
                <a:latin typeface="Dosis"/>
                <a:ea typeface="Dosis"/>
                <a:cs typeface="Dosis"/>
                <a:sym typeface="Dosis"/>
              </a:rPr>
              <a:t> le Micro:bit imprimable 3D</a:t>
            </a:r>
            <a:r>
              <a:rPr lang="fr-CA">
                <a:solidFill>
                  <a:srgbClr val="434343"/>
                </a:solidFill>
                <a:latin typeface="Dosis"/>
                <a:ea typeface="Dosis"/>
                <a:cs typeface="Dosis"/>
                <a:sym typeface="Dosis"/>
              </a:rPr>
              <a:t> :</a:t>
            </a:r>
            <a:endParaRPr>
              <a:solidFill>
                <a:srgbClr val="434343"/>
              </a:solidFill>
              <a:latin typeface="Dosis"/>
              <a:ea typeface="Dosis"/>
              <a:cs typeface="Dosis"/>
              <a:sym typeface="Dosis"/>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14"/>
              </a:rPr>
              <a:t>http://recit.org/ul/qgj</a:t>
            </a:r>
            <a:endParaRPr>
              <a:solidFill>
                <a:srgbClr val="434343"/>
              </a:solidFill>
              <a:latin typeface="Dosis"/>
              <a:ea typeface="Dosis"/>
              <a:cs typeface="Dosis"/>
              <a:sym typeface="Dosi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6" name="Shape 1316"/>
        <p:cNvGrpSpPr/>
        <p:nvPr/>
      </p:nvGrpSpPr>
      <p:grpSpPr>
        <a:xfrm>
          <a:off x="0" y="0"/>
          <a:ext cx="0" cy="0"/>
          <a:chOff x="0" y="0"/>
          <a:chExt cx="0" cy="0"/>
        </a:xfrm>
      </p:grpSpPr>
      <p:grpSp>
        <p:nvGrpSpPr>
          <p:cNvPr id="1317" name="Google Shape;1317;p58"/>
          <p:cNvGrpSpPr/>
          <p:nvPr/>
        </p:nvGrpSpPr>
        <p:grpSpPr>
          <a:xfrm>
            <a:off x="2111375" y="6999348"/>
            <a:ext cx="5778300" cy="744402"/>
            <a:chOff x="2111375" y="6846948"/>
            <a:chExt cx="5778300" cy="744402"/>
          </a:xfrm>
        </p:grpSpPr>
        <p:pic>
          <p:nvPicPr>
            <p:cNvPr id="1318" name="Google Shape;1318;p58">
              <a:hlinkClick r:id="rId3"/>
            </p:cNvPr>
            <p:cNvPicPr preferRelativeResize="0"/>
            <p:nvPr/>
          </p:nvPicPr>
          <p:blipFill>
            <a:blip r:embed="rId4">
              <a:alphaModFix/>
            </a:blip>
            <a:stretch>
              <a:fillRect/>
            </a:stretch>
          </p:blipFill>
          <p:spPr>
            <a:xfrm>
              <a:off x="5541805" y="6953809"/>
              <a:ext cx="916721" cy="320739"/>
            </a:xfrm>
            <a:prstGeom prst="rect">
              <a:avLst/>
            </a:prstGeom>
            <a:noFill/>
            <a:ln>
              <a:noFill/>
            </a:ln>
          </p:spPr>
        </p:pic>
        <p:pic>
          <p:nvPicPr>
            <p:cNvPr id="1319" name="Google Shape;1319;p58"/>
            <p:cNvPicPr preferRelativeResize="0"/>
            <p:nvPr/>
          </p:nvPicPr>
          <p:blipFill>
            <a:blip r:embed="rId5">
              <a:alphaModFix/>
            </a:blip>
            <a:stretch>
              <a:fillRect/>
            </a:stretch>
          </p:blipFill>
          <p:spPr>
            <a:xfrm>
              <a:off x="3453124" y="6846948"/>
              <a:ext cx="1861750" cy="534450"/>
            </a:xfrm>
            <a:prstGeom prst="rect">
              <a:avLst/>
            </a:prstGeom>
            <a:noFill/>
            <a:ln>
              <a:noFill/>
            </a:ln>
          </p:spPr>
        </p:pic>
        <p:sp>
          <p:nvSpPr>
            <p:cNvPr id="1320" name="Google Shape;1320;p58"/>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6"/>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321" name="Google Shape;1321;p58"/>
          <p:cNvPicPr preferRelativeResize="0"/>
          <p:nvPr/>
        </p:nvPicPr>
        <p:blipFill>
          <a:blip r:embed="rId7">
            <a:alphaModFix/>
          </a:blip>
          <a:stretch>
            <a:fillRect/>
          </a:stretch>
        </p:blipFill>
        <p:spPr>
          <a:xfrm rot="-971886">
            <a:off x="1608230" y="416245"/>
            <a:ext cx="907290" cy="747012"/>
          </a:xfrm>
          <a:prstGeom prst="rect">
            <a:avLst/>
          </a:prstGeom>
          <a:noFill/>
          <a:ln>
            <a:noFill/>
          </a:ln>
        </p:spPr>
      </p:pic>
      <p:pic>
        <p:nvPicPr>
          <p:cNvPr id="1322" name="Google Shape;1322;p58"/>
          <p:cNvPicPr preferRelativeResize="0"/>
          <p:nvPr/>
        </p:nvPicPr>
        <p:blipFill>
          <a:blip r:embed="rId7">
            <a:alphaModFix/>
          </a:blip>
          <a:stretch>
            <a:fillRect/>
          </a:stretch>
        </p:blipFill>
        <p:spPr>
          <a:xfrm rot="960109">
            <a:off x="7472330" y="416244"/>
            <a:ext cx="907289" cy="747013"/>
          </a:xfrm>
          <a:prstGeom prst="rect">
            <a:avLst/>
          </a:prstGeom>
          <a:noFill/>
          <a:ln>
            <a:noFill/>
          </a:ln>
        </p:spPr>
      </p:pic>
      <p:sp>
        <p:nvSpPr>
          <p:cNvPr id="1323" name="Google Shape;1323;p58"/>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I-9</a:t>
            </a:r>
            <a:endParaRPr sz="4200">
              <a:solidFill>
                <a:srgbClr val="0069BF"/>
              </a:solidFill>
              <a:latin typeface="Economica"/>
              <a:ea typeface="Economica"/>
              <a:cs typeface="Economica"/>
              <a:sym typeface="Economica"/>
            </a:endParaRPr>
          </a:p>
        </p:txBody>
      </p:sp>
      <p:cxnSp>
        <p:nvCxnSpPr>
          <p:cNvPr id="1324" name="Google Shape;1324;p58"/>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325" name="Google Shape;1325;p58"/>
          <p:cNvSpPr txBox="1"/>
          <p:nvPr>
            <p:ph idx="4294967295" type="title"/>
          </p:nvPr>
        </p:nvSpPr>
        <p:spPr>
          <a:xfrm>
            <a:off x="1428753" y="979550"/>
            <a:ext cx="7200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Chronomètres Micro:bit </a:t>
            </a:r>
            <a:endParaRPr sz="2400">
              <a:solidFill>
                <a:srgbClr val="000000"/>
              </a:solidFill>
              <a:latin typeface="Ubuntu"/>
              <a:ea typeface="Ubuntu"/>
              <a:cs typeface="Ubuntu"/>
              <a:sym typeface="Ubuntu"/>
            </a:endParaRPr>
          </a:p>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avec interrupteurs photosensibles</a:t>
            </a:r>
            <a:endParaRPr sz="2400">
              <a:solidFill>
                <a:srgbClr val="000000"/>
              </a:solidFill>
              <a:latin typeface="Ubuntu"/>
              <a:ea typeface="Ubuntu"/>
              <a:cs typeface="Ubuntu"/>
              <a:sym typeface="Ubuntu"/>
            </a:endParaRPr>
          </a:p>
        </p:txBody>
      </p:sp>
      <p:pic>
        <p:nvPicPr>
          <p:cNvPr id="1326" name="Google Shape;1326;p58"/>
          <p:cNvPicPr preferRelativeResize="0"/>
          <p:nvPr/>
        </p:nvPicPr>
        <p:blipFill>
          <a:blip r:embed="rId8">
            <a:alphaModFix/>
          </a:blip>
          <a:stretch>
            <a:fillRect/>
          </a:stretch>
        </p:blipFill>
        <p:spPr>
          <a:xfrm>
            <a:off x="3246048" y="4396349"/>
            <a:ext cx="540419" cy="443780"/>
          </a:xfrm>
          <a:prstGeom prst="rect">
            <a:avLst/>
          </a:prstGeom>
          <a:noFill/>
          <a:ln>
            <a:noFill/>
          </a:ln>
        </p:spPr>
      </p:pic>
      <p:pic>
        <p:nvPicPr>
          <p:cNvPr id="1327" name="Google Shape;1327;p58"/>
          <p:cNvPicPr preferRelativeResize="0"/>
          <p:nvPr/>
        </p:nvPicPr>
        <p:blipFill>
          <a:blip r:embed="rId9">
            <a:alphaModFix/>
          </a:blip>
          <a:stretch>
            <a:fillRect/>
          </a:stretch>
        </p:blipFill>
        <p:spPr>
          <a:xfrm>
            <a:off x="5271519" y="6165872"/>
            <a:ext cx="520959" cy="443781"/>
          </a:xfrm>
          <a:prstGeom prst="rect">
            <a:avLst/>
          </a:prstGeom>
          <a:noFill/>
          <a:ln>
            <a:noFill/>
          </a:ln>
        </p:spPr>
      </p:pic>
      <p:pic>
        <p:nvPicPr>
          <p:cNvPr id="1328" name="Google Shape;1328;p58"/>
          <p:cNvPicPr preferRelativeResize="0"/>
          <p:nvPr/>
        </p:nvPicPr>
        <p:blipFill>
          <a:blip r:embed="rId9">
            <a:alphaModFix/>
          </a:blip>
          <a:stretch>
            <a:fillRect/>
          </a:stretch>
        </p:blipFill>
        <p:spPr>
          <a:xfrm>
            <a:off x="6938066" y="6453467"/>
            <a:ext cx="520959" cy="443781"/>
          </a:xfrm>
          <a:prstGeom prst="rect">
            <a:avLst/>
          </a:prstGeom>
          <a:noFill/>
          <a:ln>
            <a:noFill/>
          </a:ln>
        </p:spPr>
      </p:pic>
      <p:sp>
        <p:nvSpPr>
          <p:cNvPr id="1329" name="Google Shape;1329;p58"/>
          <p:cNvSpPr/>
          <p:nvPr/>
        </p:nvSpPr>
        <p:spPr>
          <a:xfrm>
            <a:off x="2111375" y="4723762"/>
            <a:ext cx="5204797" cy="2173585"/>
          </a:xfrm>
          <a:custGeom>
            <a:rect b="b" l="l" r="r" t="t"/>
            <a:pathLst>
              <a:path extrusionOk="0" h="64042" w="154686">
                <a:moveTo>
                  <a:pt x="0" y="34"/>
                </a:moveTo>
                <a:cubicBezTo>
                  <a:pt x="8192" y="1050"/>
                  <a:pt x="33401" y="-2950"/>
                  <a:pt x="49149" y="6130"/>
                </a:cubicBezTo>
                <a:cubicBezTo>
                  <a:pt x="64897" y="15211"/>
                  <a:pt x="76899" y="44865"/>
                  <a:pt x="94488" y="54517"/>
                </a:cubicBezTo>
                <a:cubicBezTo>
                  <a:pt x="112078" y="64169"/>
                  <a:pt x="144653" y="62455"/>
                  <a:pt x="154686" y="64042"/>
                </a:cubicBezTo>
              </a:path>
            </a:pathLst>
          </a:custGeom>
          <a:noFill/>
          <a:ln cap="flat" cmpd="sng" w="38100">
            <a:solidFill>
              <a:srgbClr val="000000"/>
            </a:solidFill>
            <a:prstDash val="solid"/>
            <a:round/>
            <a:headEnd len="med" w="med" type="none"/>
            <a:tailEnd len="med" w="med" type="none"/>
          </a:ln>
        </p:spPr>
      </p:sp>
      <p:pic>
        <p:nvPicPr>
          <p:cNvPr id="1330" name="Google Shape;1330;p58"/>
          <p:cNvPicPr preferRelativeResize="0"/>
          <p:nvPr/>
        </p:nvPicPr>
        <p:blipFill>
          <a:blip r:embed="rId10">
            <a:alphaModFix/>
          </a:blip>
          <a:stretch>
            <a:fillRect/>
          </a:stretch>
        </p:blipFill>
        <p:spPr>
          <a:xfrm flipH="1">
            <a:off x="2111376" y="4396349"/>
            <a:ext cx="1078997" cy="342914"/>
          </a:xfrm>
          <a:prstGeom prst="rect">
            <a:avLst/>
          </a:prstGeom>
          <a:noFill/>
          <a:ln>
            <a:noFill/>
          </a:ln>
        </p:spPr>
      </p:pic>
      <p:sp>
        <p:nvSpPr>
          <p:cNvPr id="1331" name="Google Shape;1331;p58"/>
          <p:cNvSpPr txBox="1"/>
          <p:nvPr/>
        </p:nvSpPr>
        <p:spPr>
          <a:xfrm>
            <a:off x="774050" y="1576900"/>
            <a:ext cx="8632800" cy="1918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b="1" lang="fr-CA">
                <a:solidFill>
                  <a:srgbClr val="434343"/>
                </a:solidFill>
                <a:latin typeface="Dosis"/>
                <a:ea typeface="Dosis"/>
                <a:cs typeface="Dosis"/>
                <a:sym typeface="Dosis"/>
              </a:rPr>
              <a:t>DÉFI</a:t>
            </a:r>
            <a:r>
              <a:rPr lang="fr-CA">
                <a:solidFill>
                  <a:srgbClr val="434343"/>
                </a:solidFill>
                <a:latin typeface="Dosis"/>
                <a:ea typeface="Dosis"/>
                <a:cs typeface="Dosis"/>
                <a:sym typeface="Dosis"/>
              </a:rPr>
              <a:t> : Pour que votre système fonctionne bien, vous devez calibrer vos Micro:bit avec niveau d’intensité lumineuse à l’endroit dans lequel vous allez faire votre </a:t>
            </a:r>
            <a:r>
              <a:rPr lang="fr-CA">
                <a:solidFill>
                  <a:srgbClr val="434343"/>
                </a:solidFill>
                <a:latin typeface="Dosis"/>
                <a:ea typeface="Dosis"/>
                <a:cs typeface="Dosis"/>
                <a:sym typeface="Dosis"/>
              </a:rPr>
              <a:t>expérience</a:t>
            </a:r>
            <a:r>
              <a:rPr lang="fr-CA">
                <a:solidFill>
                  <a:srgbClr val="434343"/>
                </a:solidFill>
                <a:latin typeface="Dosis"/>
                <a:ea typeface="Dosis"/>
                <a:cs typeface="Dosis"/>
                <a:sym typeface="Dosis"/>
              </a:rPr>
              <a:t>.  Pour ce faire, nous vous suggérons dans un premier temps de faire afficher le niveau d’intensité lumineuse sur votre Micro:bit (Voir activité D-3)  Le placer à l’endroit de votre parcours et de noter l’intensité de la lumière lorsque aucun objet passe devant et lorsqu’un objet passe devant.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Vous devez maintenant modifier les deux programmes ci-bas, en ajustant la </a:t>
            </a:r>
            <a:r>
              <a:rPr lang="fr-CA">
                <a:solidFill>
                  <a:srgbClr val="434343"/>
                </a:solidFill>
                <a:latin typeface="Dosis"/>
                <a:ea typeface="Dosis"/>
                <a:cs typeface="Dosis"/>
                <a:sym typeface="Dosis"/>
              </a:rPr>
              <a:t>valeur</a:t>
            </a:r>
            <a:r>
              <a:rPr lang="fr-CA">
                <a:solidFill>
                  <a:srgbClr val="434343"/>
                </a:solidFill>
                <a:latin typeface="Dosis"/>
                <a:ea typeface="Dosis"/>
                <a:cs typeface="Dosis"/>
                <a:sym typeface="Dosis"/>
              </a:rPr>
              <a:t> du niveau d’intensité lumineuse à laquelle vous voulez que les chronomètres </a:t>
            </a:r>
            <a:r>
              <a:rPr lang="fr-CA">
                <a:solidFill>
                  <a:srgbClr val="434343"/>
                </a:solidFill>
                <a:latin typeface="Dosis"/>
                <a:ea typeface="Dosis"/>
                <a:cs typeface="Dosis"/>
                <a:sym typeface="Dosis"/>
              </a:rPr>
              <a:t>démarrent</a:t>
            </a:r>
            <a:r>
              <a:rPr lang="fr-CA">
                <a:solidFill>
                  <a:srgbClr val="434343"/>
                </a:solidFill>
                <a:latin typeface="Dosis"/>
                <a:ea typeface="Dosis"/>
                <a:cs typeface="Dosis"/>
                <a:sym typeface="Dosis"/>
              </a:rPr>
              <a:t> ou </a:t>
            </a:r>
            <a:r>
              <a:rPr lang="fr-CA">
                <a:solidFill>
                  <a:srgbClr val="434343"/>
                </a:solidFill>
                <a:latin typeface="Dosis"/>
                <a:ea typeface="Dosis"/>
                <a:cs typeface="Dosis"/>
                <a:sym typeface="Dosis"/>
              </a:rPr>
              <a:t>arrêtent</a:t>
            </a:r>
            <a:r>
              <a:rPr lang="fr-CA">
                <a:solidFill>
                  <a:srgbClr val="434343"/>
                </a:solidFill>
                <a:latin typeface="Dosis"/>
                <a:ea typeface="Dosis"/>
                <a:cs typeface="Dosis"/>
                <a:sym typeface="Dosis"/>
              </a:rPr>
              <a:t>  C’est à vous de décider de la valeur que vous </a:t>
            </a:r>
            <a:r>
              <a:rPr lang="fr-CA">
                <a:solidFill>
                  <a:srgbClr val="434343"/>
                </a:solidFill>
                <a:latin typeface="Dosis"/>
                <a:ea typeface="Dosis"/>
                <a:cs typeface="Dosis"/>
                <a:sym typeface="Dosis"/>
              </a:rPr>
              <a:t>mettrez</a:t>
            </a:r>
            <a:r>
              <a:rPr lang="fr-CA">
                <a:solidFill>
                  <a:srgbClr val="434343"/>
                </a:solidFill>
                <a:latin typeface="Dosis"/>
                <a:ea typeface="Dosis"/>
                <a:cs typeface="Dosis"/>
                <a:sym typeface="Dosis"/>
              </a:rPr>
              <a:t> dans vos deux programmes.  Il est facile par la suite, de modifier ces valeurs si le résultat ne vous convient pas.</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ATTENTION :  Un seul Micro:bit doit avoir le code de départ.  Tous les autres, peut importe le nombre </a:t>
            </a:r>
            <a:r>
              <a:rPr lang="fr-CA">
                <a:solidFill>
                  <a:srgbClr val="434343"/>
                </a:solidFill>
                <a:latin typeface="Dosis"/>
                <a:ea typeface="Dosis"/>
                <a:cs typeface="Dosis"/>
                <a:sym typeface="Dosis"/>
              </a:rPr>
              <a:t>doivent</a:t>
            </a:r>
            <a:r>
              <a:rPr lang="fr-CA">
                <a:solidFill>
                  <a:srgbClr val="434343"/>
                </a:solidFill>
                <a:latin typeface="Dosis"/>
                <a:ea typeface="Dosis"/>
                <a:cs typeface="Dosis"/>
                <a:sym typeface="Dosis"/>
              </a:rPr>
              <a:t> avoir l’autre code.  Vous pouvez avoir 100 micro:bit si vous désirez. À vous de décider!</a:t>
            </a:r>
            <a:endParaRPr>
              <a:solidFill>
                <a:srgbClr val="434343"/>
              </a:solidFill>
              <a:latin typeface="Dosis"/>
              <a:ea typeface="Dosis"/>
              <a:cs typeface="Dosis"/>
              <a:sym typeface="Dosis"/>
            </a:endParaRPr>
          </a:p>
        </p:txBody>
      </p:sp>
      <p:sp>
        <p:nvSpPr>
          <p:cNvPr id="1332" name="Google Shape;1332;p58"/>
          <p:cNvSpPr txBox="1"/>
          <p:nvPr/>
        </p:nvSpPr>
        <p:spPr>
          <a:xfrm>
            <a:off x="830825" y="5335125"/>
            <a:ext cx="26526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pour le Micro:bit de DÉPART</a:t>
            </a:r>
            <a:r>
              <a:rPr lang="fr-CA">
                <a:solidFill>
                  <a:srgbClr val="434343"/>
                </a:solidFill>
                <a:latin typeface="Dosis"/>
                <a:ea typeface="Dosis"/>
                <a:cs typeface="Dosis"/>
                <a:sym typeface="Dosis"/>
              </a:rPr>
              <a:t> : </a:t>
            </a:r>
            <a:r>
              <a:rPr lang="fr-CA" u="sng">
                <a:solidFill>
                  <a:schemeClr val="hlink"/>
                </a:solidFill>
                <a:latin typeface="Dosis"/>
                <a:ea typeface="Dosis"/>
                <a:cs typeface="Dosis"/>
                <a:sym typeface="Dosis"/>
                <a:hlinkClick r:id="rId11"/>
              </a:rPr>
              <a:t>http://recit.org/ul/qgi </a:t>
            </a:r>
            <a:endParaRPr>
              <a:latin typeface="Dosis"/>
              <a:ea typeface="Dosis"/>
              <a:cs typeface="Dosis"/>
              <a:sym typeface="Dosis"/>
            </a:endParaRPr>
          </a:p>
        </p:txBody>
      </p:sp>
      <p:sp>
        <p:nvSpPr>
          <p:cNvPr id="1333" name="Google Shape;1333;p58"/>
          <p:cNvSpPr txBox="1"/>
          <p:nvPr/>
        </p:nvSpPr>
        <p:spPr>
          <a:xfrm>
            <a:off x="5872250" y="4468650"/>
            <a:ext cx="26526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Code pour tous les autres Micro:bit : </a:t>
            </a:r>
            <a:r>
              <a:rPr lang="fr-CA" u="sng">
                <a:solidFill>
                  <a:schemeClr val="hlink"/>
                </a:solidFill>
                <a:latin typeface="Dosis"/>
                <a:ea typeface="Dosis"/>
                <a:cs typeface="Dosis"/>
                <a:sym typeface="Dosis"/>
                <a:hlinkClick r:id="rId12"/>
              </a:rPr>
              <a:t>http://recit.org/ul/qgh</a:t>
            </a:r>
            <a:endParaRPr>
              <a:latin typeface="Dosis"/>
              <a:ea typeface="Dosis"/>
              <a:cs typeface="Dosis"/>
              <a:sym typeface="Dosis"/>
            </a:endParaRPr>
          </a:p>
        </p:txBody>
      </p:sp>
      <p:cxnSp>
        <p:nvCxnSpPr>
          <p:cNvPr id="1334" name="Google Shape;1334;p58"/>
          <p:cNvCxnSpPr/>
          <p:nvPr/>
        </p:nvCxnSpPr>
        <p:spPr>
          <a:xfrm flipH="1">
            <a:off x="5972625" y="5124450"/>
            <a:ext cx="971100" cy="872700"/>
          </a:xfrm>
          <a:prstGeom prst="straightConnector1">
            <a:avLst/>
          </a:prstGeom>
          <a:noFill/>
          <a:ln cap="flat" cmpd="sng" w="19050">
            <a:solidFill>
              <a:srgbClr val="FF0000"/>
            </a:solidFill>
            <a:prstDash val="solid"/>
            <a:round/>
            <a:headEnd len="med" w="med" type="none"/>
            <a:tailEnd len="med" w="med" type="triangle"/>
          </a:ln>
        </p:spPr>
      </p:cxnSp>
      <p:cxnSp>
        <p:nvCxnSpPr>
          <p:cNvPr id="1335" name="Google Shape;1335;p58"/>
          <p:cNvCxnSpPr/>
          <p:nvPr/>
        </p:nvCxnSpPr>
        <p:spPr>
          <a:xfrm>
            <a:off x="6938075" y="5132563"/>
            <a:ext cx="243900" cy="1144500"/>
          </a:xfrm>
          <a:prstGeom prst="straightConnector1">
            <a:avLst/>
          </a:prstGeom>
          <a:noFill/>
          <a:ln cap="flat" cmpd="sng" w="19050">
            <a:solidFill>
              <a:srgbClr val="FF0000"/>
            </a:solidFill>
            <a:prstDash val="solid"/>
            <a:round/>
            <a:headEnd len="med" w="med" type="none"/>
            <a:tailEnd len="med" w="med" type="triangle"/>
          </a:ln>
        </p:spPr>
      </p:cxnSp>
      <p:cxnSp>
        <p:nvCxnSpPr>
          <p:cNvPr id="1336" name="Google Shape;1336;p58"/>
          <p:cNvCxnSpPr/>
          <p:nvPr/>
        </p:nvCxnSpPr>
        <p:spPr>
          <a:xfrm flipH="1" rot="10800000">
            <a:off x="2941250" y="4873275"/>
            <a:ext cx="304800" cy="428700"/>
          </a:xfrm>
          <a:prstGeom prst="straightConnector1">
            <a:avLst/>
          </a:prstGeom>
          <a:noFill/>
          <a:ln cap="flat" cmpd="sng" w="19050">
            <a:solidFill>
              <a:srgbClr val="38761D"/>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0" name="Shape 1340"/>
        <p:cNvGrpSpPr/>
        <p:nvPr/>
      </p:nvGrpSpPr>
      <p:grpSpPr>
        <a:xfrm>
          <a:off x="0" y="0"/>
          <a:ext cx="0" cy="0"/>
          <a:chOff x="0" y="0"/>
          <a:chExt cx="0" cy="0"/>
        </a:xfrm>
      </p:grpSpPr>
      <p:sp>
        <p:nvSpPr>
          <p:cNvPr id="1341" name="Google Shape;1341;p59"/>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Activités</a:t>
            </a:r>
            <a:endParaRPr sz="4200">
              <a:solidFill>
                <a:srgbClr val="0069BF"/>
              </a:solidFill>
              <a:latin typeface="Economica"/>
              <a:ea typeface="Economica"/>
              <a:cs typeface="Economica"/>
              <a:sym typeface="Economica"/>
            </a:endParaRPr>
          </a:p>
        </p:txBody>
      </p:sp>
      <p:cxnSp>
        <p:nvCxnSpPr>
          <p:cNvPr id="1342" name="Google Shape;1342;p59"/>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1343" name="Google Shape;1343;p59"/>
          <p:cNvSpPr txBox="1"/>
          <p:nvPr>
            <p:ph idx="4294967295" type="title"/>
          </p:nvPr>
        </p:nvSpPr>
        <p:spPr>
          <a:xfrm>
            <a:off x="1382975" y="5919175"/>
            <a:ext cx="71457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6000">
                <a:solidFill>
                  <a:srgbClr val="000000"/>
                </a:solidFill>
                <a:latin typeface="Ubuntu"/>
                <a:ea typeface="Ubuntu"/>
                <a:cs typeface="Ubuntu"/>
                <a:sym typeface="Ubuntu"/>
              </a:rPr>
              <a:t>AVANCÉES</a:t>
            </a:r>
            <a:endParaRPr sz="6000">
              <a:solidFill>
                <a:srgbClr val="000000"/>
              </a:solidFill>
              <a:latin typeface="Ubuntu"/>
              <a:ea typeface="Ubuntu"/>
              <a:cs typeface="Ubuntu"/>
              <a:sym typeface="Ubuntu"/>
            </a:endParaRPr>
          </a:p>
        </p:txBody>
      </p:sp>
      <p:pic>
        <p:nvPicPr>
          <p:cNvPr id="1344" name="Google Shape;1344;p59"/>
          <p:cNvPicPr preferRelativeResize="0"/>
          <p:nvPr/>
        </p:nvPicPr>
        <p:blipFill>
          <a:blip r:embed="rId3">
            <a:alphaModFix/>
          </a:blip>
          <a:stretch>
            <a:fillRect/>
          </a:stretch>
        </p:blipFill>
        <p:spPr>
          <a:xfrm>
            <a:off x="2249638" y="1154825"/>
            <a:ext cx="5559126" cy="4525901"/>
          </a:xfrm>
          <a:prstGeom prst="rect">
            <a:avLst/>
          </a:prstGeom>
          <a:noFill/>
          <a:ln>
            <a:noFill/>
          </a:ln>
        </p:spPr>
      </p:pic>
      <p:grpSp>
        <p:nvGrpSpPr>
          <p:cNvPr id="1345" name="Google Shape;1345;p59"/>
          <p:cNvGrpSpPr/>
          <p:nvPr/>
        </p:nvGrpSpPr>
        <p:grpSpPr>
          <a:xfrm>
            <a:off x="2111375" y="6999348"/>
            <a:ext cx="5778300" cy="744402"/>
            <a:chOff x="2111375" y="6846948"/>
            <a:chExt cx="5778300" cy="744402"/>
          </a:xfrm>
        </p:grpSpPr>
        <p:pic>
          <p:nvPicPr>
            <p:cNvPr id="1346" name="Google Shape;1346;p59">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347" name="Google Shape;1347;p59"/>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348" name="Google Shape;1348;p59"/>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2" name="Shape 1352"/>
        <p:cNvGrpSpPr/>
        <p:nvPr/>
      </p:nvGrpSpPr>
      <p:grpSpPr>
        <a:xfrm>
          <a:off x="0" y="0"/>
          <a:ext cx="0" cy="0"/>
          <a:chOff x="0" y="0"/>
          <a:chExt cx="0" cy="0"/>
        </a:xfrm>
      </p:grpSpPr>
      <p:sp>
        <p:nvSpPr>
          <p:cNvPr id="1353" name="Google Shape;1353;p60"/>
          <p:cNvSpPr txBox="1"/>
          <p:nvPr/>
        </p:nvSpPr>
        <p:spPr>
          <a:xfrm>
            <a:off x="6295400" y="66687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CA" u="sng">
                <a:solidFill>
                  <a:srgbClr val="434343"/>
                </a:solidFill>
                <a:latin typeface="Dosis"/>
                <a:ea typeface="Dosis"/>
                <a:cs typeface="Dosis"/>
                <a:sym typeface="Dosis"/>
              </a:rPr>
              <a:t>Verso pour la suite</a:t>
            </a:r>
            <a:endParaRPr i="1" u="sng">
              <a:latin typeface="Dosis"/>
              <a:ea typeface="Dosis"/>
              <a:cs typeface="Dosis"/>
              <a:sym typeface="Dosis"/>
            </a:endParaRPr>
          </a:p>
        </p:txBody>
      </p:sp>
      <p:sp>
        <p:nvSpPr>
          <p:cNvPr id="1354" name="Google Shape;1354;p60"/>
          <p:cNvSpPr txBox="1"/>
          <p:nvPr/>
        </p:nvSpPr>
        <p:spPr>
          <a:xfrm>
            <a:off x="749475" y="1263925"/>
            <a:ext cx="8956200" cy="12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434343"/>
                </a:solidFill>
                <a:latin typeface="Dosis"/>
                <a:ea typeface="Dosis"/>
                <a:cs typeface="Dosis"/>
                <a:sym typeface="Dosis"/>
              </a:rPr>
              <a:t>MISSION:</a:t>
            </a:r>
            <a:endParaRPr b="1">
              <a:solidFill>
                <a:srgbClr val="434343"/>
              </a:solidFill>
              <a:latin typeface="Dosis"/>
              <a:ea typeface="Dosis"/>
              <a:cs typeface="Dosis"/>
              <a:sym typeface="Dosis"/>
            </a:endParaRPr>
          </a:p>
          <a:p>
            <a:pPr indent="0" lvl="0" marL="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Il est maintenant temps d’utiliser tout ce que vous avez appris jusqu’à présent et de l’intégrer dans un plus gros projet.</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Pour optimiser la croissance des plantes dans une serre, il est important de contrôler la température.  Pour rendre cette tâche autonome, vous devrez programmer votre Micro:bit pour accomplir certaines fonctions.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Votre système comporte les éléments suivants:</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Une fenêtre supérieur contrôlé par un servo moteur. (servo moteur broche 0)</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ventilateur qui permet d’augmenter la circulation de l’air. (moteur, broche 12)</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thermomètre (celui du Micro:bit)</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capteur d’intensité lumineuse (celui du Micro:bit)</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Une lumière chauffante ( DEL coin supérieur droit du Micro;bit)</a:t>
            </a:r>
            <a:endParaRPr>
              <a:solidFill>
                <a:srgbClr val="434343"/>
              </a:solidFill>
              <a:latin typeface="Dosis"/>
              <a:ea typeface="Dosis"/>
              <a:cs typeface="Dosis"/>
              <a:sym typeface="Dosis"/>
            </a:endParaRPr>
          </a:p>
          <a:p>
            <a:pPr indent="-317500" lvl="2" marL="13716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Une lumière pour éclairer (DEL sur la broche 2)</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sz="6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Votre système doit gérer les éléments suivants. (Ici les températures ne sont pas les températures réelles pour optimiser la croissance des plantes.)</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457200" marR="748275" rtl="0" algn="l">
              <a:spcBef>
                <a:spcPts val="0"/>
              </a:spcBef>
              <a:spcAft>
                <a:spcPts val="0"/>
              </a:spcAft>
              <a:buNone/>
            </a:pPr>
            <a:r>
              <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0" lvl="0" marL="0" rtl="0" algn="ctr">
              <a:spcBef>
                <a:spcPts val="0"/>
              </a:spcBef>
              <a:spcAft>
                <a:spcPts val="0"/>
              </a:spcAft>
              <a:buNone/>
            </a:pPr>
            <a:r>
              <a:t/>
            </a:r>
            <a:endParaRPr sz="800">
              <a:solidFill>
                <a:srgbClr val="434343"/>
              </a:solidFill>
              <a:latin typeface="Dosis"/>
              <a:ea typeface="Dosis"/>
              <a:cs typeface="Dosis"/>
              <a:sym typeface="Dosis"/>
            </a:endParaRPr>
          </a:p>
          <a:p>
            <a:pPr indent="457200" lvl="0" marL="457200" rtl="0" algn="l">
              <a:spcBef>
                <a:spcPts val="0"/>
              </a:spcBef>
              <a:spcAft>
                <a:spcPts val="0"/>
              </a:spcAft>
              <a:buNone/>
            </a:pPr>
            <a:r>
              <a:rPr lang="fr-CA">
                <a:solidFill>
                  <a:srgbClr val="434343"/>
                </a:solidFill>
                <a:latin typeface="Dosis"/>
                <a:ea typeface="Dosis"/>
                <a:cs typeface="Dosis"/>
                <a:sym typeface="Dosis"/>
              </a:rPr>
              <a:t>Si l’intensité lumineuse est inférieure à 15, </a:t>
            </a:r>
            <a:endParaRPr>
              <a:solidFill>
                <a:srgbClr val="434343"/>
              </a:solidFill>
              <a:latin typeface="Dosis"/>
              <a:ea typeface="Dosis"/>
              <a:cs typeface="Dosis"/>
              <a:sym typeface="Dosis"/>
            </a:endParaRPr>
          </a:p>
          <a:p>
            <a:pPr indent="457200" lvl="0" marL="457200" rtl="0" algn="l">
              <a:spcBef>
                <a:spcPts val="0"/>
              </a:spcBef>
              <a:spcAft>
                <a:spcPts val="0"/>
              </a:spcAft>
              <a:buNone/>
            </a:pPr>
            <a:r>
              <a:rPr lang="fr-CA">
                <a:solidFill>
                  <a:srgbClr val="434343"/>
                </a:solidFill>
                <a:latin typeface="Dosis"/>
                <a:ea typeface="Dosis"/>
                <a:cs typeface="Dosis"/>
                <a:sym typeface="Dosis"/>
              </a:rPr>
              <a:t>allumer la lumière d’éclairage (DEL broche 2 ).</a:t>
            </a:r>
            <a:endParaRPr>
              <a:solidFill>
                <a:srgbClr val="434343"/>
              </a:solidFill>
              <a:latin typeface="Dosis"/>
              <a:ea typeface="Dosis"/>
              <a:cs typeface="Dosis"/>
              <a:sym typeface="Dosis"/>
            </a:endParaRPr>
          </a:p>
          <a:p>
            <a:pPr indent="0" lvl="0" marL="3060000" rtl="0" algn="l">
              <a:spcBef>
                <a:spcPts val="0"/>
              </a:spcBef>
              <a:spcAft>
                <a:spcPts val="0"/>
              </a:spcAft>
              <a:buNone/>
            </a:pPr>
            <a:r>
              <a:t/>
            </a:r>
            <a:endParaRPr>
              <a:solidFill>
                <a:srgbClr val="434343"/>
              </a:solidFill>
              <a:latin typeface="Dosis"/>
              <a:ea typeface="Dosis"/>
              <a:cs typeface="Dosis"/>
              <a:sym typeface="Dosis"/>
            </a:endParaRPr>
          </a:p>
        </p:txBody>
      </p:sp>
      <p:pic>
        <p:nvPicPr>
          <p:cNvPr id="1355" name="Google Shape;1355;p60"/>
          <p:cNvPicPr preferRelativeResize="0"/>
          <p:nvPr/>
        </p:nvPicPr>
        <p:blipFill>
          <a:blip r:embed="rId3">
            <a:alphaModFix/>
          </a:blip>
          <a:stretch>
            <a:fillRect/>
          </a:stretch>
        </p:blipFill>
        <p:spPr>
          <a:xfrm rot="-938623">
            <a:off x="1548035" y="396987"/>
            <a:ext cx="964829" cy="785525"/>
          </a:xfrm>
          <a:prstGeom prst="rect">
            <a:avLst/>
          </a:prstGeom>
          <a:noFill/>
          <a:ln>
            <a:noFill/>
          </a:ln>
        </p:spPr>
      </p:pic>
      <p:pic>
        <p:nvPicPr>
          <p:cNvPr id="1356" name="Google Shape;1356;p60"/>
          <p:cNvPicPr preferRelativeResize="0"/>
          <p:nvPr/>
        </p:nvPicPr>
        <p:blipFill>
          <a:blip r:embed="rId3">
            <a:alphaModFix/>
          </a:blip>
          <a:stretch>
            <a:fillRect/>
          </a:stretch>
        </p:blipFill>
        <p:spPr>
          <a:xfrm rot="981549">
            <a:off x="7400409" y="362012"/>
            <a:ext cx="964828" cy="785524"/>
          </a:xfrm>
          <a:prstGeom prst="rect">
            <a:avLst/>
          </a:prstGeom>
          <a:noFill/>
          <a:ln>
            <a:noFill/>
          </a:ln>
        </p:spPr>
      </p:pic>
      <p:graphicFrame>
        <p:nvGraphicFramePr>
          <p:cNvPr id="1357" name="Google Shape;1357;p60"/>
          <p:cNvGraphicFramePr/>
          <p:nvPr/>
        </p:nvGraphicFramePr>
        <p:xfrm>
          <a:off x="1550450" y="4538675"/>
          <a:ext cx="3000000" cy="3000000"/>
        </p:xfrm>
        <a:graphic>
          <a:graphicData uri="http://schemas.openxmlformats.org/drawingml/2006/table">
            <a:tbl>
              <a:tblPr>
                <a:noFill/>
                <a:tableStyleId>{285254A5-2CBA-4053-A955-88145D4B4CA5}</a:tableStyleId>
              </a:tblPr>
              <a:tblGrid>
                <a:gridCol w="1679525"/>
                <a:gridCol w="1847200"/>
                <a:gridCol w="2155925"/>
                <a:gridCol w="1307500"/>
              </a:tblGrid>
              <a:tr h="443250">
                <a:tc>
                  <a:txBody>
                    <a:bodyPr/>
                    <a:lstStyle/>
                    <a:p>
                      <a:pPr indent="0" lvl="0" marL="0" rtl="0" algn="ctr">
                        <a:spcBef>
                          <a:spcPts val="0"/>
                        </a:spcBef>
                        <a:spcAft>
                          <a:spcPts val="0"/>
                        </a:spcAft>
                        <a:buNone/>
                      </a:pPr>
                      <a:r>
                        <a:rPr lang="fr-CA">
                          <a:latin typeface="Dosis"/>
                          <a:ea typeface="Dosis"/>
                          <a:cs typeface="Dosis"/>
                          <a:sym typeface="Dosis"/>
                        </a:rPr>
                        <a:t>Température</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(Capteur du Micro:bit)</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lang="fr-CA">
                          <a:latin typeface="Dosis"/>
                          <a:ea typeface="Dosis"/>
                          <a:cs typeface="Dosis"/>
                          <a:sym typeface="Dosis"/>
                        </a:rPr>
                        <a:t>Ouverture de la fenêtre</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(Servo moteur)</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lang="fr-CA">
                          <a:latin typeface="Dosis"/>
                          <a:ea typeface="Dosis"/>
                          <a:cs typeface="Dosis"/>
                          <a:sym typeface="Dosis"/>
                        </a:rPr>
                        <a:t>Lumière chauffante</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(DEL coin supérieur gauche)</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lang="fr-CA">
                          <a:latin typeface="Dosis"/>
                          <a:ea typeface="Dosis"/>
                          <a:cs typeface="Dosis"/>
                          <a:sym typeface="Dosis"/>
                        </a:rPr>
                        <a:t>Ventilateur</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(Moteur)</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3C47D"/>
                    </a:solidFill>
                  </a:tcPr>
                </a:tc>
              </a:tr>
              <a:tr h="254125">
                <a:tc>
                  <a:txBody>
                    <a:bodyPr/>
                    <a:lstStyle/>
                    <a:p>
                      <a:pPr indent="0" lvl="0" marL="0" rtl="0" algn="ctr">
                        <a:spcBef>
                          <a:spcPts val="0"/>
                        </a:spcBef>
                        <a:spcAft>
                          <a:spcPts val="0"/>
                        </a:spcAft>
                        <a:buNone/>
                      </a:pPr>
                      <a:r>
                        <a:rPr lang="fr-CA">
                          <a:latin typeface="Dosis"/>
                          <a:ea typeface="Dosis"/>
                          <a:cs typeface="Dosis"/>
                          <a:sym typeface="Dosis"/>
                        </a:rPr>
                        <a:t> &lt;</a:t>
                      </a:r>
                      <a:r>
                        <a:rPr lang="fr-CA">
                          <a:latin typeface="Dosis"/>
                          <a:ea typeface="Dosis"/>
                          <a:cs typeface="Dosis"/>
                          <a:sym typeface="Dosis"/>
                        </a:rPr>
                        <a:t> 22,5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0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Oui</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latin typeface="Dosis"/>
                          <a:ea typeface="Dosis"/>
                          <a:cs typeface="Dosis"/>
                          <a:sym typeface="Dosis"/>
                        </a:rPr>
                        <a:t>≥ </a:t>
                      </a:r>
                      <a:r>
                        <a:rPr lang="fr-CA">
                          <a:latin typeface="Dosis"/>
                          <a:ea typeface="Dosis"/>
                          <a:cs typeface="Dosis"/>
                          <a:sym typeface="Dosis"/>
                        </a:rPr>
                        <a:t> 22,5 °C et &lt; 24,0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0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solidFill>
                            <a:schemeClr val="dk1"/>
                          </a:solidFill>
                          <a:latin typeface="Dosis"/>
                          <a:ea typeface="Dosis"/>
                          <a:cs typeface="Dosis"/>
                          <a:sym typeface="Dosis"/>
                        </a:rPr>
                        <a:t>≥ </a:t>
                      </a:r>
                      <a:r>
                        <a:rPr lang="fr-CA">
                          <a:latin typeface="Dosis"/>
                          <a:ea typeface="Dosis"/>
                          <a:cs typeface="Dosis"/>
                          <a:sym typeface="Dosis"/>
                        </a:rPr>
                        <a:t> 24,0 °C et &lt; 26,5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25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solidFill>
                            <a:schemeClr val="dk1"/>
                          </a:solidFill>
                          <a:latin typeface="Dosis"/>
                          <a:ea typeface="Dosis"/>
                          <a:cs typeface="Dosis"/>
                          <a:sym typeface="Dosis"/>
                        </a:rPr>
                        <a:t>≥ </a:t>
                      </a:r>
                      <a:r>
                        <a:rPr lang="fr-CA">
                          <a:latin typeface="Dosis"/>
                          <a:ea typeface="Dosis"/>
                          <a:cs typeface="Dosis"/>
                          <a:sym typeface="Dosis"/>
                        </a:rPr>
                        <a:t> 26,5 °C et 28,0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90</a:t>
                      </a:r>
                      <a:r>
                        <a:rPr lang="fr-CA">
                          <a:latin typeface="Dosis"/>
                          <a:ea typeface="Dosis"/>
                          <a:cs typeface="Dosis"/>
                          <a:sym typeface="Dosis"/>
                        </a:rPr>
                        <a:t>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Oui</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4125">
                <a:tc>
                  <a:txBody>
                    <a:bodyPr/>
                    <a:lstStyle/>
                    <a:p>
                      <a:pPr indent="0" lvl="0" marL="0" rtl="0" algn="ctr">
                        <a:spcBef>
                          <a:spcPts val="0"/>
                        </a:spcBef>
                        <a:spcAft>
                          <a:spcPts val="0"/>
                        </a:spcAft>
                        <a:buNone/>
                      </a:pPr>
                      <a:r>
                        <a:rPr lang="fr-CA">
                          <a:latin typeface="Dosis"/>
                          <a:ea typeface="Dosis"/>
                          <a:cs typeface="Dosis"/>
                          <a:sym typeface="Dosis"/>
                        </a:rPr>
                        <a:t>&gt; </a:t>
                      </a:r>
                      <a:r>
                        <a:rPr lang="fr-CA">
                          <a:latin typeface="Dosis"/>
                          <a:ea typeface="Dosis"/>
                          <a:cs typeface="Dosis"/>
                          <a:sym typeface="Dosis"/>
                        </a:rPr>
                        <a:t> 28,0 °C</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140</a:t>
                      </a:r>
                      <a:r>
                        <a:rPr lang="fr-CA">
                          <a:latin typeface="Dosis"/>
                          <a:ea typeface="Dosis"/>
                          <a:cs typeface="Dosis"/>
                          <a:sym typeface="Dosis"/>
                        </a:rPr>
                        <a:t> °</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Non</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fr-CA">
                          <a:latin typeface="Dosis"/>
                          <a:ea typeface="Dosis"/>
                          <a:cs typeface="Dosis"/>
                          <a:sym typeface="Dosis"/>
                        </a:rPr>
                        <a:t>Oui</a:t>
                      </a:r>
                      <a:endParaRPr>
                        <a:latin typeface="Dosis"/>
                        <a:ea typeface="Dosis"/>
                        <a:cs typeface="Dosis"/>
                        <a:sym typeface="Dosis"/>
                      </a:endParaRPr>
                    </a:p>
                  </a:txBody>
                  <a:tcPr marT="36000" marB="36000" marR="36000" marL="360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pSp>
        <p:nvGrpSpPr>
          <p:cNvPr id="1358" name="Google Shape;1358;p60"/>
          <p:cNvGrpSpPr/>
          <p:nvPr/>
        </p:nvGrpSpPr>
        <p:grpSpPr>
          <a:xfrm>
            <a:off x="2111375" y="6999348"/>
            <a:ext cx="5778300" cy="744402"/>
            <a:chOff x="2111375" y="6846948"/>
            <a:chExt cx="5778300" cy="744402"/>
          </a:xfrm>
        </p:grpSpPr>
        <p:pic>
          <p:nvPicPr>
            <p:cNvPr id="1359" name="Google Shape;1359;p60">
              <a:hlinkClick r:id="rId4"/>
            </p:cNvPr>
            <p:cNvPicPr preferRelativeResize="0"/>
            <p:nvPr/>
          </p:nvPicPr>
          <p:blipFill>
            <a:blip r:embed="rId5">
              <a:alphaModFix/>
            </a:blip>
            <a:stretch>
              <a:fillRect/>
            </a:stretch>
          </p:blipFill>
          <p:spPr>
            <a:xfrm>
              <a:off x="5541805" y="6953809"/>
              <a:ext cx="916721" cy="320739"/>
            </a:xfrm>
            <a:prstGeom prst="rect">
              <a:avLst/>
            </a:prstGeom>
            <a:noFill/>
            <a:ln>
              <a:noFill/>
            </a:ln>
          </p:spPr>
        </p:pic>
        <p:pic>
          <p:nvPicPr>
            <p:cNvPr id="1360" name="Google Shape;1360;p60"/>
            <p:cNvPicPr preferRelativeResize="0"/>
            <p:nvPr/>
          </p:nvPicPr>
          <p:blipFill>
            <a:blip r:embed="rId6">
              <a:alphaModFix/>
            </a:blip>
            <a:stretch>
              <a:fillRect/>
            </a:stretch>
          </p:blipFill>
          <p:spPr>
            <a:xfrm>
              <a:off x="3453124" y="6846948"/>
              <a:ext cx="1861750" cy="534450"/>
            </a:xfrm>
            <a:prstGeom prst="rect">
              <a:avLst/>
            </a:prstGeom>
            <a:noFill/>
            <a:ln>
              <a:noFill/>
            </a:ln>
          </p:spPr>
        </p:pic>
        <p:sp>
          <p:nvSpPr>
            <p:cNvPr id="1361" name="Google Shape;1361;p60"/>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7"/>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sp>
        <p:nvSpPr>
          <p:cNvPr id="1362" name="Google Shape;1362;p60"/>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A-1</a:t>
            </a:r>
            <a:endParaRPr sz="4200">
              <a:solidFill>
                <a:srgbClr val="0069BF"/>
              </a:solidFill>
              <a:latin typeface="Economica"/>
              <a:ea typeface="Economica"/>
              <a:cs typeface="Economica"/>
              <a:sym typeface="Economica"/>
            </a:endParaRPr>
          </a:p>
        </p:txBody>
      </p:sp>
      <p:cxnSp>
        <p:nvCxnSpPr>
          <p:cNvPr id="1363" name="Google Shape;1363;p60"/>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364" name="Google Shape;1364;p60"/>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Ventilation d’une serre</a:t>
            </a:r>
            <a:endParaRPr sz="2400">
              <a:solidFill>
                <a:srgbClr val="000000"/>
              </a:solidFill>
              <a:latin typeface="Ubuntu"/>
              <a:ea typeface="Ubuntu"/>
              <a:cs typeface="Ubuntu"/>
              <a:sym typeface="Ubuntu"/>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8" name="Shape 1368"/>
        <p:cNvGrpSpPr/>
        <p:nvPr/>
      </p:nvGrpSpPr>
      <p:grpSpPr>
        <a:xfrm>
          <a:off x="0" y="0"/>
          <a:ext cx="0" cy="0"/>
          <a:chOff x="0" y="0"/>
          <a:chExt cx="0" cy="0"/>
        </a:xfrm>
      </p:grpSpPr>
      <p:sp>
        <p:nvSpPr>
          <p:cNvPr id="1369" name="Google Shape;1369;p61"/>
          <p:cNvSpPr txBox="1"/>
          <p:nvPr/>
        </p:nvSpPr>
        <p:spPr>
          <a:xfrm>
            <a:off x="749475" y="1644925"/>
            <a:ext cx="8956200" cy="4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434343"/>
                </a:solidFill>
                <a:latin typeface="Dosis"/>
                <a:ea typeface="Dosis"/>
                <a:cs typeface="Dosis"/>
                <a:sym typeface="Dosis"/>
              </a:rPr>
              <a:t>MONTAGE DU CIRCUIT</a:t>
            </a:r>
            <a:endParaRPr b="1">
              <a:solidFill>
                <a:srgbClr val="434343"/>
              </a:solidFill>
              <a:latin typeface="Dosis"/>
              <a:ea typeface="Dosis"/>
              <a:cs typeface="Dosis"/>
              <a:sym typeface="Dosis"/>
            </a:endParaRPr>
          </a:p>
          <a:p>
            <a:pPr indent="0" lvl="0" marL="3060000" rtl="0" algn="l">
              <a:spcBef>
                <a:spcPts val="0"/>
              </a:spcBef>
              <a:spcAft>
                <a:spcPts val="0"/>
              </a:spcAft>
              <a:buNone/>
            </a:pPr>
            <a:r>
              <a:t/>
            </a:r>
            <a:endParaRPr>
              <a:solidFill>
                <a:srgbClr val="434343"/>
              </a:solidFill>
              <a:latin typeface="Dosis"/>
              <a:ea typeface="Dosis"/>
              <a:cs typeface="Dosis"/>
              <a:sym typeface="Dosis"/>
            </a:endParaRPr>
          </a:p>
        </p:txBody>
      </p:sp>
      <p:sp>
        <p:nvSpPr>
          <p:cNvPr id="1370" name="Google Shape;1370;p61"/>
          <p:cNvSpPr txBox="1"/>
          <p:nvPr/>
        </p:nvSpPr>
        <p:spPr>
          <a:xfrm>
            <a:off x="6134913" y="61842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Dosis"/>
                <a:ea typeface="Dosis"/>
                <a:cs typeface="Dosis"/>
                <a:sym typeface="Dosis"/>
              </a:rPr>
              <a:t>Solution possible : </a:t>
            </a:r>
            <a:r>
              <a:rPr lang="fr-CA" u="sng">
                <a:solidFill>
                  <a:schemeClr val="hlink"/>
                </a:solidFill>
                <a:latin typeface="Dosis"/>
                <a:ea typeface="Dosis"/>
                <a:cs typeface="Dosis"/>
                <a:sym typeface="Dosis"/>
                <a:hlinkClick r:id="rId3"/>
              </a:rPr>
              <a:t>http://recit.org/ul/qfz</a:t>
            </a:r>
            <a:endParaRPr>
              <a:latin typeface="Dosis"/>
              <a:ea typeface="Dosis"/>
              <a:cs typeface="Dosis"/>
              <a:sym typeface="Dosis"/>
            </a:endParaRPr>
          </a:p>
        </p:txBody>
      </p:sp>
      <p:pic>
        <p:nvPicPr>
          <p:cNvPr id="1371" name="Google Shape;1371;p61"/>
          <p:cNvPicPr preferRelativeResize="0"/>
          <p:nvPr/>
        </p:nvPicPr>
        <p:blipFill>
          <a:blip r:embed="rId4">
            <a:alphaModFix/>
          </a:blip>
          <a:stretch>
            <a:fillRect/>
          </a:stretch>
        </p:blipFill>
        <p:spPr>
          <a:xfrm>
            <a:off x="577325" y="1482775"/>
            <a:ext cx="7651599" cy="4778513"/>
          </a:xfrm>
          <a:prstGeom prst="rect">
            <a:avLst/>
          </a:prstGeom>
          <a:noFill/>
          <a:ln>
            <a:noFill/>
          </a:ln>
        </p:spPr>
      </p:pic>
      <p:sp>
        <p:nvSpPr>
          <p:cNvPr id="1372" name="Google Shape;1372;p61"/>
          <p:cNvSpPr txBox="1"/>
          <p:nvPr/>
        </p:nvSpPr>
        <p:spPr>
          <a:xfrm>
            <a:off x="6226447" y="4469700"/>
            <a:ext cx="2958000" cy="92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Si vous utilisez ce bouclier, une fois votre programme téléchargé, vous devez brancher votre câble USB ici pour alimenter votre circuit.  Sinon, ça ne fonctionne pas.  Les batteries servent à alimenter le moteur et non le bouclier.</a:t>
            </a:r>
            <a:endParaRPr>
              <a:latin typeface="Dosis"/>
              <a:ea typeface="Dosis"/>
              <a:cs typeface="Dosis"/>
              <a:sym typeface="Dosis"/>
            </a:endParaRPr>
          </a:p>
        </p:txBody>
      </p:sp>
      <p:cxnSp>
        <p:nvCxnSpPr>
          <p:cNvPr id="1373" name="Google Shape;1373;p61"/>
          <p:cNvCxnSpPr/>
          <p:nvPr/>
        </p:nvCxnSpPr>
        <p:spPr>
          <a:xfrm rot="10800000">
            <a:off x="5387375" y="3702025"/>
            <a:ext cx="932100" cy="849900"/>
          </a:xfrm>
          <a:prstGeom prst="straightConnector1">
            <a:avLst/>
          </a:prstGeom>
          <a:noFill/>
          <a:ln cap="flat" cmpd="sng" w="28575">
            <a:solidFill>
              <a:schemeClr val="dk2"/>
            </a:solidFill>
            <a:prstDash val="dash"/>
            <a:round/>
            <a:headEnd len="med" w="med" type="none"/>
            <a:tailEnd len="med" w="med" type="triangle"/>
          </a:ln>
        </p:spPr>
      </p:cxnSp>
      <p:grpSp>
        <p:nvGrpSpPr>
          <p:cNvPr id="1374" name="Google Shape;1374;p61"/>
          <p:cNvGrpSpPr/>
          <p:nvPr/>
        </p:nvGrpSpPr>
        <p:grpSpPr>
          <a:xfrm>
            <a:off x="2111375" y="6999348"/>
            <a:ext cx="5778300" cy="744402"/>
            <a:chOff x="2111375" y="6846948"/>
            <a:chExt cx="5778300" cy="744402"/>
          </a:xfrm>
        </p:grpSpPr>
        <p:pic>
          <p:nvPicPr>
            <p:cNvPr id="1375" name="Google Shape;1375;p61">
              <a:hlinkClick r:id="rId5"/>
            </p:cNvPr>
            <p:cNvPicPr preferRelativeResize="0"/>
            <p:nvPr/>
          </p:nvPicPr>
          <p:blipFill>
            <a:blip r:embed="rId6">
              <a:alphaModFix/>
            </a:blip>
            <a:stretch>
              <a:fillRect/>
            </a:stretch>
          </p:blipFill>
          <p:spPr>
            <a:xfrm>
              <a:off x="5541805" y="6953809"/>
              <a:ext cx="916721" cy="320739"/>
            </a:xfrm>
            <a:prstGeom prst="rect">
              <a:avLst/>
            </a:prstGeom>
            <a:noFill/>
            <a:ln>
              <a:noFill/>
            </a:ln>
          </p:spPr>
        </p:pic>
        <p:pic>
          <p:nvPicPr>
            <p:cNvPr id="1376" name="Google Shape;1376;p61"/>
            <p:cNvPicPr preferRelativeResize="0"/>
            <p:nvPr/>
          </p:nvPicPr>
          <p:blipFill>
            <a:blip r:embed="rId7">
              <a:alphaModFix/>
            </a:blip>
            <a:stretch>
              <a:fillRect/>
            </a:stretch>
          </p:blipFill>
          <p:spPr>
            <a:xfrm>
              <a:off x="3453124" y="6846948"/>
              <a:ext cx="1861750" cy="534450"/>
            </a:xfrm>
            <a:prstGeom prst="rect">
              <a:avLst/>
            </a:prstGeom>
            <a:noFill/>
            <a:ln>
              <a:noFill/>
            </a:ln>
          </p:spPr>
        </p:pic>
        <p:sp>
          <p:nvSpPr>
            <p:cNvPr id="1377" name="Google Shape;1377;p61"/>
            <p:cNvSpPr txBox="1"/>
            <p:nvPr/>
          </p:nvSpPr>
          <p:spPr>
            <a:xfrm>
              <a:off x="2111375" y="7274550"/>
              <a:ext cx="5778300" cy="31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800">
                  <a:solidFill>
                    <a:srgbClr val="434343"/>
                  </a:solidFill>
                  <a:latin typeface="Times New Roman"/>
                  <a:ea typeface="Times New Roman"/>
                  <a:cs typeface="Times New Roman"/>
                  <a:sym typeface="Times New Roman"/>
                </a:rPr>
                <a:t>Créé par : Marc-André Mercier (</a:t>
              </a:r>
              <a:r>
                <a:rPr lang="fr-CA" sz="800" u="sng">
                  <a:solidFill>
                    <a:schemeClr val="hlink"/>
                  </a:solidFill>
                  <a:latin typeface="Times New Roman"/>
                  <a:ea typeface="Times New Roman"/>
                  <a:cs typeface="Times New Roman"/>
                  <a:sym typeface="Times New Roman"/>
                  <a:hlinkClick r:id="rId8"/>
                </a:rPr>
                <a:t>equipe@recitmst.qc.ca</a:t>
              </a:r>
              <a:r>
                <a:rPr lang="fr-CA" sz="800">
                  <a:solidFill>
                    <a:srgbClr val="434343"/>
                  </a:solidFill>
                  <a:latin typeface="Times New Roman"/>
                  <a:ea typeface="Times New Roman"/>
                  <a:cs typeface="Times New Roman"/>
                  <a:sym typeface="Times New Roman"/>
                </a:rPr>
                <a:t>), Nancy Brouillette CS de l’Énergie et Robert Vivier CS des Laurentides</a:t>
              </a:r>
              <a:endParaRPr sz="800">
                <a:latin typeface="Times New Roman"/>
                <a:ea typeface="Times New Roman"/>
                <a:cs typeface="Times New Roman"/>
                <a:sym typeface="Times New Roman"/>
              </a:endParaRPr>
            </a:p>
          </p:txBody>
        </p:sp>
      </p:grpSp>
      <p:pic>
        <p:nvPicPr>
          <p:cNvPr id="1378" name="Google Shape;1378;p61"/>
          <p:cNvPicPr preferRelativeResize="0"/>
          <p:nvPr/>
        </p:nvPicPr>
        <p:blipFill>
          <a:blip r:embed="rId9">
            <a:alphaModFix/>
          </a:blip>
          <a:stretch>
            <a:fillRect/>
          </a:stretch>
        </p:blipFill>
        <p:spPr>
          <a:xfrm rot="-938623">
            <a:off x="1548035" y="396987"/>
            <a:ext cx="964829" cy="785525"/>
          </a:xfrm>
          <a:prstGeom prst="rect">
            <a:avLst/>
          </a:prstGeom>
          <a:noFill/>
          <a:ln>
            <a:noFill/>
          </a:ln>
        </p:spPr>
      </p:pic>
      <p:pic>
        <p:nvPicPr>
          <p:cNvPr id="1379" name="Google Shape;1379;p61"/>
          <p:cNvPicPr preferRelativeResize="0"/>
          <p:nvPr/>
        </p:nvPicPr>
        <p:blipFill>
          <a:blip r:embed="rId9">
            <a:alphaModFix/>
          </a:blip>
          <a:stretch>
            <a:fillRect/>
          </a:stretch>
        </p:blipFill>
        <p:spPr>
          <a:xfrm rot="981549">
            <a:off x="7400409" y="362012"/>
            <a:ext cx="964828" cy="785524"/>
          </a:xfrm>
          <a:prstGeom prst="rect">
            <a:avLst/>
          </a:prstGeom>
          <a:noFill/>
          <a:ln>
            <a:noFill/>
          </a:ln>
        </p:spPr>
      </p:pic>
      <p:sp>
        <p:nvSpPr>
          <p:cNvPr id="1380" name="Google Shape;1380;p61"/>
          <p:cNvSpPr txBox="1"/>
          <p:nvPr>
            <p:ph idx="4294967295" type="title"/>
          </p:nvPr>
        </p:nvSpPr>
        <p:spPr>
          <a:xfrm>
            <a:off x="2700738" y="211475"/>
            <a:ext cx="45366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Micro:bit - Activité A-1</a:t>
            </a:r>
            <a:endParaRPr sz="4200">
              <a:solidFill>
                <a:srgbClr val="0069BF"/>
              </a:solidFill>
              <a:latin typeface="Economica"/>
              <a:ea typeface="Economica"/>
              <a:cs typeface="Economica"/>
              <a:sym typeface="Economica"/>
            </a:endParaRPr>
          </a:p>
        </p:txBody>
      </p:sp>
      <p:cxnSp>
        <p:nvCxnSpPr>
          <p:cNvPr id="1381" name="Google Shape;1381;p61"/>
          <p:cNvCxnSpPr/>
          <p:nvPr/>
        </p:nvCxnSpPr>
        <p:spPr>
          <a:xfrm flipH="1" rot="10800000">
            <a:off x="2763413" y="789725"/>
            <a:ext cx="4384800" cy="3300"/>
          </a:xfrm>
          <a:prstGeom prst="straightConnector1">
            <a:avLst/>
          </a:prstGeom>
          <a:noFill/>
          <a:ln cap="flat" cmpd="sng" w="76200">
            <a:solidFill>
              <a:srgbClr val="FAA22A"/>
            </a:solidFill>
            <a:prstDash val="solid"/>
            <a:round/>
            <a:headEnd len="med" w="med" type="none"/>
            <a:tailEnd len="med" w="med" type="none"/>
          </a:ln>
        </p:spPr>
      </p:cxnSp>
      <p:sp>
        <p:nvSpPr>
          <p:cNvPr id="1382" name="Google Shape;1382;p61"/>
          <p:cNvSpPr txBox="1"/>
          <p:nvPr>
            <p:ph idx="4294967295" type="title"/>
          </p:nvPr>
        </p:nvSpPr>
        <p:spPr>
          <a:xfrm>
            <a:off x="2035338" y="836675"/>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Ventilation d’une serre</a:t>
            </a:r>
            <a:endParaRPr sz="2400">
              <a:solidFill>
                <a:srgbClr val="000000"/>
              </a:solidFill>
              <a:latin typeface="Ubuntu"/>
              <a:ea typeface="Ubuntu"/>
              <a:cs typeface="Ubuntu"/>
              <a:sym typeface="Ubuntu"/>
            </a:endParaRPr>
          </a:p>
        </p:txBody>
      </p:sp>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