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9"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7772400" cx="10058400"/>
  <p:notesSz cx="6858000" cy="9144000"/>
  <p:embeddedFontLst>
    <p:embeddedFont>
      <p:font typeface="Sniglet"/>
      <p:regular r:id="rId17"/>
    </p:embeddedFont>
    <p:embeddedFont>
      <p:font typeface="Dosis"/>
      <p:regular r:id="rId18"/>
      <p:bold r:id="rId19"/>
    </p:embeddedFont>
    <p:embeddedFont>
      <p:font typeface="Ubuntu"/>
      <p:regular r:id="rId20"/>
      <p:bold r:id="rId21"/>
      <p:italic r:id="rId22"/>
      <p:boldItalic r:id="rId23"/>
    </p:embeddedFont>
    <p:embeddedFont>
      <p:font typeface="Economica"/>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Ubuntu-regular.fntdata"/><Relationship Id="rId22" Type="http://schemas.openxmlformats.org/officeDocument/2006/relationships/font" Target="fonts/Ubuntu-italic.fntdata"/><Relationship Id="rId21" Type="http://schemas.openxmlformats.org/officeDocument/2006/relationships/font" Target="fonts/Ubuntu-bold.fntdata"/><Relationship Id="rId24" Type="http://schemas.openxmlformats.org/officeDocument/2006/relationships/font" Target="fonts/Economica-regular.fntdata"/><Relationship Id="rId23" Type="http://schemas.openxmlformats.org/officeDocument/2006/relationships/font" Target="fonts/Ubuntu-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Economica-italic.fntdata"/><Relationship Id="rId25" Type="http://schemas.openxmlformats.org/officeDocument/2006/relationships/font" Target="fonts/Economica-bold.fntdata"/><Relationship Id="rId27" Type="http://schemas.openxmlformats.org/officeDocument/2006/relationships/font" Target="fonts/Economica-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Sniglet-regular.fntdata"/><Relationship Id="rId16" Type="http://schemas.openxmlformats.org/officeDocument/2006/relationships/slide" Target="slides/slide10.xml"/><Relationship Id="rId19" Type="http://schemas.openxmlformats.org/officeDocument/2006/relationships/font" Target="fonts/Dosis-bold.fntdata"/><Relationship Id="rId18" Type="http://schemas.openxmlformats.org/officeDocument/2006/relationships/font" Target="fonts/Dosi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8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org/ul/qhz" TargetMode="External"/><Relationship Id="rId3" Type="http://schemas.openxmlformats.org/officeDocument/2006/relationships/hyperlink" Target="https://drive.google.com/file/d/1vyVaEJV93BA4GRiTRuAHuw-JEtXra1Nj/view?usp=sharin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org/ul/qi1" TargetMode="External"/><Relationship Id="rId3" Type="http://schemas.openxmlformats.org/officeDocument/2006/relationships/hyperlink" Target="https://www.tinkercad.com/things/2kSaxOVaoeO"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g6b16b0c354_0_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6b16b0c354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1" name="Shape 571"/>
        <p:cNvGrpSpPr/>
        <p:nvPr/>
      </p:nvGrpSpPr>
      <p:grpSpPr>
        <a:xfrm>
          <a:off x="0" y="0"/>
          <a:ext cx="0" cy="0"/>
          <a:chOff x="0" y="0"/>
          <a:chExt cx="0" cy="0"/>
        </a:xfrm>
      </p:grpSpPr>
      <p:sp>
        <p:nvSpPr>
          <p:cNvPr id="572" name="Google Shape;572;g75c91599bc_1_3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g75c91599bc_1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5" name="Shape 585"/>
        <p:cNvGrpSpPr/>
        <p:nvPr/>
      </p:nvGrpSpPr>
      <p:grpSpPr>
        <a:xfrm>
          <a:off x="0" y="0"/>
          <a:ext cx="0" cy="0"/>
          <a:chOff x="0" y="0"/>
          <a:chExt cx="0" cy="0"/>
        </a:xfrm>
      </p:grpSpPr>
      <p:sp>
        <p:nvSpPr>
          <p:cNvPr id="586" name="Google Shape;586;g7820acfab2_0_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g7820acfab2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9" name="Shape 599"/>
        <p:cNvGrpSpPr/>
        <p:nvPr/>
      </p:nvGrpSpPr>
      <p:grpSpPr>
        <a:xfrm>
          <a:off x="0" y="0"/>
          <a:ext cx="0" cy="0"/>
          <a:chOff x="0" y="0"/>
          <a:chExt cx="0" cy="0"/>
        </a:xfrm>
      </p:grpSpPr>
      <p:sp>
        <p:nvSpPr>
          <p:cNvPr id="600" name="Google Shape;600;g7820acfab2_0_1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g7820acfab2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fr-CA" sz="1100">
                <a:solidFill>
                  <a:schemeClr val="dk1"/>
                </a:solidFill>
              </a:rPr>
              <a:t>Lien vers la vidéo : </a:t>
            </a:r>
            <a:r>
              <a:rPr lang="fr-CA" sz="1100" u="sng">
                <a:solidFill>
                  <a:schemeClr val="hlink"/>
                </a:solidFill>
                <a:hlinkClick r:id="rId2"/>
              </a:rPr>
              <a:t>http://recit.org/ul/qhz</a:t>
            </a:r>
            <a:r>
              <a:rPr lang="fr-CA" sz="1100">
                <a:solidFill>
                  <a:schemeClr val="dk1"/>
                </a:solidFill>
              </a:rPr>
              <a:t>  ou  </a:t>
            </a:r>
            <a:r>
              <a:rPr lang="fr-CA" sz="1100" u="sng">
                <a:solidFill>
                  <a:schemeClr val="hlink"/>
                </a:solidFill>
                <a:hlinkClick r:id="rId3"/>
              </a:rPr>
              <a:t>https://drive.google.com/file/d/1vyVaEJV93BA4GRiTRuAHuw-JEtXra1Nj/view?usp=sharing</a:t>
            </a:r>
            <a:r>
              <a:rPr lang="fr-CA" sz="1100">
                <a:solidFill>
                  <a:schemeClr val="dk1"/>
                </a:solidFill>
              </a:rPr>
              <a:t>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3" name="Shape 613"/>
        <p:cNvGrpSpPr/>
        <p:nvPr/>
      </p:nvGrpSpPr>
      <p:grpSpPr>
        <a:xfrm>
          <a:off x="0" y="0"/>
          <a:ext cx="0" cy="0"/>
          <a:chOff x="0" y="0"/>
          <a:chExt cx="0" cy="0"/>
        </a:xfrm>
      </p:grpSpPr>
      <p:sp>
        <p:nvSpPr>
          <p:cNvPr id="614" name="Google Shape;614;g7820acfab2_0_4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5" name="Google Shape;615;g7820acfab2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fr-CA" sz="1100">
                <a:solidFill>
                  <a:schemeClr val="dk1"/>
                </a:solidFill>
              </a:rPr>
              <a:t>Lien vers la vidéo : </a:t>
            </a:r>
            <a:r>
              <a:rPr lang="fr-CA" sz="1100" u="sng">
                <a:solidFill>
                  <a:schemeClr val="hlink"/>
                </a:solidFill>
                <a:hlinkClick r:id="rId2"/>
              </a:rPr>
              <a:t>http://recit.org/ul/qi1</a:t>
            </a:r>
            <a:r>
              <a:rPr lang="fr-CA" sz="1100">
                <a:solidFill>
                  <a:schemeClr val="dk1"/>
                </a:solidFill>
              </a:rPr>
              <a:t>   ou  </a:t>
            </a:r>
            <a:r>
              <a:rPr lang="fr-CA" sz="1350" u="sng">
                <a:solidFill>
                  <a:schemeClr val="hlink"/>
                </a:solidFill>
                <a:highlight>
                  <a:srgbClr val="EEEEEE"/>
                </a:highlight>
                <a:hlinkClick r:id="rId3"/>
              </a:rPr>
              <a:t>https://www.tinkercad.com/things/2kSaxOVaoeO</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7" name="Shape 627"/>
        <p:cNvGrpSpPr/>
        <p:nvPr/>
      </p:nvGrpSpPr>
      <p:grpSpPr>
        <a:xfrm>
          <a:off x="0" y="0"/>
          <a:ext cx="0" cy="0"/>
          <a:chOff x="0" y="0"/>
          <a:chExt cx="0" cy="0"/>
        </a:xfrm>
      </p:grpSpPr>
      <p:sp>
        <p:nvSpPr>
          <p:cNvPr id="628" name="Google Shape;628;g7820acfab2_0_65: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g7820acfab2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1" name="Shape 641"/>
        <p:cNvGrpSpPr/>
        <p:nvPr/>
      </p:nvGrpSpPr>
      <p:grpSpPr>
        <a:xfrm>
          <a:off x="0" y="0"/>
          <a:ext cx="0" cy="0"/>
          <a:chOff x="0" y="0"/>
          <a:chExt cx="0" cy="0"/>
        </a:xfrm>
      </p:grpSpPr>
      <p:sp>
        <p:nvSpPr>
          <p:cNvPr id="642" name="Google Shape;642;g870d4c050d_1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3" name="Google Shape;643;g870d4c050d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7" name="Shape 657"/>
        <p:cNvGrpSpPr/>
        <p:nvPr/>
      </p:nvGrpSpPr>
      <p:grpSpPr>
        <a:xfrm>
          <a:off x="0" y="0"/>
          <a:ext cx="0" cy="0"/>
          <a:chOff x="0" y="0"/>
          <a:chExt cx="0" cy="0"/>
        </a:xfrm>
      </p:grpSpPr>
      <p:sp>
        <p:nvSpPr>
          <p:cNvPr id="658" name="Google Shape;658;g870d4c050d_1_1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g870d4c050d_1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3" name="Shape 673"/>
        <p:cNvGrpSpPr/>
        <p:nvPr/>
      </p:nvGrpSpPr>
      <p:grpSpPr>
        <a:xfrm>
          <a:off x="0" y="0"/>
          <a:ext cx="0" cy="0"/>
          <a:chOff x="0" y="0"/>
          <a:chExt cx="0" cy="0"/>
        </a:xfrm>
      </p:grpSpPr>
      <p:sp>
        <p:nvSpPr>
          <p:cNvPr id="674" name="Google Shape;674;g870d4c050d_1_3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g870d4c050d_1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7" name="Shape 687"/>
        <p:cNvGrpSpPr/>
        <p:nvPr/>
      </p:nvGrpSpPr>
      <p:grpSpPr>
        <a:xfrm>
          <a:off x="0" y="0"/>
          <a:ext cx="0" cy="0"/>
          <a:chOff x="0" y="0"/>
          <a:chExt cx="0" cy="0"/>
        </a:xfrm>
      </p:grpSpPr>
      <p:sp>
        <p:nvSpPr>
          <p:cNvPr id="688" name="Google Shape;688;g870d4c050d_1_5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g870d4c050d_1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205" name="Shape 205"/>
        <p:cNvGrpSpPr/>
        <p:nvPr/>
      </p:nvGrpSpPr>
      <p:grpSpPr>
        <a:xfrm>
          <a:off x="0" y="0"/>
          <a:ext cx="0" cy="0"/>
          <a:chOff x="0" y="0"/>
          <a:chExt cx="0" cy="0"/>
        </a:xfrm>
      </p:grpSpPr>
      <p:sp>
        <p:nvSpPr>
          <p:cNvPr id="206" name="Google Shape;206;p14"/>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207" name="Google Shape;207;p14"/>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4"/>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4"/>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4"/>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4"/>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4"/>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4"/>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4"/>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4"/>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4"/>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4"/>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4"/>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4"/>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4"/>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4"/>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4"/>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4"/>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4"/>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4"/>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4"/>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4"/>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4"/>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4"/>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4"/>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4"/>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4"/>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4"/>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4"/>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4"/>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236" name="Shape 236"/>
        <p:cNvGrpSpPr/>
        <p:nvPr/>
      </p:nvGrpSpPr>
      <p:grpSpPr>
        <a:xfrm>
          <a:off x="0" y="0"/>
          <a:ext cx="0" cy="0"/>
          <a:chOff x="0" y="0"/>
          <a:chExt cx="0" cy="0"/>
        </a:xfrm>
      </p:grpSpPr>
      <p:sp>
        <p:nvSpPr>
          <p:cNvPr id="237" name="Google Shape;237;p15"/>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238" name="Google Shape;238;p1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9" name="Shape 279"/>
        <p:cNvGrpSpPr/>
        <p:nvPr/>
      </p:nvGrpSpPr>
      <p:grpSpPr>
        <a:xfrm>
          <a:off x="0" y="0"/>
          <a:ext cx="0" cy="0"/>
          <a:chOff x="0" y="0"/>
          <a:chExt cx="0" cy="0"/>
        </a:xfrm>
      </p:grpSpPr>
      <p:sp>
        <p:nvSpPr>
          <p:cNvPr id="280" name="Google Shape;280;p16"/>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6"/>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6"/>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6"/>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6"/>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6"/>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6"/>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6"/>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6"/>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6"/>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6"/>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6"/>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6"/>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6"/>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6"/>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6"/>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321" name="Shape 321"/>
        <p:cNvGrpSpPr/>
        <p:nvPr/>
      </p:nvGrpSpPr>
      <p:grpSpPr>
        <a:xfrm>
          <a:off x="0" y="0"/>
          <a:ext cx="0" cy="0"/>
          <a:chOff x="0" y="0"/>
          <a:chExt cx="0" cy="0"/>
        </a:xfrm>
      </p:grpSpPr>
      <p:sp>
        <p:nvSpPr>
          <p:cNvPr id="322" name="Google Shape;322;p17"/>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323" name="Google Shape;323;p17"/>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17"/>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17"/>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1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17"/>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17"/>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1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17"/>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17"/>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1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1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1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17"/>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17"/>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1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17"/>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1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17"/>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17"/>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17"/>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17"/>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17"/>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1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17"/>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1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1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17"/>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17"/>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17"/>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17"/>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17"/>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17"/>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1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17"/>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1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17"/>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17"/>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17"/>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17"/>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1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17"/>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4" name="Shape 364"/>
        <p:cNvGrpSpPr/>
        <p:nvPr/>
      </p:nvGrpSpPr>
      <p:grpSpPr>
        <a:xfrm>
          <a:off x="0" y="0"/>
          <a:ext cx="0" cy="0"/>
          <a:chOff x="0" y="0"/>
          <a:chExt cx="0" cy="0"/>
        </a:xfrm>
      </p:grpSpPr>
      <p:sp>
        <p:nvSpPr>
          <p:cNvPr id="365" name="Google Shape;365;p1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66" name="Google Shape;366;p18"/>
          <p:cNvGrpSpPr/>
          <p:nvPr/>
        </p:nvGrpSpPr>
        <p:grpSpPr>
          <a:xfrm>
            <a:off x="8186832" y="-137739"/>
            <a:ext cx="1975728" cy="8055307"/>
            <a:chOff x="6023725" y="842300"/>
            <a:chExt cx="1358075" cy="4030475"/>
          </a:xfrm>
        </p:grpSpPr>
        <p:sp>
          <p:nvSpPr>
            <p:cNvPr id="367" name="Google Shape;367;p1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96" name="Google Shape;396;p1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97" name="Shape 397"/>
        <p:cNvGrpSpPr/>
        <p:nvPr/>
      </p:nvGrpSpPr>
      <p:grpSpPr>
        <a:xfrm>
          <a:off x="0" y="0"/>
          <a:ext cx="0" cy="0"/>
          <a:chOff x="0" y="0"/>
          <a:chExt cx="0" cy="0"/>
        </a:xfrm>
      </p:grpSpPr>
      <p:sp>
        <p:nvSpPr>
          <p:cNvPr id="398" name="Google Shape;398;p19"/>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99" name="Google Shape;399;p19"/>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400" name="Google Shape;400;p19"/>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19"/>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19"/>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19"/>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19"/>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19"/>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6" name="Google Shape;406;p19"/>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7" name="Google Shape;407;p19"/>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8" name="Google Shape;408;p19"/>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9" name="Google Shape;409;p19"/>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0" name="Google Shape;410;p19"/>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19"/>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19"/>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19"/>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19"/>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19"/>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19"/>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19"/>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19"/>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19"/>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19"/>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19"/>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19"/>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19"/>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19"/>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19"/>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19"/>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19"/>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19"/>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19"/>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19"/>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19"/>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19"/>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19"/>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19"/>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19"/>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19"/>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19"/>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19"/>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9" name="Google Shape;439;p19"/>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0" name="Google Shape;440;p19"/>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1" name="Google Shape;441;p19"/>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2" name="Google Shape;442;p19"/>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3" name="Google Shape;443;p19"/>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4" name="Google Shape;444;p19"/>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5" name="Google Shape;445;p19"/>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6" name="Google Shape;446;p19"/>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7" name="Google Shape;447;p19"/>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8" name="Google Shape;448;p19"/>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9" name="Google Shape;449;p19"/>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0" name="Google Shape;450;p19"/>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51" name="Shape 451"/>
        <p:cNvGrpSpPr/>
        <p:nvPr/>
      </p:nvGrpSpPr>
      <p:grpSpPr>
        <a:xfrm>
          <a:off x="0" y="0"/>
          <a:ext cx="0" cy="0"/>
          <a:chOff x="0" y="0"/>
          <a:chExt cx="0" cy="0"/>
        </a:xfrm>
      </p:grpSpPr>
      <p:sp>
        <p:nvSpPr>
          <p:cNvPr id="452" name="Google Shape;452;p2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53" name="Google Shape;453;p20"/>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54" name="Google Shape;454;p20"/>
          <p:cNvGrpSpPr/>
          <p:nvPr/>
        </p:nvGrpSpPr>
        <p:grpSpPr>
          <a:xfrm>
            <a:off x="8186832" y="-137739"/>
            <a:ext cx="1975728" cy="8055307"/>
            <a:chOff x="6023725" y="842300"/>
            <a:chExt cx="1358075" cy="4030475"/>
          </a:xfrm>
        </p:grpSpPr>
        <p:sp>
          <p:nvSpPr>
            <p:cNvPr id="455" name="Google Shape;455;p2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6" name="Google Shape;456;p2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7" name="Google Shape;457;p2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8" name="Google Shape;458;p2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9" name="Google Shape;459;p2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0" name="Google Shape;460;p2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1" name="Google Shape;461;p2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2" name="Google Shape;462;p2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3" name="Google Shape;463;p2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4" name="Google Shape;464;p2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5" name="Google Shape;465;p2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6" name="Google Shape;466;p2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7" name="Google Shape;467;p2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8" name="Google Shape;468;p2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9" name="Google Shape;469;p2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0" name="Google Shape;470;p2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1" name="Google Shape;471;p2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2" name="Google Shape;472;p2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3" name="Google Shape;473;p2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4" name="Google Shape;474;p2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5" name="Google Shape;475;p2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6" name="Google Shape;476;p2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7" name="Google Shape;477;p2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8" name="Google Shape;478;p2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9" name="Google Shape;479;p2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0" name="Google Shape;480;p2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1" name="Google Shape;481;p2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2" name="Google Shape;482;p2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3" name="Google Shape;483;p2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84" name="Google Shape;484;p2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85" name="Shape 485"/>
        <p:cNvGrpSpPr/>
        <p:nvPr/>
      </p:nvGrpSpPr>
      <p:grpSpPr>
        <a:xfrm>
          <a:off x="0" y="0"/>
          <a:ext cx="0" cy="0"/>
          <a:chOff x="0" y="0"/>
          <a:chExt cx="0" cy="0"/>
        </a:xfrm>
      </p:grpSpPr>
      <p:sp>
        <p:nvSpPr>
          <p:cNvPr id="486" name="Google Shape;486;p21"/>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87" name="Google Shape;487;p21"/>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88" name="Google Shape;488;p21"/>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89" name="Google Shape;489;p21"/>
          <p:cNvGrpSpPr/>
          <p:nvPr/>
        </p:nvGrpSpPr>
        <p:grpSpPr>
          <a:xfrm>
            <a:off x="8186832" y="-137739"/>
            <a:ext cx="1975728" cy="8055307"/>
            <a:chOff x="6023725" y="842300"/>
            <a:chExt cx="1358075" cy="4030475"/>
          </a:xfrm>
        </p:grpSpPr>
        <p:sp>
          <p:nvSpPr>
            <p:cNvPr id="490" name="Google Shape;490;p21"/>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21"/>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21"/>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1"/>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21"/>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1"/>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21"/>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1"/>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1"/>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21"/>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21"/>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21"/>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21"/>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1"/>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21"/>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1"/>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21"/>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1"/>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1"/>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1"/>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21"/>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1"/>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21"/>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1"/>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1"/>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9" name="Google Shape;519;p21"/>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520" name="Shape 520"/>
        <p:cNvGrpSpPr/>
        <p:nvPr/>
      </p:nvGrpSpPr>
      <p:grpSpPr>
        <a:xfrm>
          <a:off x="0" y="0"/>
          <a:ext cx="0" cy="0"/>
          <a:chOff x="0" y="0"/>
          <a:chExt cx="0" cy="0"/>
        </a:xfrm>
      </p:grpSpPr>
      <p:sp>
        <p:nvSpPr>
          <p:cNvPr id="521" name="Google Shape;521;p22"/>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522" name="Google Shape;522;p22"/>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3" name="Google Shape;523;p22"/>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4" name="Google Shape;524;p22"/>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525" name="Google Shape;525;p22"/>
          <p:cNvGrpSpPr/>
          <p:nvPr/>
        </p:nvGrpSpPr>
        <p:grpSpPr>
          <a:xfrm>
            <a:off x="8186832" y="-137739"/>
            <a:ext cx="1975728" cy="8055307"/>
            <a:chOff x="6023725" y="842300"/>
            <a:chExt cx="1358075" cy="4030475"/>
          </a:xfrm>
        </p:grpSpPr>
        <p:sp>
          <p:nvSpPr>
            <p:cNvPr id="526" name="Google Shape;526;p22"/>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2"/>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22"/>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2"/>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2"/>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2"/>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2"/>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2"/>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2"/>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22"/>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22"/>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2"/>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2"/>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2"/>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2"/>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22"/>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2"/>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22"/>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2"/>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2"/>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22"/>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22"/>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22"/>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2"/>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22"/>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2"/>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22"/>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55" name="Google Shape;555;p22"/>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56" name="Shape 55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2.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grpSp>
        <p:nvGrpSpPr>
          <p:cNvPr id="51" name="Google Shape;51;p13"/>
          <p:cNvGrpSpPr/>
          <p:nvPr/>
        </p:nvGrpSpPr>
        <p:grpSpPr>
          <a:xfrm>
            <a:off x="10" y="-13"/>
            <a:ext cx="10058527" cy="7772067"/>
            <a:chOff x="239950" y="872550"/>
            <a:chExt cx="7042800" cy="3961500"/>
          </a:xfrm>
        </p:grpSpPr>
        <p:sp>
          <p:nvSpPr>
            <p:cNvPr id="52" name="Google Shape;52;p13"/>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3"/>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3"/>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3"/>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3"/>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3"/>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3"/>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3"/>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3"/>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3"/>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3"/>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3"/>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3"/>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3"/>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3"/>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3"/>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3"/>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3"/>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3"/>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3"/>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3"/>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3"/>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3"/>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3"/>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3"/>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3"/>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3"/>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3"/>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3"/>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3"/>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3"/>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3"/>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3"/>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13"/>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3"/>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3"/>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3"/>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3"/>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3"/>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3"/>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3"/>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3"/>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3"/>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3"/>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3"/>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203" name="Google Shape;203;p13"/>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204" name="Google Shape;204;p13"/>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hyperlink" Target="http://recit.org/ul/qhz" TargetMode="External"/><Relationship Id="rId7" Type="http://schemas.openxmlformats.org/officeDocument/2006/relationships/hyperlink" Target="http://www.youtube.com/watch?v=To2bfL_A7WI" TargetMode="External"/><Relationship Id="rId8"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hyperlink" Target="http://recit.org/ul/qi1" TargetMode="External"/><Relationship Id="rId7"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7.png"/><Relationship Id="rId7"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creativecommons.org/licenses/by-nc-sa/4.0/" TargetMode="External"/><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4.png"/><Relationship Id="rId7"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sp>
        <p:nvSpPr>
          <p:cNvPr id="561" name="Google Shape;561;p24"/>
          <p:cNvSpPr txBox="1"/>
          <p:nvPr/>
        </p:nvSpPr>
        <p:spPr>
          <a:xfrm>
            <a:off x="1062575" y="3733175"/>
            <a:ext cx="7786500" cy="25872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Réaliser le circuit ci-haut.</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Vous pouvez changer les paramètres d’un élément en cliquant dessus et en ajustant les éléments désirés dans le tableau.</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La valeur de la résistance du résistor est de 46 Ω.</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La valeur de la source de courant est de 3V (2 piles).</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Vous pouvez changer la couleur des fils en cliquant dessus et en sélectionnant la couleur dans le tableau.</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Vous pouvez faire tourner un élément en cliquant dessus et en appuyant sur la touche “R” de votre clavier.</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Pour voir si votre circuit fonctionne, appuyer sur “Démarrer la simulation”.</a:t>
            </a:r>
            <a:endParaRPr sz="1800">
              <a:solidFill>
                <a:srgbClr val="434343"/>
              </a:solidFill>
              <a:latin typeface="Ubuntu"/>
              <a:ea typeface="Ubuntu"/>
              <a:cs typeface="Ubuntu"/>
              <a:sym typeface="Ubuntu"/>
            </a:endParaRPr>
          </a:p>
        </p:txBody>
      </p:sp>
      <p:sp>
        <p:nvSpPr>
          <p:cNvPr id="562" name="Google Shape;562;p24"/>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a:t>
            </a:r>
            <a:r>
              <a:rPr lang="fr-CA" sz="4200">
                <a:solidFill>
                  <a:srgbClr val="0069BF"/>
                </a:solidFill>
                <a:latin typeface="Economica"/>
                <a:ea typeface="Economica"/>
                <a:cs typeface="Economica"/>
                <a:sym typeface="Economica"/>
              </a:rPr>
              <a:t> - Activité 1</a:t>
            </a:r>
            <a:endParaRPr sz="4800">
              <a:solidFill>
                <a:srgbClr val="0069BF"/>
              </a:solidFill>
            </a:endParaRPr>
          </a:p>
        </p:txBody>
      </p:sp>
      <p:cxnSp>
        <p:nvCxnSpPr>
          <p:cNvPr id="563" name="Google Shape;563;p24"/>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
        <p:nvSpPr>
          <p:cNvPr id="564" name="Google Shape;564;p24"/>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allumer une DEL</a:t>
            </a:r>
            <a:endParaRPr sz="2400">
              <a:solidFill>
                <a:srgbClr val="000000"/>
              </a:solidFill>
              <a:latin typeface="Ubuntu"/>
              <a:ea typeface="Ubuntu"/>
              <a:cs typeface="Ubuntu"/>
              <a:sym typeface="Ubuntu"/>
            </a:endParaRPr>
          </a:p>
        </p:txBody>
      </p:sp>
      <p:grpSp>
        <p:nvGrpSpPr>
          <p:cNvPr id="565" name="Google Shape;565;p24"/>
          <p:cNvGrpSpPr/>
          <p:nvPr/>
        </p:nvGrpSpPr>
        <p:grpSpPr>
          <a:xfrm>
            <a:off x="2360225" y="6973948"/>
            <a:ext cx="5191200" cy="751052"/>
            <a:chOff x="2433600" y="6798023"/>
            <a:chExt cx="5191200" cy="751052"/>
          </a:xfrm>
        </p:grpSpPr>
        <p:grpSp>
          <p:nvGrpSpPr>
            <p:cNvPr id="566" name="Google Shape;566;p24"/>
            <p:cNvGrpSpPr/>
            <p:nvPr/>
          </p:nvGrpSpPr>
          <p:grpSpPr>
            <a:xfrm>
              <a:off x="3526499" y="6798023"/>
              <a:ext cx="3005402" cy="534450"/>
              <a:chOff x="3386200" y="6962773"/>
              <a:chExt cx="3005402" cy="534450"/>
            </a:xfrm>
          </p:grpSpPr>
          <p:pic>
            <p:nvPicPr>
              <p:cNvPr id="567" name="Google Shape;567;p24">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68" name="Google Shape;568;p24"/>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69" name="Google Shape;569;p24"/>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pic>
        <p:nvPicPr>
          <p:cNvPr id="570" name="Google Shape;570;p24"/>
          <p:cNvPicPr preferRelativeResize="0"/>
          <p:nvPr/>
        </p:nvPicPr>
        <p:blipFill>
          <a:blip r:embed="rId6">
            <a:alphaModFix/>
          </a:blip>
          <a:stretch>
            <a:fillRect/>
          </a:stretch>
        </p:blipFill>
        <p:spPr>
          <a:xfrm>
            <a:off x="2433602" y="1352038"/>
            <a:ext cx="5191201" cy="2199856"/>
          </a:xfrm>
          <a:prstGeom prst="rect">
            <a:avLst/>
          </a:prstGeom>
          <a:noFill/>
          <a:ln cap="flat" cmpd="sng" w="38100">
            <a:solidFill>
              <a:srgbClr val="0069BF"/>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4" name="Shape 574"/>
        <p:cNvGrpSpPr/>
        <p:nvPr/>
      </p:nvGrpSpPr>
      <p:grpSpPr>
        <a:xfrm>
          <a:off x="0" y="0"/>
          <a:ext cx="0" cy="0"/>
          <a:chOff x="0" y="0"/>
          <a:chExt cx="0" cy="0"/>
        </a:xfrm>
      </p:grpSpPr>
      <p:sp>
        <p:nvSpPr>
          <p:cNvPr id="575" name="Google Shape;575;p25"/>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3 DEL en série</a:t>
            </a:r>
            <a:endParaRPr sz="2400">
              <a:solidFill>
                <a:srgbClr val="000000"/>
              </a:solidFill>
              <a:latin typeface="Ubuntu"/>
              <a:ea typeface="Ubuntu"/>
              <a:cs typeface="Ubuntu"/>
              <a:sym typeface="Ubuntu"/>
            </a:endParaRPr>
          </a:p>
        </p:txBody>
      </p:sp>
      <p:grpSp>
        <p:nvGrpSpPr>
          <p:cNvPr id="576" name="Google Shape;576;p25"/>
          <p:cNvGrpSpPr/>
          <p:nvPr/>
        </p:nvGrpSpPr>
        <p:grpSpPr>
          <a:xfrm>
            <a:off x="2360225" y="6973948"/>
            <a:ext cx="5191200" cy="751052"/>
            <a:chOff x="2433600" y="6798023"/>
            <a:chExt cx="5191200" cy="751052"/>
          </a:xfrm>
        </p:grpSpPr>
        <p:grpSp>
          <p:nvGrpSpPr>
            <p:cNvPr id="577" name="Google Shape;577;p25"/>
            <p:cNvGrpSpPr/>
            <p:nvPr/>
          </p:nvGrpSpPr>
          <p:grpSpPr>
            <a:xfrm>
              <a:off x="3526499" y="6798023"/>
              <a:ext cx="3005402" cy="534450"/>
              <a:chOff x="3386200" y="6962773"/>
              <a:chExt cx="3005402" cy="534450"/>
            </a:xfrm>
          </p:grpSpPr>
          <p:pic>
            <p:nvPicPr>
              <p:cNvPr id="578" name="Google Shape;578;p25">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79" name="Google Shape;579;p25"/>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80" name="Google Shape;580;p25"/>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81" name="Google Shape;581;p25"/>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2</a:t>
            </a:r>
            <a:endParaRPr sz="4800">
              <a:solidFill>
                <a:srgbClr val="0069BF"/>
              </a:solidFill>
            </a:endParaRPr>
          </a:p>
        </p:txBody>
      </p:sp>
      <p:pic>
        <p:nvPicPr>
          <p:cNvPr id="582" name="Google Shape;582;p25"/>
          <p:cNvPicPr preferRelativeResize="0"/>
          <p:nvPr/>
        </p:nvPicPr>
        <p:blipFill>
          <a:blip r:embed="rId6">
            <a:alphaModFix/>
          </a:blip>
          <a:stretch>
            <a:fillRect/>
          </a:stretch>
        </p:blipFill>
        <p:spPr>
          <a:xfrm>
            <a:off x="1648424" y="1466050"/>
            <a:ext cx="6614799" cy="2246623"/>
          </a:xfrm>
          <a:prstGeom prst="rect">
            <a:avLst/>
          </a:prstGeom>
          <a:noFill/>
          <a:ln cap="flat" cmpd="sng" w="28575">
            <a:solidFill>
              <a:srgbClr val="0069BF"/>
            </a:solidFill>
            <a:prstDash val="solid"/>
            <a:round/>
            <a:headEnd len="sm" w="sm" type="none"/>
            <a:tailEnd len="sm" w="sm" type="none"/>
          </a:ln>
        </p:spPr>
      </p:pic>
      <p:sp>
        <p:nvSpPr>
          <p:cNvPr id="583" name="Google Shape;583;p25"/>
          <p:cNvSpPr txBox="1"/>
          <p:nvPr/>
        </p:nvSpPr>
        <p:spPr>
          <a:xfrm>
            <a:off x="1005525" y="4275100"/>
            <a:ext cx="7786500" cy="25872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Réaliser le circuit ci-haut.</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La valeur de la résistance du résistor est de 137 Ω.</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Pour voir si votre circuit fonctionne, appuyer sur “Démarrer la simulation”.</a:t>
            </a:r>
            <a:endParaRPr sz="1800">
              <a:solidFill>
                <a:srgbClr val="434343"/>
              </a:solidFill>
              <a:latin typeface="Ubuntu"/>
              <a:ea typeface="Ubuntu"/>
              <a:cs typeface="Ubuntu"/>
              <a:sym typeface="Ubuntu"/>
            </a:endParaRPr>
          </a:p>
        </p:txBody>
      </p:sp>
      <p:cxnSp>
        <p:nvCxnSpPr>
          <p:cNvPr id="584" name="Google Shape;584;p25"/>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8" name="Shape 588"/>
        <p:cNvGrpSpPr/>
        <p:nvPr/>
      </p:nvGrpSpPr>
      <p:grpSpPr>
        <a:xfrm>
          <a:off x="0" y="0"/>
          <a:ext cx="0" cy="0"/>
          <a:chOff x="0" y="0"/>
          <a:chExt cx="0" cy="0"/>
        </a:xfrm>
      </p:grpSpPr>
      <p:sp>
        <p:nvSpPr>
          <p:cNvPr id="589" name="Google Shape;589;p26"/>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3 DEL en parallèle</a:t>
            </a:r>
            <a:endParaRPr sz="2400">
              <a:solidFill>
                <a:srgbClr val="000000"/>
              </a:solidFill>
              <a:latin typeface="Ubuntu"/>
              <a:ea typeface="Ubuntu"/>
              <a:cs typeface="Ubuntu"/>
              <a:sym typeface="Ubuntu"/>
            </a:endParaRPr>
          </a:p>
        </p:txBody>
      </p:sp>
      <p:grpSp>
        <p:nvGrpSpPr>
          <p:cNvPr id="590" name="Google Shape;590;p26"/>
          <p:cNvGrpSpPr/>
          <p:nvPr/>
        </p:nvGrpSpPr>
        <p:grpSpPr>
          <a:xfrm>
            <a:off x="2360225" y="6973948"/>
            <a:ext cx="5191200" cy="751052"/>
            <a:chOff x="2433600" y="6798023"/>
            <a:chExt cx="5191200" cy="751052"/>
          </a:xfrm>
        </p:grpSpPr>
        <p:grpSp>
          <p:nvGrpSpPr>
            <p:cNvPr id="591" name="Google Shape;591;p26"/>
            <p:cNvGrpSpPr/>
            <p:nvPr/>
          </p:nvGrpSpPr>
          <p:grpSpPr>
            <a:xfrm>
              <a:off x="3526499" y="6798023"/>
              <a:ext cx="3005402" cy="534450"/>
              <a:chOff x="3386200" y="6962773"/>
              <a:chExt cx="3005402" cy="534450"/>
            </a:xfrm>
          </p:grpSpPr>
          <p:pic>
            <p:nvPicPr>
              <p:cNvPr id="592" name="Google Shape;592;p26">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93" name="Google Shape;593;p26"/>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594" name="Google Shape;594;p26"/>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595" name="Google Shape;595;p26"/>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3</a:t>
            </a:r>
            <a:endParaRPr sz="4800">
              <a:solidFill>
                <a:srgbClr val="0069BF"/>
              </a:solidFill>
            </a:endParaRPr>
          </a:p>
        </p:txBody>
      </p:sp>
      <p:sp>
        <p:nvSpPr>
          <p:cNvPr id="596" name="Google Shape;596;p26"/>
          <p:cNvSpPr txBox="1"/>
          <p:nvPr/>
        </p:nvSpPr>
        <p:spPr>
          <a:xfrm>
            <a:off x="1084350" y="2411838"/>
            <a:ext cx="4249800" cy="25872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Réaliser le circuit..</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La valeur de la résistance du résistor est de 114 Ω.</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Pour voir si votre circuit fonctionne, appuyer sur “Démarrer la simulation”.</a:t>
            </a:r>
            <a:endParaRPr sz="1800">
              <a:solidFill>
                <a:srgbClr val="434343"/>
              </a:solidFill>
              <a:latin typeface="Ubuntu"/>
              <a:ea typeface="Ubuntu"/>
              <a:cs typeface="Ubuntu"/>
              <a:sym typeface="Ubuntu"/>
            </a:endParaRPr>
          </a:p>
        </p:txBody>
      </p:sp>
      <p:pic>
        <p:nvPicPr>
          <p:cNvPr id="597" name="Google Shape;597;p26"/>
          <p:cNvPicPr preferRelativeResize="0"/>
          <p:nvPr/>
        </p:nvPicPr>
        <p:blipFill>
          <a:blip r:embed="rId6">
            <a:alphaModFix/>
          </a:blip>
          <a:stretch>
            <a:fillRect/>
          </a:stretch>
        </p:blipFill>
        <p:spPr>
          <a:xfrm>
            <a:off x="5728575" y="1862000"/>
            <a:ext cx="3550075" cy="3686875"/>
          </a:xfrm>
          <a:prstGeom prst="rect">
            <a:avLst/>
          </a:prstGeom>
          <a:noFill/>
          <a:ln cap="flat" cmpd="sng" w="28575">
            <a:solidFill>
              <a:srgbClr val="0069BF"/>
            </a:solidFill>
            <a:prstDash val="solid"/>
            <a:round/>
            <a:headEnd len="sm" w="sm" type="none"/>
            <a:tailEnd len="sm" w="sm" type="none"/>
          </a:ln>
        </p:spPr>
      </p:pic>
      <p:cxnSp>
        <p:nvCxnSpPr>
          <p:cNvPr id="598" name="Google Shape;598;p26"/>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 name="Shape 602"/>
        <p:cNvGrpSpPr/>
        <p:nvPr/>
      </p:nvGrpSpPr>
      <p:grpSpPr>
        <a:xfrm>
          <a:off x="0" y="0"/>
          <a:ext cx="0" cy="0"/>
          <a:chOff x="0" y="0"/>
          <a:chExt cx="0" cy="0"/>
        </a:xfrm>
      </p:grpSpPr>
      <p:sp>
        <p:nvSpPr>
          <p:cNvPr id="603" name="Google Shape;603;p2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Prendre des mesures</a:t>
            </a:r>
            <a:endParaRPr sz="2400">
              <a:solidFill>
                <a:srgbClr val="000000"/>
              </a:solidFill>
              <a:latin typeface="Ubuntu"/>
              <a:ea typeface="Ubuntu"/>
              <a:cs typeface="Ubuntu"/>
              <a:sym typeface="Ubuntu"/>
            </a:endParaRPr>
          </a:p>
        </p:txBody>
      </p:sp>
      <p:grpSp>
        <p:nvGrpSpPr>
          <p:cNvPr id="604" name="Google Shape;604;p27"/>
          <p:cNvGrpSpPr/>
          <p:nvPr/>
        </p:nvGrpSpPr>
        <p:grpSpPr>
          <a:xfrm>
            <a:off x="2360225" y="6973948"/>
            <a:ext cx="5191200" cy="751052"/>
            <a:chOff x="2433600" y="6798023"/>
            <a:chExt cx="5191200" cy="751052"/>
          </a:xfrm>
        </p:grpSpPr>
        <p:grpSp>
          <p:nvGrpSpPr>
            <p:cNvPr id="605" name="Google Shape;605;p27"/>
            <p:cNvGrpSpPr/>
            <p:nvPr/>
          </p:nvGrpSpPr>
          <p:grpSpPr>
            <a:xfrm>
              <a:off x="3526499" y="6798023"/>
              <a:ext cx="3005402" cy="534450"/>
              <a:chOff x="3386200" y="6962773"/>
              <a:chExt cx="3005402" cy="534450"/>
            </a:xfrm>
          </p:grpSpPr>
          <p:pic>
            <p:nvPicPr>
              <p:cNvPr id="606" name="Google Shape;606;p27">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07" name="Google Shape;607;p27"/>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08" name="Google Shape;608;p27"/>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09" name="Google Shape;609;p27"/>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4</a:t>
            </a:r>
            <a:endParaRPr sz="4800">
              <a:solidFill>
                <a:srgbClr val="0069BF"/>
              </a:solidFill>
            </a:endParaRPr>
          </a:p>
        </p:txBody>
      </p:sp>
      <p:sp>
        <p:nvSpPr>
          <p:cNvPr id="610" name="Google Shape;610;p27"/>
          <p:cNvSpPr txBox="1"/>
          <p:nvPr/>
        </p:nvSpPr>
        <p:spPr>
          <a:xfrm>
            <a:off x="1483175" y="5429875"/>
            <a:ext cx="6945300" cy="16893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Utiliser le circuit de l’activité 1 et ajouter un ampèremètre et un voltmètre pour connaître ls valeurs de tension et d’intensité aux bornes de la DEL.</a:t>
            </a:r>
            <a:endParaRPr sz="1800">
              <a:solidFill>
                <a:srgbClr val="434343"/>
              </a:solidFill>
              <a:latin typeface="Dosis"/>
              <a:ea typeface="Dosis"/>
              <a:cs typeface="Dosis"/>
              <a:sym typeface="Dosis"/>
            </a:endParaRPr>
          </a:p>
          <a:p>
            <a:pPr indent="-342900" lvl="0" marL="457200" rtl="0" algn="l">
              <a:lnSpc>
                <a:spcPct val="100000"/>
              </a:lnSpc>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La vidéo ci-haut peut vous guider. </a:t>
            </a:r>
            <a:endParaRPr sz="1800">
              <a:solidFill>
                <a:srgbClr val="434343"/>
              </a:solidFill>
              <a:latin typeface="Dosis"/>
              <a:ea typeface="Dosis"/>
              <a:cs typeface="Dosis"/>
              <a:sym typeface="Dosis"/>
            </a:endParaRPr>
          </a:p>
          <a:p>
            <a:pPr indent="0" lvl="0" marL="457200" rtl="0" algn="l">
              <a:lnSpc>
                <a:spcPct val="100000"/>
              </a:lnSpc>
              <a:spcBef>
                <a:spcPts val="0"/>
              </a:spcBef>
              <a:spcAft>
                <a:spcPts val="0"/>
              </a:spcAft>
              <a:buNone/>
            </a:pPr>
            <a:r>
              <a:rPr lang="fr-CA" sz="1800">
                <a:solidFill>
                  <a:srgbClr val="434343"/>
                </a:solidFill>
                <a:latin typeface="Dosis"/>
                <a:ea typeface="Dosis"/>
                <a:cs typeface="Dosis"/>
                <a:sym typeface="Dosis"/>
              </a:rPr>
              <a:t>Lien vers la vidéo : </a:t>
            </a:r>
            <a:r>
              <a:rPr lang="fr-CA" sz="1800" u="sng">
                <a:solidFill>
                  <a:schemeClr val="hlink"/>
                </a:solidFill>
                <a:latin typeface="Dosis"/>
                <a:ea typeface="Dosis"/>
                <a:cs typeface="Dosis"/>
                <a:sym typeface="Dosis"/>
                <a:hlinkClick r:id="rId6"/>
              </a:rPr>
              <a:t>http://recit.org/ul/qhz</a:t>
            </a:r>
            <a:r>
              <a:rPr lang="fr-CA" sz="1800">
                <a:solidFill>
                  <a:srgbClr val="434343"/>
                </a:solidFill>
                <a:latin typeface="Dosis"/>
                <a:ea typeface="Dosis"/>
                <a:cs typeface="Dosis"/>
                <a:sym typeface="Dosis"/>
              </a:rPr>
              <a:t> </a:t>
            </a:r>
            <a:endParaRPr sz="1800">
              <a:solidFill>
                <a:srgbClr val="434343"/>
              </a:solidFill>
              <a:latin typeface="Dosis"/>
              <a:ea typeface="Dosis"/>
              <a:cs typeface="Dosis"/>
              <a:sym typeface="Dosis"/>
            </a:endParaRPr>
          </a:p>
        </p:txBody>
      </p:sp>
      <p:pic>
        <p:nvPicPr>
          <p:cNvPr id="611" name="Google Shape;611;p27" title="Tinkercad circuit - Mesures">
            <a:hlinkClick r:id="rId7"/>
          </p:cNvPr>
          <p:cNvPicPr preferRelativeResize="0"/>
          <p:nvPr/>
        </p:nvPicPr>
        <p:blipFill>
          <a:blip r:embed="rId8">
            <a:alphaModFix/>
          </a:blip>
          <a:stretch>
            <a:fillRect/>
          </a:stretch>
        </p:blipFill>
        <p:spPr>
          <a:xfrm>
            <a:off x="2143338" y="1267500"/>
            <a:ext cx="5771725" cy="4328794"/>
          </a:xfrm>
          <a:prstGeom prst="rect">
            <a:avLst/>
          </a:prstGeom>
          <a:noFill/>
          <a:ln>
            <a:noFill/>
          </a:ln>
        </p:spPr>
      </p:pic>
      <p:cxnSp>
        <p:nvCxnSpPr>
          <p:cNvPr id="612" name="Google Shape;612;p27"/>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 name="Shape 616"/>
        <p:cNvGrpSpPr/>
        <p:nvPr/>
      </p:nvGrpSpPr>
      <p:grpSpPr>
        <a:xfrm>
          <a:off x="0" y="0"/>
          <a:ext cx="0" cy="0"/>
          <a:chOff x="0" y="0"/>
          <a:chExt cx="0" cy="0"/>
        </a:xfrm>
      </p:grpSpPr>
      <p:sp>
        <p:nvSpPr>
          <p:cNvPr id="617" name="Google Shape;617;p28"/>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Loi d’Ohm</a:t>
            </a:r>
            <a:endParaRPr sz="2400">
              <a:solidFill>
                <a:srgbClr val="000000"/>
              </a:solidFill>
              <a:latin typeface="Ubuntu"/>
              <a:ea typeface="Ubuntu"/>
              <a:cs typeface="Ubuntu"/>
              <a:sym typeface="Ubuntu"/>
            </a:endParaRPr>
          </a:p>
        </p:txBody>
      </p:sp>
      <p:grpSp>
        <p:nvGrpSpPr>
          <p:cNvPr id="618" name="Google Shape;618;p28"/>
          <p:cNvGrpSpPr/>
          <p:nvPr/>
        </p:nvGrpSpPr>
        <p:grpSpPr>
          <a:xfrm>
            <a:off x="2360225" y="6973948"/>
            <a:ext cx="5191200" cy="751052"/>
            <a:chOff x="2433600" y="6798023"/>
            <a:chExt cx="5191200" cy="751052"/>
          </a:xfrm>
        </p:grpSpPr>
        <p:grpSp>
          <p:nvGrpSpPr>
            <p:cNvPr id="619" name="Google Shape;619;p28"/>
            <p:cNvGrpSpPr/>
            <p:nvPr/>
          </p:nvGrpSpPr>
          <p:grpSpPr>
            <a:xfrm>
              <a:off x="3526499" y="6798023"/>
              <a:ext cx="3005402" cy="534450"/>
              <a:chOff x="3386200" y="6962773"/>
              <a:chExt cx="3005402" cy="534450"/>
            </a:xfrm>
          </p:grpSpPr>
          <p:pic>
            <p:nvPicPr>
              <p:cNvPr id="620" name="Google Shape;620;p28">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21" name="Google Shape;621;p28"/>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22" name="Google Shape;622;p28"/>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23" name="Google Shape;623;p28"/>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5</a:t>
            </a:r>
            <a:endParaRPr sz="4800">
              <a:solidFill>
                <a:srgbClr val="0069BF"/>
              </a:solidFill>
            </a:endParaRPr>
          </a:p>
        </p:txBody>
      </p:sp>
      <p:sp>
        <p:nvSpPr>
          <p:cNvPr id="624" name="Google Shape;624;p28"/>
          <p:cNvSpPr txBox="1"/>
          <p:nvPr/>
        </p:nvSpPr>
        <p:spPr>
          <a:xfrm>
            <a:off x="699300" y="4784575"/>
            <a:ext cx="8471400" cy="16893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Cliquer sur ce lien </a:t>
            </a:r>
            <a:r>
              <a:rPr lang="fr-CA" sz="1800" u="sng">
                <a:solidFill>
                  <a:schemeClr val="hlink"/>
                </a:solidFill>
                <a:latin typeface="Ubuntu"/>
                <a:ea typeface="Ubuntu"/>
                <a:cs typeface="Ubuntu"/>
                <a:sym typeface="Ubuntu"/>
                <a:hlinkClick r:id="rId6"/>
              </a:rPr>
              <a:t>http://recit.org/ul/qi1</a:t>
            </a:r>
            <a:r>
              <a:rPr lang="fr-CA" sz="1800">
                <a:solidFill>
                  <a:srgbClr val="434343"/>
                </a:solidFill>
                <a:latin typeface="Ubuntu"/>
                <a:ea typeface="Ubuntu"/>
                <a:cs typeface="Ubuntu"/>
                <a:sym typeface="Ubuntu"/>
              </a:rPr>
              <a:t> pour obtnir le circuit de départ ci-haut.</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Installer un </a:t>
            </a:r>
            <a:r>
              <a:rPr lang="fr-CA" sz="1800">
                <a:solidFill>
                  <a:srgbClr val="434343"/>
                </a:solidFill>
                <a:latin typeface="Ubuntu"/>
                <a:ea typeface="Ubuntu"/>
                <a:cs typeface="Ubuntu"/>
                <a:sym typeface="Ubuntu"/>
              </a:rPr>
              <a:t>ampèremètre</a:t>
            </a:r>
            <a:r>
              <a:rPr lang="fr-CA" sz="1800">
                <a:solidFill>
                  <a:srgbClr val="434343"/>
                </a:solidFill>
                <a:latin typeface="Ubuntu"/>
                <a:ea typeface="Ubuntu"/>
                <a:cs typeface="Ubuntu"/>
                <a:sym typeface="Ubuntu"/>
              </a:rPr>
              <a:t> et un voltmètre pour connaître les mesures de tension de d’intensité du moteur.</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Avec les valeurs mesurées, déterminer la résistance du moteur.  Rappel, pour calculer la résistance, on utilise la loi d’Ohm qui s’exprime par la formule suivante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200">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rPr b="1" lang="fr-CA" sz="4000">
                <a:solidFill>
                  <a:srgbClr val="434343"/>
                </a:solidFill>
                <a:latin typeface="Ubuntu"/>
                <a:ea typeface="Ubuntu"/>
                <a:cs typeface="Ubuntu"/>
                <a:sym typeface="Ubuntu"/>
              </a:rPr>
              <a:t>R= U/I</a:t>
            </a:r>
            <a:endParaRPr b="1" sz="40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p:txBody>
      </p:sp>
      <p:pic>
        <p:nvPicPr>
          <p:cNvPr id="625" name="Google Shape;625;p28"/>
          <p:cNvPicPr preferRelativeResize="0"/>
          <p:nvPr/>
        </p:nvPicPr>
        <p:blipFill>
          <a:blip r:embed="rId7">
            <a:alphaModFix/>
          </a:blip>
          <a:stretch>
            <a:fillRect/>
          </a:stretch>
        </p:blipFill>
        <p:spPr>
          <a:xfrm>
            <a:off x="1968078" y="1471225"/>
            <a:ext cx="5975501" cy="2508476"/>
          </a:xfrm>
          <a:prstGeom prst="rect">
            <a:avLst/>
          </a:prstGeom>
          <a:noFill/>
          <a:ln cap="flat" cmpd="sng" w="28575">
            <a:solidFill>
              <a:srgbClr val="0069BF"/>
            </a:solidFill>
            <a:prstDash val="solid"/>
            <a:round/>
            <a:headEnd len="sm" w="sm" type="none"/>
            <a:tailEnd len="sm" w="sm" type="none"/>
          </a:ln>
        </p:spPr>
      </p:pic>
      <p:cxnSp>
        <p:nvCxnSpPr>
          <p:cNvPr id="626" name="Google Shape;626;p28"/>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0" name="Shape 630"/>
        <p:cNvGrpSpPr/>
        <p:nvPr/>
      </p:nvGrpSpPr>
      <p:grpSpPr>
        <a:xfrm>
          <a:off x="0" y="0"/>
          <a:ext cx="0" cy="0"/>
          <a:chOff x="0" y="0"/>
          <a:chExt cx="0" cy="0"/>
        </a:xfrm>
      </p:grpSpPr>
      <p:sp>
        <p:nvSpPr>
          <p:cNvPr id="631" name="Google Shape;631;p29"/>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Lampe de poche</a:t>
            </a:r>
            <a:endParaRPr sz="2400">
              <a:solidFill>
                <a:srgbClr val="000000"/>
              </a:solidFill>
              <a:latin typeface="Ubuntu"/>
              <a:ea typeface="Ubuntu"/>
              <a:cs typeface="Ubuntu"/>
              <a:sym typeface="Ubuntu"/>
            </a:endParaRPr>
          </a:p>
        </p:txBody>
      </p:sp>
      <p:grpSp>
        <p:nvGrpSpPr>
          <p:cNvPr id="632" name="Google Shape;632;p29"/>
          <p:cNvGrpSpPr/>
          <p:nvPr/>
        </p:nvGrpSpPr>
        <p:grpSpPr>
          <a:xfrm>
            <a:off x="2360225" y="6973948"/>
            <a:ext cx="5191200" cy="751052"/>
            <a:chOff x="2433600" y="6798023"/>
            <a:chExt cx="5191200" cy="751052"/>
          </a:xfrm>
        </p:grpSpPr>
        <p:grpSp>
          <p:nvGrpSpPr>
            <p:cNvPr id="633" name="Google Shape;633;p29"/>
            <p:cNvGrpSpPr/>
            <p:nvPr/>
          </p:nvGrpSpPr>
          <p:grpSpPr>
            <a:xfrm>
              <a:off x="3526499" y="6798023"/>
              <a:ext cx="3005402" cy="534450"/>
              <a:chOff x="3386200" y="6962773"/>
              <a:chExt cx="3005402" cy="534450"/>
            </a:xfrm>
          </p:grpSpPr>
          <p:pic>
            <p:nvPicPr>
              <p:cNvPr id="634" name="Google Shape;634;p29">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35" name="Google Shape;635;p29"/>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36" name="Google Shape;636;p29"/>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37" name="Google Shape;637;p29"/>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6</a:t>
            </a:r>
            <a:endParaRPr sz="4800">
              <a:solidFill>
                <a:srgbClr val="0069BF"/>
              </a:solidFill>
            </a:endParaRPr>
          </a:p>
        </p:txBody>
      </p:sp>
      <p:sp>
        <p:nvSpPr>
          <p:cNvPr id="638" name="Google Shape;638;p29"/>
          <p:cNvSpPr txBox="1"/>
          <p:nvPr/>
        </p:nvSpPr>
        <p:spPr>
          <a:xfrm>
            <a:off x="727775" y="2558425"/>
            <a:ext cx="8303700" cy="4226100"/>
          </a:xfrm>
          <a:prstGeom prst="rect">
            <a:avLst/>
          </a:prstGeom>
          <a:noFill/>
          <a:ln>
            <a:noFill/>
          </a:ln>
        </p:spPr>
        <p:txBody>
          <a:bodyPr anchorCtr="0" anchor="ctr" bIns="91425" lIns="91425" spcFirstLastPara="1" rIns="91425" wrap="square" tIns="91425">
            <a:noAutofit/>
          </a:bodyPr>
          <a:lstStyle/>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 un circuit électrique d’une lampe de poche qui doit contenir les éléments suivants :</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Une DEL blanche;</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Trois batteries AA;</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Un interrupteur à glissière;</a:t>
            </a:r>
            <a:endParaRPr sz="1800">
              <a:solidFill>
                <a:srgbClr val="434343"/>
              </a:solidFill>
              <a:latin typeface="Ubuntu"/>
              <a:ea typeface="Ubuntu"/>
              <a:cs typeface="Ubuntu"/>
              <a:sym typeface="Ubuntu"/>
            </a:endParaRPr>
          </a:p>
          <a:p>
            <a:pPr indent="-342900" lvl="1" marL="9144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Un résistor.</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Pour que la DEL éclaire de façon optimale, le courant qui y circule doit être de 20 mA.  Pour obtenir cette valeure, on doit modifier la valeur de la résistance du résistor.  Quel serait la valeur de la résistance si la tension aux bornes du résistor est de 2,39 V avec un courant de 20 mA ?  Effectue tes calculs et ajuste la valeur de la résistance en conséquence.</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Installe un voltmètre et un ampèremètre dans ton circuit pour valider que tes calculs fonctionnent.</a:t>
            </a:r>
            <a:endParaRPr sz="1800">
              <a:solidFill>
                <a:srgbClr val="434343"/>
              </a:solidFill>
              <a:latin typeface="Ubuntu"/>
              <a:ea typeface="Ubuntu"/>
              <a:cs typeface="Ubuntu"/>
              <a:sym typeface="Ubuntu"/>
            </a:endParaRPr>
          </a:p>
        </p:txBody>
      </p:sp>
      <p:cxnSp>
        <p:nvCxnSpPr>
          <p:cNvPr id="639" name="Google Shape;639;p29"/>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pic>
        <p:nvPicPr>
          <p:cNvPr id="640" name="Google Shape;640;p29"/>
          <p:cNvPicPr preferRelativeResize="0"/>
          <p:nvPr/>
        </p:nvPicPr>
        <p:blipFill>
          <a:blip r:embed="rId6">
            <a:alphaModFix/>
          </a:blip>
          <a:stretch>
            <a:fillRect/>
          </a:stretch>
        </p:blipFill>
        <p:spPr>
          <a:xfrm rot="3145455">
            <a:off x="3511865" y="204457"/>
            <a:ext cx="2945817" cy="337318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4" name="Shape 644"/>
        <p:cNvGrpSpPr/>
        <p:nvPr/>
      </p:nvGrpSpPr>
      <p:grpSpPr>
        <a:xfrm>
          <a:off x="0" y="0"/>
          <a:ext cx="0" cy="0"/>
          <a:chOff x="0" y="0"/>
          <a:chExt cx="0" cy="0"/>
        </a:xfrm>
      </p:grpSpPr>
      <p:sp>
        <p:nvSpPr>
          <p:cNvPr id="645" name="Google Shape;645;p30"/>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Lois de Kirchhoff - Courant</a:t>
            </a:r>
            <a:endParaRPr sz="2400">
              <a:solidFill>
                <a:srgbClr val="000000"/>
              </a:solidFill>
              <a:latin typeface="Ubuntu"/>
              <a:ea typeface="Ubuntu"/>
              <a:cs typeface="Ubuntu"/>
              <a:sym typeface="Ubuntu"/>
            </a:endParaRPr>
          </a:p>
        </p:txBody>
      </p:sp>
      <p:grpSp>
        <p:nvGrpSpPr>
          <p:cNvPr id="646" name="Google Shape;646;p30"/>
          <p:cNvGrpSpPr/>
          <p:nvPr/>
        </p:nvGrpSpPr>
        <p:grpSpPr>
          <a:xfrm>
            <a:off x="2360225" y="6973948"/>
            <a:ext cx="5191200" cy="751052"/>
            <a:chOff x="2433600" y="6798023"/>
            <a:chExt cx="5191200" cy="751052"/>
          </a:xfrm>
        </p:grpSpPr>
        <p:grpSp>
          <p:nvGrpSpPr>
            <p:cNvPr id="647" name="Google Shape;647;p30"/>
            <p:cNvGrpSpPr/>
            <p:nvPr/>
          </p:nvGrpSpPr>
          <p:grpSpPr>
            <a:xfrm>
              <a:off x="3526499" y="6798023"/>
              <a:ext cx="3005402" cy="534450"/>
              <a:chOff x="3386200" y="6962773"/>
              <a:chExt cx="3005402" cy="534450"/>
            </a:xfrm>
          </p:grpSpPr>
          <p:pic>
            <p:nvPicPr>
              <p:cNvPr id="648" name="Google Shape;648;p30">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49" name="Google Shape;649;p30"/>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50" name="Google Shape;650;p30"/>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51" name="Google Shape;651;p30"/>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7</a:t>
            </a:r>
            <a:endParaRPr sz="4800">
              <a:solidFill>
                <a:srgbClr val="0069BF"/>
              </a:solidFill>
            </a:endParaRPr>
          </a:p>
        </p:txBody>
      </p:sp>
      <p:sp>
        <p:nvSpPr>
          <p:cNvPr id="652" name="Google Shape;652;p30"/>
          <p:cNvSpPr txBox="1"/>
          <p:nvPr/>
        </p:nvSpPr>
        <p:spPr>
          <a:xfrm>
            <a:off x="668250" y="1115100"/>
            <a:ext cx="8469600" cy="2343300"/>
          </a:xfrm>
          <a:prstGeom prst="rect">
            <a:avLst/>
          </a:prstGeom>
          <a:noFill/>
          <a:ln>
            <a:noFill/>
          </a:ln>
        </p:spPr>
        <p:txBody>
          <a:bodyPr anchorCtr="0" anchor="ctr" bIns="91425" lIns="91425" spcFirstLastPara="1" rIns="91425" wrap="square" tIns="91425">
            <a:noAutofit/>
          </a:bodyPr>
          <a:lstStyle/>
          <a:p>
            <a:pPr indent="0" lvl="0" marL="457200" rtl="0" algn="ctr">
              <a:lnSpc>
                <a:spcPct val="100000"/>
              </a:lnSpc>
              <a:spcBef>
                <a:spcPts val="0"/>
              </a:spcBef>
              <a:spcAft>
                <a:spcPts val="0"/>
              </a:spcAft>
              <a:buNone/>
            </a:pPr>
            <a:r>
              <a:rPr b="1" lang="fr-CA" sz="1800">
                <a:solidFill>
                  <a:srgbClr val="434343"/>
                </a:solidFill>
                <a:latin typeface="Ubuntu"/>
                <a:ea typeface="Ubuntu"/>
                <a:cs typeface="Ubuntu"/>
                <a:sym typeface="Ubuntu"/>
              </a:rPr>
              <a:t>Les lois de Kirchhoff permettent de modéliser le comportement du courant dans un circuit en série ou en parallèle</a:t>
            </a:r>
            <a:r>
              <a:rPr lang="fr-CA" sz="1800">
                <a:solidFill>
                  <a:srgbClr val="434343"/>
                </a:solidFill>
                <a:latin typeface="Ubuntu"/>
                <a:ea typeface="Ubuntu"/>
                <a:cs typeface="Ubuntu"/>
                <a:sym typeface="Ubuntu"/>
              </a:rPr>
              <a:t>.</a:t>
            </a:r>
            <a:endParaRPr sz="1800">
              <a:solidFill>
                <a:srgbClr val="434343"/>
              </a:solidFill>
              <a:latin typeface="Ubuntu"/>
              <a:ea typeface="Ubuntu"/>
              <a:cs typeface="Ubuntu"/>
              <a:sym typeface="Ubuntu"/>
            </a:endParaRPr>
          </a:p>
          <a:p>
            <a:pPr indent="0" lvl="0" marL="457200" rtl="0" algn="ctr">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 les deux circuits suivants.  Prend soins de bien installer les ampèremètres correctement.</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p:txBody>
      </p:sp>
      <p:cxnSp>
        <p:nvCxnSpPr>
          <p:cNvPr id="653" name="Google Shape;653;p30"/>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pic>
        <p:nvPicPr>
          <p:cNvPr id="654" name="Google Shape;654;p30"/>
          <p:cNvPicPr preferRelativeResize="0"/>
          <p:nvPr/>
        </p:nvPicPr>
        <p:blipFill>
          <a:blip r:embed="rId6">
            <a:alphaModFix/>
          </a:blip>
          <a:stretch>
            <a:fillRect/>
          </a:stretch>
        </p:blipFill>
        <p:spPr>
          <a:xfrm>
            <a:off x="1597325" y="2704150"/>
            <a:ext cx="2781275" cy="3145875"/>
          </a:xfrm>
          <a:prstGeom prst="rect">
            <a:avLst/>
          </a:prstGeom>
          <a:noFill/>
          <a:ln cap="flat" cmpd="sng" w="28575">
            <a:solidFill>
              <a:srgbClr val="0069BF"/>
            </a:solidFill>
            <a:prstDash val="solid"/>
            <a:round/>
            <a:headEnd len="sm" w="sm" type="none"/>
            <a:tailEnd len="sm" w="sm" type="none"/>
          </a:ln>
        </p:spPr>
      </p:pic>
      <p:pic>
        <p:nvPicPr>
          <p:cNvPr id="655" name="Google Shape;655;p30"/>
          <p:cNvPicPr preferRelativeResize="0"/>
          <p:nvPr/>
        </p:nvPicPr>
        <p:blipFill>
          <a:blip r:embed="rId7">
            <a:alphaModFix/>
          </a:blip>
          <a:stretch>
            <a:fillRect/>
          </a:stretch>
        </p:blipFill>
        <p:spPr>
          <a:xfrm>
            <a:off x="5387218" y="2704150"/>
            <a:ext cx="3082833" cy="3145876"/>
          </a:xfrm>
          <a:prstGeom prst="rect">
            <a:avLst/>
          </a:prstGeom>
          <a:noFill/>
          <a:ln cap="flat" cmpd="sng" w="28575">
            <a:solidFill>
              <a:srgbClr val="0069BF"/>
            </a:solidFill>
            <a:prstDash val="solid"/>
            <a:round/>
            <a:headEnd len="sm" w="sm" type="none"/>
            <a:tailEnd len="sm" w="sm" type="none"/>
          </a:ln>
        </p:spPr>
      </p:pic>
      <p:sp>
        <p:nvSpPr>
          <p:cNvPr id="656" name="Google Shape;656;p30"/>
          <p:cNvSpPr txBox="1"/>
          <p:nvPr/>
        </p:nvSpPr>
        <p:spPr>
          <a:xfrm>
            <a:off x="911550" y="5153100"/>
            <a:ext cx="7983000" cy="2343300"/>
          </a:xfrm>
          <a:prstGeom prst="rect">
            <a:avLst/>
          </a:prstGeom>
          <a:noFill/>
          <a:ln>
            <a:noFill/>
          </a:ln>
        </p:spPr>
        <p:txBody>
          <a:bodyPr anchorCtr="0" anchor="ctr" bIns="91425" lIns="91425" spcFirstLastPara="1" rIns="91425" wrap="square" tIns="91425">
            <a:noAutofit/>
          </a:bodyPr>
          <a:lstStyle/>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Démarre la simulation et fait tes observations pour ce qui est de l’intensité du courant dans chacun des circuits.  Tu peux également changer la tension des sources pour voir si tes observations restent semblables.</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0" name="Shape 660"/>
        <p:cNvGrpSpPr/>
        <p:nvPr/>
      </p:nvGrpSpPr>
      <p:grpSpPr>
        <a:xfrm>
          <a:off x="0" y="0"/>
          <a:ext cx="0" cy="0"/>
          <a:chOff x="0" y="0"/>
          <a:chExt cx="0" cy="0"/>
        </a:xfrm>
      </p:grpSpPr>
      <p:sp>
        <p:nvSpPr>
          <p:cNvPr id="661" name="Google Shape;661;p31"/>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Lois de Kirchhoff - Tension</a:t>
            </a:r>
            <a:endParaRPr sz="2400">
              <a:solidFill>
                <a:srgbClr val="000000"/>
              </a:solidFill>
              <a:latin typeface="Ubuntu"/>
              <a:ea typeface="Ubuntu"/>
              <a:cs typeface="Ubuntu"/>
              <a:sym typeface="Ubuntu"/>
            </a:endParaRPr>
          </a:p>
        </p:txBody>
      </p:sp>
      <p:grpSp>
        <p:nvGrpSpPr>
          <p:cNvPr id="662" name="Google Shape;662;p31"/>
          <p:cNvGrpSpPr/>
          <p:nvPr/>
        </p:nvGrpSpPr>
        <p:grpSpPr>
          <a:xfrm>
            <a:off x="2360225" y="6973948"/>
            <a:ext cx="5191200" cy="751052"/>
            <a:chOff x="2433600" y="6798023"/>
            <a:chExt cx="5191200" cy="751052"/>
          </a:xfrm>
        </p:grpSpPr>
        <p:grpSp>
          <p:nvGrpSpPr>
            <p:cNvPr id="663" name="Google Shape;663;p31"/>
            <p:cNvGrpSpPr/>
            <p:nvPr/>
          </p:nvGrpSpPr>
          <p:grpSpPr>
            <a:xfrm>
              <a:off x="3526499" y="6798023"/>
              <a:ext cx="3005402" cy="534450"/>
              <a:chOff x="3386200" y="6962773"/>
              <a:chExt cx="3005402" cy="534450"/>
            </a:xfrm>
          </p:grpSpPr>
          <p:pic>
            <p:nvPicPr>
              <p:cNvPr id="664" name="Google Shape;664;p31">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65" name="Google Shape;665;p31"/>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66" name="Google Shape;666;p31"/>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67" name="Google Shape;667;p31"/>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8</a:t>
            </a:r>
            <a:endParaRPr sz="4800">
              <a:solidFill>
                <a:srgbClr val="0069BF"/>
              </a:solidFill>
            </a:endParaRPr>
          </a:p>
        </p:txBody>
      </p:sp>
      <p:sp>
        <p:nvSpPr>
          <p:cNvPr id="668" name="Google Shape;668;p31"/>
          <p:cNvSpPr txBox="1"/>
          <p:nvPr/>
        </p:nvSpPr>
        <p:spPr>
          <a:xfrm>
            <a:off x="668250" y="1115100"/>
            <a:ext cx="8469600" cy="2343300"/>
          </a:xfrm>
          <a:prstGeom prst="rect">
            <a:avLst/>
          </a:prstGeom>
          <a:noFill/>
          <a:ln>
            <a:noFill/>
          </a:ln>
        </p:spPr>
        <p:txBody>
          <a:bodyPr anchorCtr="0" anchor="ctr" bIns="91425" lIns="91425" spcFirstLastPara="1" rIns="91425" wrap="square" tIns="91425">
            <a:noAutofit/>
          </a:bodyPr>
          <a:lstStyle/>
          <a:p>
            <a:pPr indent="0" lvl="0" marL="457200" rtl="0" algn="ctr">
              <a:lnSpc>
                <a:spcPct val="100000"/>
              </a:lnSpc>
              <a:spcBef>
                <a:spcPts val="0"/>
              </a:spcBef>
              <a:spcAft>
                <a:spcPts val="0"/>
              </a:spcAft>
              <a:buNone/>
            </a:pPr>
            <a:r>
              <a:rPr b="1" lang="fr-CA" sz="1800">
                <a:solidFill>
                  <a:srgbClr val="434343"/>
                </a:solidFill>
                <a:latin typeface="Ubuntu"/>
                <a:ea typeface="Ubuntu"/>
                <a:cs typeface="Ubuntu"/>
                <a:sym typeface="Ubuntu"/>
              </a:rPr>
              <a:t>Les lois de Kirchhoff permettent de modéliser le comportement de la tension dans un circuit en série ou en parallèle</a:t>
            </a:r>
            <a:r>
              <a:rPr lang="fr-CA" sz="1800">
                <a:solidFill>
                  <a:srgbClr val="434343"/>
                </a:solidFill>
                <a:latin typeface="Ubuntu"/>
                <a:ea typeface="Ubuntu"/>
                <a:cs typeface="Ubuntu"/>
                <a:sym typeface="Ubuntu"/>
              </a:rPr>
              <a:t>.</a:t>
            </a:r>
            <a:endParaRPr sz="1800">
              <a:solidFill>
                <a:srgbClr val="434343"/>
              </a:solidFill>
              <a:latin typeface="Ubuntu"/>
              <a:ea typeface="Ubuntu"/>
              <a:cs typeface="Ubuntu"/>
              <a:sym typeface="Ubuntu"/>
            </a:endParaRPr>
          </a:p>
          <a:p>
            <a:pPr indent="0" lvl="0" marL="457200" rtl="0" algn="ctr">
              <a:lnSpc>
                <a:spcPct val="100000"/>
              </a:lnSpc>
              <a:spcBef>
                <a:spcPts val="0"/>
              </a:spcBef>
              <a:spcAft>
                <a:spcPts val="0"/>
              </a:spcAft>
              <a:buNone/>
            </a:pPr>
            <a:r>
              <a:t/>
            </a:r>
            <a:endParaRPr sz="600">
              <a:solidFill>
                <a:srgbClr val="434343"/>
              </a:solidFill>
              <a:latin typeface="Ubuntu"/>
              <a:ea typeface="Ubuntu"/>
              <a:cs typeface="Ubuntu"/>
              <a:sym typeface="Ubuntu"/>
            </a:endParaRPr>
          </a:p>
          <a:p>
            <a:pPr indent="-342900" lvl="0" marL="457200" rtl="0" algn="l">
              <a:lnSpc>
                <a:spcPct val="100000"/>
              </a:lnSpc>
              <a:spcBef>
                <a:spcPts val="0"/>
              </a:spcBef>
              <a:spcAft>
                <a:spcPts val="0"/>
              </a:spcAft>
              <a:buClr>
                <a:srgbClr val="434343"/>
              </a:buClr>
              <a:buSzPts val="1800"/>
              <a:buFont typeface="Ubuntu"/>
              <a:buChar char="●"/>
            </a:pPr>
            <a:r>
              <a:rPr lang="fr-CA" sz="1800">
                <a:solidFill>
                  <a:srgbClr val="434343"/>
                </a:solidFill>
                <a:latin typeface="Ubuntu"/>
                <a:ea typeface="Ubuntu"/>
                <a:cs typeface="Ubuntu"/>
                <a:sym typeface="Ubuntu"/>
              </a:rPr>
              <a:t>Réalise les deux circuits suivants.  Prend soins de bien installer les voltmètres correctement.  La résistance à une valeur de 100 Ω.</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p:txBody>
      </p:sp>
      <p:cxnSp>
        <p:nvCxnSpPr>
          <p:cNvPr id="669" name="Google Shape;669;p31"/>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
        <p:nvSpPr>
          <p:cNvPr id="670" name="Google Shape;670;p31"/>
          <p:cNvSpPr txBox="1"/>
          <p:nvPr/>
        </p:nvSpPr>
        <p:spPr>
          <a:xfrm>
            <a:off x="911550" y="5153100"/>
            <a:ext cx="7983000" cy="2343300"/>
          </a:xfrm>
          <a:prstGeom prst="rect">
            <a:avLst/>
          </a:prstGeom>
          <a:noFill/>
          <a:ln>
            <a:noFill/>
          </a:ln>
        </p:spPr>
        <p:txBody>
          <a:bodyPr anchorCtr="0" anchor="ctr" bIns="91425" lIns="91425" spcFirstLastPara="1" rIns="91425" wrap="square" tIns="91425">
            <a:noAutofit/>
          </a:bodyPr>
          <a:lstStyle/>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Démarre la simulation et fait tes observations pour ce qui est de la tension dans chacun des circuits.  Tu peux également changer la tension des sources et la valeur de la résistance des résistors pour voir si tes observations restent semblables.</a:t>
            </a:r>
            <a:endParaRPr sz="1800">
              <a:solidFill>
                <a:srgbClr val="434343"/>
              </a:solidFill>
              <a:latin typeface="Ubuntu"/>
              <a:ea typeface="Ubuntu"/>
              <a:cs typeface="Ubuntu"/>
              <a:sym typeface="Ubuntu"/>
            </a:endParaRPr>
          </a:p>
          <a:p>
            <a:pPr indent="0" lvl="0" marL="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a:p>
            <a:pPr indent="0" lvl="0" marL="457200" rtl="0" algn="l">
              <a:lnSpc>
                <a:spcPct val="100000"/>
              </a:lnSpc>
              <a:spcBef>
                <a:spcPts val="0"/>
              </a:spcBef>
              <a:spcAft>
                <a:spcPts val="0"/>
              </a:spcAft>
              <a:buNone/>
            </a:pPr>
            <a:r>
              <a:t/>
            </a:r>
            <a:endParaRPr sz="1800">
              <a:solidFill>
                <a:srgbClr val="434343"/>
              </a:solidFill>
              <a:latin typeface="Ubuntu"/>
              <a:ea typeface="Ubuntu"/>
              <a:cs typeface="Ubuntu"/>
              <a:sym typeface="Ubuntu"/>
            </a:endParaRPr>
          </a:p>
        </p:txBody>
      </p:sp>
      <p:pic>
        <p:nvPicPr>
          <p:cNvPr id="671" name="Google Shape;671;p31"/>
          <p:cNvPicPr preferRelativeResize="0"/>
          <p:nvPr/>
        </p:nvPicPr>
        <p:blipFill>
          <a:blip r:embed="rId6">
            <a:alphaModFix/>
          </a:blip>
          <a:stretch>
            <a:fillRect/>
          </a:stretch>
        </p:blipFill>
        <p:spPr>
          <a:xfrm>
            <a:off x="1597325" y="2545475"/>
            <a:ext cx="3357575" cy="3300450"/>
          </a:xfrm>
          <a:prstGeom prst="rect">
            <a:avLst/>
          </a:prstGeom>
          <a:noFill/>
          <a:ln cap="flat" cmpd="sng" w="28575">
            <a:solidFill>
              <a:srgbClr val="0069BF"/>
            </a:solidFill>
            <a:prstDash val="solid"/>
            <a:round/>
            <a:headEnd len="sm" w="sm" type="none"/>
            <a:tailEnd len="sm" w="sm" type="none"/>
          </a:ln>
        </p:spPr>
      </p:pic>
      <p:pic>
        <p:nvPicPr>
          <p:cNvPr id="672" name="Google Shape;672;p31"/>
          <p:cNvPicPr preferRelativeResize="0"/>
          <p:nvPr/>
        </p:nvPicPr>
        <p:blipFill>
          <a:blip r:embed="rId7">
            <a:alphaModFix/>
          </a:blip>
          <a:stretch>
            <a:fillRect/>
          </a:stretch>
        </p:blipFill>
        <p:spPr>
          <a:xfrm>
            <a:off x="6022187" y="2545475"/>
            <a:ext cx="1432063" cy="3300450"/>
          </a:xfrm>
          <a:prstGeom prst="rect">
            <a:avLst/>
          </a:prstGeom>
          <a:noFill/>
          <a:ln cap="flat" cmpd="sng" w="28575">
            <a:solidFill>
              <a:srgbClr val="0069BF"/>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6" name="Shape 676"/>
        <p:cNvGrpSpPr/>
        <p:nvPr/>
      </p:nvGrpSpPr>
      <p:grpSpPr>
        <a:xfrm>
          <a:off x="0" y="0"/>
          <a:ext cx="0" cy="0"/>
          <a:chOff x="0" y="0"/>
          <a:chExt cx="0" cy="0"/>
        </a:xfrm>
      </p:grpSpPr>
      <p:sp>
        <p:nvSpPr>
          <p:cNvPr id="677" name="Google Shape;677;p32"/>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Arduino - Clignotement DEL</a:t>
            </a:r>
            <a:endParaRPr sz="2400">
              <a:solidFill>
                <a:srgbClr val="000000"/>
              </a:solidFill>
              <a:latin typeface="Ubuntu"/>
              <a:ea typeface="Ubuntu"/>
              <a:cs typeface="Ubuntu"/>
              <a:sym typeface="Ubuntu"/>
            </a:endParaRPr>
          </a:p>
        </p:txBody>
      </p:sp>
      <p:grpSp>
        <p:nvGrpSpPr>
          <p:cNvPr id="678" name="Google Shape;678;p32"/>
          <p:cNvGrpSpPr/>
          <p:nvPr/>
        </p:nvGrpSpPr>
        <p:grpSpPr>
          <a:xfrm>
            <a:off x="2360225" y="6973948"/>
            <a:ext cx="5191200" cy="751052"/>
            <a:chOff x="2433600" y="6798023"/>
            <a:chExt cx="5191200" cy="751052"/>
          </a:xfrm>
        </p:grpSpPr>
        <p:grpSp>
          <p:nvGrpSpPr>
            <p:cNvPr id="679" name="Google Shape;679;p32"/>
            <p:cNvGrpSpPr/>
            <p:nvPr/>
          </p:nvGrpSpPr>
          <p:grpSpPr>
            <a:xfrm>
              <a:off x="3526499" y="6798023"/>
              <a:ext cx="3005402" cy="534450"/>
              <a:chOff x="3386200" y="6962773"/>
              <a:chExt cx="3005402" cy="534450"/>
            </a:xfrm>
          </p:grpSpPr>
          <p:pic>
            <p:nvPicPr>
              <p:cNvPr id="680" name="Google Shape;680;p32">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81" name="Google Shape;681;p32"/>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82" name="Google Shape;682;p32"/>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83" name="Google Shape;683;p32"/>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9</a:t>
            </a:r>
            <a:endParaRPr sz="4800">
              <a:solidFill>
                <a:srgbClr val="0069BF"/>
              </a:solidFill>
            </a:endParaRPr>
          </a:p>
        </p:txBody>
      </p:sp>
      <p:sp>
        <p:nvSpPr>
          <p:cNvPr id="684" name="Google Shape;684;p32"/>
          <p:cNvSpPr txBox="1"/>
          <p:nvPr/>
        </p:nvSpPr>
        <p:spPr>
          <a:xfrm>
            <a:off x="820650" y="944875"/>
            <a:ext cx="8469600" cy="2513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CA" sz="1800">
                <a:solidFill>
                  <a:srgbClr val="434343"/>
                </a:solidFill>
                <a:latin typeface="Ubuntu"/>
                <a:ea typeface="Ubuntu"/>
                <a:cs typeface="Ubuntu"/>
                <a:sym typeface="Ubuntu"/>
              </a:rPr>
              <a:t>Dans Tinkercad circuit il est possible d’intégrer le </a:t>
            </a:r>
            <a:r>
              <a:rPr lang="fr-CA" sz="1800">
                <a:solidFill>
                  <a:srgbClr val="434343"/>
                </a:solidFill>
                <a:latin typeface="Ubuntu"/>
                <a:ea typeface="Ubuntu"/>
                <a:cs typeface="Ubuntu"/>
                <a:sym typeface="Ubuntu"/>
              </a:rPr>
              <a:t>microcontrôleur</a:t>
            </a:r>
            <a:r>
              <a:rPr lang="fr-CA" sz="1800">
                <a:solidFill>
                  <a:srgbClr val="434343"/>
                </a:solidFill>
                <a:latin typeface="Ubuntu"/>
                <a:ea typeface="Ubuntu"/>
                <a:cs typeface="Ubuntu"/>
                <a:sym typeface="Ubuntu"/>
              </a:rPr>
              <a:t> Arduino et d’en faire la programmation.  Par la suite, vous pouvez simuler le résultat de votre travail.  Il existe des circuits/programmes déjà </a:t>
            </a:r>
            <a:r>
              <a:rPr lang="fr-CA" sz="1800">
                <a:solidFill>
                  <a:srgbClr val="434343"/>
                </a:solidFill>
                <a:latin typeface="Ubuntu"/>
                <a:ea typeface="Ubuntu"/>
                <a:cs typeface="Ubuntu"/>
                <a:sym typeface="Ubuntu"/>
              </a:rPr>
              <a:t>conçu</a:t>
            </a:r>
            <a:r>
              <a:rPr lang="fr-CA" sz="1800">
                <a:solidFill>
                  <a:srgbClr val="434343"/>
                </a:solidFill>
                <a:latin typeface="Ubuntu"/>
                <a:ea typeface="Ubuntu"/>
                <a:cs typeface="Ubuntu"/>
                <a:sym typeface="Ubuntu"/>
              </a:rPr>
              <a:t> que vous pouvez glisser sur votre </a:t>
            </a:r>
            <a:r>
              <a:rPr lang="fr-CA" sz="1800">
                <a:solidFill>
                  <a:srgbClr val="434343"/>
                </a:solidFill>
                <a:latin typeface="Ubuntu"/>
                <a:ea typeface="Ubuntu"/>
                <a:cs typeface="Ubuntu"/>
                <a:sym typeface="Ubuntu"/>
              </a:rPr>
              <a:t>plan</a:t>
            </a:r>
            <a:r>
              <a:rPr lang="fr-CA" sz="1800">
                <a:solidFill>
                  <a:srgbClr val="434343"/>
                </a:solidFill>
                <a:latin typeface="Ubuntu"/>
                <a:ea typeface="Ubuntu"/>
                <a:cs typeface="Ubuntu"/>
                <a:sym typeface="Ubuntu"/>
              </a:rPr>
              <a:t> de travaIL.  Dans la section Arduino aller chercher le circuit “Clignotant” et amusez vous avec le “Code”en </a:t>
            </a:r>
            <a:r>
              <a:rPr lang="fr-CA" sz="1800">
                <a:solidFill>
                  <a:srgbClr val="434343"/>
                </a:solidFill>
                <a:latin typeface="Ubuntu"/>
                <a:ea typeface="Ubuntu"/>
                <a:cs typeface="Ubuntu"/>
                <a:sym typeface="Ubuntu"/>
              </a:rPr>
              <a:t>changeant</a:t>
            </a:r>
            <a:r>
              <a:rPr lang="fr-CA" sz="1800">
                <a:solidFill>
                  <a:srgbClr val="434343"/>
                </a:solidFill>
                <a:latin typeface="Ubuntu"/>
                <a:ea typeface="Ubuntu"/>
                <a:cs typeface="Ubuntu"/>
                <a:sym typeface="Ubuntu"/>
              </a:rPr>
              <a:t> le temps de délais “patienter” et observez la répercussion dans le simulateur.</a:t>
            </a:r>
            <a:endParaRPr sz="1800">
              <a:solidFill>
                <a:srgbClr val="434343"/>
              </a:solidFill>
              <a:latin typeface="Ubuntu"/>
              <a:ea typeface="Ubuntu"/>
              <a:cs typeface="Ubuntu"/>
              <a:sym typeface="Ubuntu"/>
            </a:endParaRPr>
          </a:p>
        </p:txBody>
      </p:sp>
      <p:cxnSp>
        <p:nvCxnSpPr>
          <p:cNvPr id="685" name="Google Shape;685;p32"/>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pic>
        <p:nvPicPr>
          <p:cNvPr id="686" name="Google Shape;686;p32"/>
          <p:cNvPicPr preferRelativeResize="0"/>
          <p:nvPr/>
        </p:nvPicPr>
        <p:blipFill>
          <a:blip r:embed="rId6">
            <a:alphaModFix/>
          </a:blip>
          <a:stretch>
            <a:fillRect/>
          </a:stretch>
        </p:blipFill>
        <p:spPr>
          <a:xfrm>
            <a:off x="1074125" y="3205850"/>
            <a:ext cx="7746024" cy="3267850"/>
          </a:xfrm>
          <a:prstGeom prst="rect">
            <a:avLst/>
          </a:prstGeom>
          <a:noFill/>
          <a:ln cap="flat" cmpd="sng" w="28575">
            <a:solidFill>
              <a:srgbClr val="0069BF"/>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0" name="Shape 690"/>
        <p:cNvGrpSpPr/>
        <p:nvPr/>
      </p:nvGrpSpPr>
      <p:grpSpPr>
        <a:xfrm>
          <a:off x="0" y="0"/>
          <a:ext cx="0" cy="0"/>
          <a:chOff x="0" y="0"/>
          <a:chExt cx="0" cy="0"/>
        </a:xfrm>
      </p:grpSpPr>
      <p:sp>
        <p:nvSpPr>
          <p:cNvPr id="691" name="Google Shape;691;p33"/>
          <p:cNvSpPr txBox="1"/>
          <p:nvPr>
            <p:ph idx="4294967295" type="title"/>
          </p:nvPr>
        </p:nvSpPr>
        <p:spPr>
          <a:xfrm>
            <a:off x="1172525" y="845700"/>
            <a:ext cx="7571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Arduino - Luminosité et vitesse d’un moteur</a:t>
            </a:r>
            <a:endParaRPr sz="2400">
              <a:solidFill>
                <a:srgbClr val="000000"/>
              </a:solidFill>
              <a:latin typeface="Ubuntu"/>
              <a:ea typeface="Ubuntu"/>
              <a:cs typeface="Ubuntu"/>
              <a:sym typeface="Ubuntu"/>
            </a:endParaRPr>
          </a:p>
        </p:txBody>
      </p:sp>
      <p:grpSp>
        <p:nvGrpSpPr>
          <p:cNvPr id="692" name="Google Shape;692;p33"/>
          <p:cNvGrpSpPr/>
          <p:nvPr/>
        </p:nvGrpSpPr>
        <p:grpSpPr>
          <a:xfrm>
            <a:off x="2360225" y="6973948"/>
            <a:ext cx="5191200" cy="751052"/>
            <a:chOff x="2433600" y="6798023"/>
            <a:chExt cx="5191200" cy="751052"/>
          </a:xfrm>
        </p:grpSpPr>
        <p:grpSp>
          <p:nvGrpSpPr>
            <p:cNvPr id="693" name="Google Shape;693;p33"/>
            <p:cNvGrpSpPr/>
            <p:nvPr/>
          </p:nvGrpSpPr>
          <p:grpSpPr>
            <a:xfrm>
              <a:off x="3526499" y="6798023"/>
              <a:ext cx="3005402" cy="534450"/>
              <a:chOff x="3386200" y="6962773"/>
              <a:chExt cx="3005402" cy="534450"/>
            </a:xfrm>
          </p:grpSpPr>
          <p:pic>
            <p:nvPicPr>
              <p:cNvPr id="694" name="Google Shape;694;p33">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95" name="Google Shape;695;p33"/>
              <p:cNvPicPr preferRelativeResize="0"/>
              <p:nvPr/>
            </p:nvPicPr>
            <p:blipFill>
              <a:blip r:embed="rId5">
                <a:alphaModFix/>
              </a:blip>
              <a:stretch>
                <a:fillRect/>
              </a:stretch>
            </p:blipFill>
            <p:spPr>
              <a:xfrm>
                <a:off x="3386200" y="6962773"/>
                <a:ext cx="1861750" cy="534450"/>
              </a:xfrm>
              <a:prstGeom prst="rect">
                <a:avLst/>
              </a:prstGeom>
              <a:noFill/>
              <a:ln>
                <a:noFill/>
              </a:ln>
            </p:spPr>
          </p:pic>
        </p:grpSp>
        <p:sp>
          <p:nvSpPr>
            <p:cNvPr id="696" name="Google Shape;696;p33"/>
            <p:cNvSpPr txBox="1"/>
            <p:nvPr/>
          </p:nvSpPr>
          <p:spPr>
            <a:xfrm>
              <a:off x="2433600" y="7232275"/>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Mercier (marc-andre.mercier@recitmst.qc.ca)</a:t>
              </a:r>
              <a:endParaRPr sz="1000">
                <a:latin typeface="Times New Roman"/>
                <a:ea typeface="Times New Roman"/>
                <a:cs typeface="Times New Roman"/>
                <a:sym typeface="Times New Roman"/>
              </a:endParaRPr>
            </a:p>
          </p:txBody>
        </p:sp>
      </p:grpSp>
      <p:sp>
        <p:nvSpPr>
          <p:cNvPr id="697" name="Google Shape;697;p33"/>
          <p:cNvSpPr txBox="1"/>
          <p:nvPr>
            <p:ph idx="4294967295" type="title"/>
          </p:nvPr>
        </p:nvSpPr>
        <p:spPr>
          <a:xfrm>
            <a:off x="1597325" y="178950"/>
            <a:ext cx="67170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Tinkercad Circuits - Activité 10</a:t>
            </a:r>
            <a:endParaRPr sz="4800">
              <a:solidFill>
                <a:srgbClr val="0069BF"/>
              </a:solidFill>
            </a:endParaRPr>
          </a:p>
        </p:txBody>
      </p:sp>
      <p:sp>
        <p:nvSpPr>
          <p:cNvPr id="698" name="Google Shape;698;p33"/>
          <p:cNvSpPr txBox="1"/>
          <p:nvPr/>
        </p:nvSpPr>
        <p:spPr>
          <a:xfrm>
            <a:off x="1670700" y="1323450"/>
            <a:ext cx="6717000" cy="7512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Reproduire le circuit circuit suivant contenant : un Arduino, un résistor de 1kΩ, une photorésistance et un moteur. </a:t>
            </a:r>
            <a:endParaRPr sz="1800">
              <a:solidFill>
                <a:srgbClr val="434343"/>
              </a:solidFill>
              <a:latin typeface="Ubuntu"/>
              <a:ea typeface="Ubuntu"/>
              <a:cs typeface="Ubuntu"/>
              <a:sym typeface="Ubuntu"/>
            </a:endParaRPr>
          </a:p>
        </p:txBody>
      </p:sp>
      <p:cxnSp>
        <p:nvCxnSpPr>
          <p:cNvPr id="699" name="Google Shape;699;p33"/>
          <p:cNvCxnSpPr/>
          <p:nvPr/>
        </p:nvCxnSpPr>
        <p:spPr>
          <a:xfrm>
            <a:off x="2367875" y="785600"/>
            <a:ext cx="5233800" cy="14400"/>
          </a:xfrm>
          <a:prstGeom prst="straightConnector1">
            <a:avLst/>
          </a:prstGeom>
          <a:noFill/>
          <a:ln cap="flat" cmpd="sng" w="76200">
            <a:solidFill>
              <a:srgbClr val="FAA22A"/>
            </a:solidFill>
            <a:prstDash val="solid"/>
            <a:round/>
            <a:headEnd len="med" w="med" type="none"/>
            <a:tailEnd len="med" w="med" type="none"/>
          </a:ln>
        </p:spPr>
      </p:cxnSp>
      <p:sp>
        <p:nvSpPr>
          <p:cNvPr id="700" name="Google Shape;700;p33"/>
          <p:cNvSpPr txBox="1"/>
          <p:nvPr/>
        </p:nvSpPr>
        <p:spPr>
          <a:xfrm>
            <a:off x="1084900" y="4987275"/>
            <a:ext cx="8015400" cy="7512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fr-CA" sz="1800">
                <a:solidFill>
                  <a:srgbClr val="434343"/>
                </a:solidFill>
                <a:latin typeface="Ubuntu"/>
                <a:ea typeface="Ubuntu"/>
                <a:cs typeface="Ubuntu"/>
                <a:sym typeface="Ubuntu"/>
              </a:rPr>
              <a:t>À partir des blocs suivants, réaliser un programme pour que lorsque l’intensité lumineuse change, la vitesse du moteur change également.</a:t>
            </a:r>
            <a:r>
              <a:rPr lang="fr-CA" sz="1800">
                <a:solidFill>
                  <a:srgbClr val="434343"/>
                </a:solidFill>
                <a:latin typeface="Ubuntu"/>
                <a:ea typeface="Ubuntu"/>
                <a:cs typeface="Ubuntu"/>
                <a:sym typeface="Ubuntu"/>
              </a:rPr>
              <a:t> </a:t>
            </a:r>
            <a:endParaRPr sz="1800">
              <a:solidFill>
                <a:srgbClr val="434343"/>
              </a:solidFill>
              <a:latin typeface="Ubuntu"/>
              <a:ea typeface="Ubuntu"/>
              <a:cs typeface="Ubuntu"/>
              <a:sym typeface="Ubuntu"/>
            </a:endParaRPr>
          </a:p>
        </p:txBody>
      </p:sp>
      <p:pic>
        <p:nvPicPr>
          <p:cNvPr id="701" name="Google Shape;701;p33"/>
          <p:cNvPicPr preferRelativeResize="0"/>
          <p:nvPr/>
        </p:nvPicPr>
        <p:blipFill>
          <a:blip r:embed="rId6">
            <a:alphaModFix/>
          </a:blip>
          <a:stretch>
            <a:fillRect/>
          </a:stretch>
        </p:blipFill>
        <p:spPr>
          <a:xfrm>
            <a:off x="3381469" y="2136900"/>
            <a:ext cx="3295469" cy="2788125"/>
          </a:xfrm>
          <a:prstGeom prst="rect">
            <a:avLst/>
          </a:prstGeom>
          <a:noFill/>
          <a:ln cap="flat" cmpd="sng" w="28575">
            <a:solidFill>
              <a:srgbClr val="0069BF"/>
            </a:solidFill>
            <a:prstDash val="solid"/>
            <a:round/>
            <a:headEnd len="sm" w="sm" type="none"/>
            <a:tailEnd len="sm" w="sm" type="none"/>
          </a:ln>
        </p:spPr>
      </p:pic>
      <p:pic>
        <p:nvPicPr>
          <p:cNvPr id="702" name="Google Shape;702;p33"/>
          <p:cNvPicPr preferRelativeResize="0"/>
          <p:nvPr/>
        </p:nvPicPr>
        <p:blipFill>
          <a:blip r:embed="rId7">
            <a:alphaModFix/>
          </a:blip>
          <a:stretch>
            <a:fillRect/>
          </a:stretch>
        </p:blipFill>
        <p:spPr>
          <a:xfrm>
            <a:off x="3011113" y="5790600"/>
            <a:ext cx="3947335" cy="1207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