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Ubuntu"/>
      <p:regular r:id="rId18"/>
      <p:bold r:id="rId19"/>
      <p:italic r:id="rId20"/>
      <p:boldItalic r:id="rId21"/>
    </p:embeddedFont>
    <p:embeddedFont>
      <p:font typeface="Viga"/>
      <p:regular r:id="rId22"/>
    </p:embeddedFont>
    <p:embeddedFont>
      <p:font typeface="IBM Plex Sans Condensed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Ubuntu-italic.fntdata"/><Relationship Id="rId22" Type="http://schemas.openxmlformats.org/officeDocument/2006/relationships/font" Target="fonts/Viga-regular.fntdata"/><Relationship Id="rId21" Type="http://schemas.openxmlformats.org/officeDocument/2006/relationships/font" Target="fonts/Ubuntu-boldItalic.fntdata"/><Relationship Id="rId24" Type="http://schemas.openxmlformats.org/officeDocument/2006/relationships/font" Target="fonts/IBMPlexSansCondensed-bold.fntdata"/><Relationship Id="rId23" Type="http://schemas.openxmlformats.org/officeDocument/2006/relationships/font" Target="fonts/IBMPlexSansCondensed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IBMPlexSansCondensed-boldItalic.fntdata"/><Relationship Id="rId25" Type="http://schemas.openxmlformats.org/officeDocument/2006/relationships/font" Target="fonts/IBMPlexSansCondensed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Ubuntu-bold.fntdata"/><Relationship Id="rId18" Type="http://schemas.openxmlformats.org/officeDocument/2006/relationships/font" Target="fonts/Ubuntu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7204a2f00f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7204a2f00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72127f1ddb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72127f1ddb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7204a2f00f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7204a2f00f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7204a2f00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7204a2f00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7204a2f00f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7204a2f00f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7204a2f00f_29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7204a2f00f_2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7204a2f00f_29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7204a2f00f_29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7204a2f00f_29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7204a2f00f_29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7204a2f00f_29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7204a2f00f_29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73a64555d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73a64555d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7204a2f00f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7204a2f00f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4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hyperlink" Target="http://www.youtube.com/watch?v=jnNvgq1MqzI" TargetMode="External"/><Relationship Id="rId5" Type="http://schemas.openxmlformats.org/officeDocument/2006/relationships/image" Target="../media/image1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Relationship Id="rId4" Type="http://schemas.openxmlformats.org/officeDocument/2006/relationships/image" Target="../media/image11.png"/><Relationship Id="rId5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jp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hyperlink" Target="https://youtu.be/KMwjokV8Wpk" TargetMode="External"/><Relationship Id="rId10" Type="http://schemas.openxmlformats.org/officeDocument/2006/relationships/hyperlink" Target="https://youtu.be/JHc4ijQm1lA" TargetMode="External"/><Relationship Id="rId13" Type="http://schemas.openxmlformats.org/officeDocument/2006/relationships/hyperlink" Target="https://youtu.be/vxdB-g7iqLw" TargetMode="External"/><Relationship Id="rId12" Type="http://schemas.openxmlformats.org/officeDocument/2006/relationships/hyperlink" Target="https://youtu.be/hFnMEaXe71w" TargetMode="External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drive.google.com/open?id=1C0FrB628AMwsY69bgHLi8-bjdnFBk7DI" TargetMode="External"/><Relationship Id="rId4" Type="http://schemas.openxmlformats.org/officeDocument/2006/relationships/hyperlink" Target="https://docs.google.com/document/d/1Mb39P_uEfsFXWRT4ZQv8_j4LrIC61I9hS28XMXY_ntc/edit?usp=sharing" TargetMode="External"/><Relationship Id="rId9" Type="http://schemas.openxmlformats.org/officeDocument/2006/relationships/hyperlink" Target="https://youtu.be/3fWdYjQ8ODE" TargetMode="External"/><Relationship Id="rId15" Type="http://schemas.openxmlformats.org/officeDocument/2006/relationships/hyperlink" Target="https://youtu.be/QVIAlqPTDW0" TargetMode="External"/><Relationship Id="rId14" Type="http://schemas.openxmlformats.org/officeDocument/2006/relationships/hyperlink" Target="https://youtu.be/DncZKJbb_wo" TargetMode="External"/><Relationship Id="rId17" Type="http://schemas.openxmlformats.org/officeDocument/2006/relationships/hyperlink" Target="https://youtu.be/jYy0BUJi-YI" TargetMode="External"/><Relationship Id="rId16" Type="http://schemas.openxmlformats.org/officeDocument/2006/relationships/hyperlink" Target="https://youtu.be/9zjjzIB8T14" TargetMode="External"/><Relationship Id="rId5" Type="http://schemas.openxmlformats.org/officeDocument/2006/relationships/hyperlink" Target="https://docs.google.com/document/d/1nkZG6vDKkuCRkAiJ_4b_wGjHrls7qyRgS9j12TdRW48/edit?usp=sharing" TargetMode="External"/><Relationship Id="rId6" Type="http://schemas.openxmlformats.org/officeDocument/2006/relationships/hyperlink" Target="https://www.youtube.com/channel/UC2CbxEWzJ3p1h71Erdp69qA/videos" TargetMode="External"/><Relationship Id="rId18" Type="http://schemas.openxmlformats.org/officeDocument/2006/relationships/hyperlink" Target="https://youtu.be/jYy0BUJi-YI" TargetMode="External"/><Relationship Id="rId7" Type="http://schemas.openxmlformats.org/officeDocument/2006/relationships/hyperlink" Target="https://docs.google.com/document/d/1gnp2m_V0UQ8gm8iypEZbym3kULaACQ0tUdmEcCiIOMk/edit?usp=sharing" TargetMode="External"/><Relationship Id="rId8" Type="http://schemas.openxmlformats.org/officeDocument/2006/relationships/hyperlink" Target="https://youtu.be/5Isx0Dj57n0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campus.recit.qc.ca/pan-flotte-dappareils/jeux-us" TargetMode="External"/><Relationship Id="rId4" Type="http://schemas.openxmlformats.org/officeDocument/2006/relationships/hyperlink" Target="https://sites.google.com/ggl.csmb.qc.ca/minecraft-en-education/accueil?authuser=0" TargetMode="External"/><Relationship Id="rId5" Type="http://schemas.openxmlformats.org/officeDocument/2006/relationships/hyperlink" Target="https://education.minecraft.net/" TargetMode="External"/><Relationship Id="rId6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2450" y="358300"/>
            <a:ext cx="5279099" cy="171272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5" name="Google Shape;55;p13"/>
          <p:cNvSpPr txBox="1"/>
          <p:nvPr/>
        </p:nvSpPr>
        <p:spPr>
          <a:xfrm>
            <a:off x="4994175" y="3476500"/>
            <a:ext cx="4668600" cy="8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</a:t>
            </a:r>
            <a:r>
              <a:rPr lang="fr" sz="18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ervice national</a:t>
            </a:r>
            <a:endParaRPr sz="18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DOMAINE DE LA MATHÉMATIQUE, </a:t>
            </a:r>
            <a:endParaRPr sz="15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sz="15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2500" y="3287200"/>
            <a:ext cx="1238250" cy="12192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840050" y="3710050"/>
            <a:ext cx="35193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sz="25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1139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Plan de l’atelier</a:t>
            </a:r>
            <a:endParaRPr b="1"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2235675" y="843675"/>
            <a:ext cx="4782300" cy="19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IBM Plex Sans Condensed"/>
              <a:buChar char="■"/>
            </a:pPr>
            <a:r>
              <a:rPr b="1" lang="fr" sz="2000"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Les base de Minecraft</a:t>
            </a:r>
            <a:endParaRPr b="1" sz="2000"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IBM Plex Sans Condensed"/>
              <a:buChar char="■"/>
            </a:pPr>
            <a:r>
              <a:rPr b="1" lang="fr" sz="2000"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Le mode multijoueur</a:t>
            </a:r>
            <a:endParaRPr b="1" sz="2000"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IBM Plex Sans Condensed"/>
              <a:buChar char="■"/>
            </a:pPr>
            <a:r>
              <a:rPr b="1" lang="fr" sz="2000"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Les avantages de la version Éducation</a:t>
            </a:r>
            <a:endParaRPr b="1" sz="2000"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IBM Plex Sans Condensed"/>
              <a:buChar char="■"/>
            </a:pPr>
            <a:r>
              <a:rPr b="1" lang="fr" sz="2000"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Exemple en mathématique</a:t>
            </a:r>
            <a:endParaRPr b="1" sz="2000"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IBM Plex Sans Condensed"/>
              <a:buChar char="■"/>
            </a:pPr>
            <a:r>
              <a:rPr b="1" lang="fr" sz="2000"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Des ressources</a:t>
            </a:r>
            <a:endParaRPr b="1" sz="2000"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7975" y="2004200"/>
            <a:ext cx="1609725" cy="260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1139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Paramètres pour débuter simplement</a:t>
            </a:r>
            <a:endParaRPr b="1"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9363" y="686675"/>
            <a:ext cx="6245267" cy="4193499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190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Se familiariser avec les mouvements</a:t>
            </a:r>
            <a:endParaRPr b="1"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988" y="762875"/>
            <a:ext cx="7792016" cy="4075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195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Choisir son inventaire et construire</a:t>
            </a:r>
            <a:endParaRPr b="1"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1026" y="843950"/>
            <a:ext cx="6841950" cy="4052749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195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Mode multijoueur</a:t>
            </a:r>
            <a:endParaRPr b="1"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</p:txBody>
      </p:sp>
      <p:pic>
        <p:nvPicPr>
          <p:cNvPr id="88" name="Google Shape;8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3050" y="1675036"/>
            <a:ext cx="3578176" cy="27996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9" name="Google Shape;89;p18"/>
          <p:cNvSpPr txBox="1"/>
          <p:nvPr/>
        </p:nvSpPr>
        <p:spPr>
          <a:xfrm>
            <a:off x="652250" y="1208175"/>
            <a:ext cx="3315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600"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Inviter des joueurs dans un monde</a:t>
            </a:r>
            <a:endParaRPr b="1" sz="1600"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</p:txBody>
      </p:sp>
      <p:sp>
        <p:nvSpPr>
          <p:cNvPr id="90" name="Google Shape;90;p18"/>
          <p:cNvSpPr txBox="1"/>
          <p:nvPr/>
        </p:nvSpPr>
        <p:spPr>
          <a:xfrm>
            <a:off x="5591388" y="1208175"/>
            <a:ext cx="2761500" cy="7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600"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Rejoindre un monde</a:t>
            </a:r>
            <a:endParaRPr b="1" sz="1600"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675025"/>
            <a:ext cx="4315001" cy="25803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195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L’ardoise et le tableau</a:t>
            </a:r>
            <a:endParaRPr b="1"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025" y="1279300"/>
            <a:ext cx="3816650" cy="22655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8" name="Google Shape;9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5650" y="1052500"/>
            <a:ext cx="3162300" cy="303847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311700" y="195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Le personnage non-joueur (PNJ)</a:t>
            </a:r>
            <a:endParaRPr b="1"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</p:txBody>
      </p:sp>
      <p:pic>
        <p:nvPicPr>
          <p:cNvPr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900" y="767738"/>
            <a:ext cx="7558626" cy="8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0" title="Personnage non-joueur (PNJ)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04450" y="1742187"/>
            <a:ext cx="4535100" cy="340132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type="title"/>
          </p:nvPr>
        </p:nvSpPr>
        <p:spPr>
          <a:xfrm>
            <a:off x="311700" y="195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Les blocs de permission</a:t>
            </a:r>
            <a:endParaRPr b="1"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Autorisation - Refus - Bordure</a:t>
            </a:r>
            <a:endParaRPr b="1" sz="2000"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</p:txBody>
      </p:sp>
      <p:pic>
        <p:nvPicPr>
          <p:cNvPr id="111" name="Google Shape;11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19550"/>
            <a:ext cx="8839200" cy="71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082375"/>
            <a:ext cx="8839200" cy="160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08325" y="3398350"/>
            <a:ext cx="3657600" cy="15049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/>
          <p:nvPr>
            <p:ph type="title"/>
          </p:nvPr>
        </p:nvSpPr>
        <p:spPr>
          <a:xfrm>
            <a:off x="282725" y="638825"/>
            <a:ext cx="8520600" cy="170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Exemple de projet</a:t>
            </a:r>
            <a:endParaRPr b="1"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Mathématique </a:t>
            </a:r>
            <a:endParaRPr b="1" sz="2000"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2e secondaire</a:t>
            </a:r>
            <a:endParaRPr b="1" sz="2000"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</p:txBody>
      </p:sp>
      <p:sp>
        <p:nvSpPr>
          <p:cNvPr id="119" name="Google Shape;119;p22"/>
          <p:cNvSpPr txBox="1"/>
          <p:nvPr/>
        </p:nvSpPr>
        <p:spPr>
          <a:xfrm>
            <a:off x="282725" y="1473825"/>
            <a:ext cx="6672600" cy="3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Contenus travaillés:</a:t>
            </a:r>
            <a:endParaRPr b="1" sz="1800">
              <a:solidFill>
                <a:srgbClr val="FFFFFF"/>
              </a:solidFill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BM Plex Sans Condensed"/>
              <a:buChar char="■"/>
            </a:pPr>
            <a:r>
              <a:rPr b="1" lang="fr" sz="180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Algèbre et résolution d’équation</a:t>
            </a:r>
            <a:endParaRPr b="1" sz="1800">
              <a:solidFill>
                <a:srgbClr val="FFFFFF"/>
              </a:solidFill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BM Plex Sans Condensed"/>
              <a:buChar char="■"/>
            </a:pPr>
            <a:r>
              <a:rPr b="1" lang="fr" sz="180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Figures planes (périmètre, aire et mesures manquantes)</a:t>
            </a:r>
            <a:endParaRPr b="1" sz="1800">
              <a:solidFill>
                <a:srgbClr val="FFFFFF"/>
              </a:solidFill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BM Plex Sans Condensed"/>
              <a:buChar char="■"/>
            </a:pPr>
            <a:r>
              <a:rPr b="1" lang="fr" sz="180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Rapports, taux et proportions</a:t>
            </a:r>
            <a:endParaRPr b="1" sz="1800">
              <a:solidFill>
                <a:srgbClr val="FFFFFF"/>
              </a:solidFill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BM Plex Sans Condensed"/>
              <a:buChar char="■"/>
            </a:pPr>
            <a:r>
              <a:rPr b="1" lang="fr" sz="180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Fractions, pourcentages et calcul du 100%</a:t>
            </a:r>
            <a:endParaRPr b="1" sz="1800">
              <a:solidFill>
                <a:srgbClr val="FFFFFF"/>
              </a:solidFill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BM Plex Sans Condensed"/>
              <a:buChar char="■"/>
            </a:pPr>
            <a:r>
              <a:rPr b="1" lang="fr" sz="180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Figures semblables</a:t>
            </a:r>
            <a:endParaRPr b="1" sz="1800">
              <a:solidFill>
                <a:srgbClr val="FFFFFF"/>
              </a:solidFill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IBM Plex Sans Condensed"/>
              <a:buChar char="■"/>
            </a:pPr>
            <a:r>
              <a:rPr b="1" lang="fr" sz="180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Aire latérale d’un prisme</a:t>
            </a:r>
            <a:endParaRPr b="1" sz="1800">
              <a:solidFill>
                <a:srgbClr val="FFFFFF"/>
              </a:solidFill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1750" y="194350"/>
            <a:ext cx="4898573" cy="3264874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3"/>
          <p:cNvSpPr txBox="1"/>
          <p:nvPr/>
        </p:nvSpPr>
        <p:spPr>
          <a:xfrm>
            <a:off x="554950" y="445025"/>
            <a:ext cx="3541800" cy="9450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Ressources utiles</a:t>
            </a:r>
            <a:endParaRPr b="1" sz="25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(au besoin)</a:t>
            </a:r>
            <a:endParaRPr b="1" sz="25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27" name="Google Shape;127;p23"/>
          <p:cNvSpPr txBox="1"/>
          <p:nvPr/>
        </p:nvSpPr>
        <p:spPr>
          <a:xfrm>
            <a:off x="554950" y="1876675"/>
            <a:ext cx="3541800" cy="2884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urier New"/>
              <a:buChar char="■"/>
            </a:pPr>
            <a:r>
              <a:rPr lang="fr" sz="1800" u="sng">
                <a:solidFill>
                  <a:srgbClr val="6FA8DC"/>
                </a:solidFill>
                <a:latin typeface="Courier New"/>
                <a:ea typeface="Courier New"/>
                <a:cs typeface="Courier New"/>
                <a:sym typeface="Courier New"/>
                <a:hlinkClick r:id="rId3"/>
              </a:rPr>
              <a:t>Carte à télécharger</a:t>
            </a:r>
            <a:r>
              <a:rPr lang="fr" sz="18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 sz="18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urier New"/>
              <a:buChar char="■"/>
            </a:pPr>
            <a:r>
              <a:rPr lang="fr" sz="1800" u="sng">
                <a:solidFill>
                  <a:srgbClr val="6FA8DC"/>
                </a:solidFill>
                <a:latin typeface="Courier New"/>
                <a:ea typeface="Courier New"/>
                <a:cs typeface="Courier New"/>
                <a:sym typeface="Courier New"/>
                <a:hlinkClick r:id="rId4"/>
              </a:rPr>
              <a:t>Document de questions</a:t>
            </a:r>
            <a:endParaRPr sz="1800">
              <a:solidFill>
                <a:srgbClr val="6FA8D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urier New"/>
              <a:buChar char="■"/>
            </a:pPr>
            <a:r>
              <a:rPr lang="fr" sz="1800" u="sng">
                <a:solidFill>
                  <a:srgbClr val="6FA8DC"/>
                </a:solidFill>
                <a:latin typeface="Courier New"/>
                <a:ea typeface="Courier New"/>
                <a:cs typeface="Courier New"/>
                <a:sym typeface="Courier New"/>
                <a:hlinkClick r:id="rId5"/>
              </a:rPr>
              <a:t>Cahier de traces</a:t>
            </a:r>
            <a:endParaRPr sz="1800">
              <a:solidFill>
                <a:srgbClr val="6FA8D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urier New"/>
              <a:buChar char="■"/>
            </a:pPr>
            <a:r>
              <a:rPr lang="fr" sz="1800" u="sng">
                <a:solidFill>
                  <a:srgbClr val="6FA8DC"/>
                </a:solidFill>
                <a:latin typeface="Courier New"/>
                <a:ea typeface="Courier New"/>
                <a:cs typeface="Courier New"/>
                <a:sym typeface="Courier New"/>
                <a:hlinkClick r:id="rId6"/>
              </a:rPr>
              <a:t>Tutoriels Minecraft</a:t>
            </a:r>
            <a:endParaRPr sz="1800">
              <a:solidFill>
                <a:srgbClr val="6FA8D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urier New"/>
              <a:buChar char="■"/>
            </a:pPr>
            <a:r>
              <a:rPr lang="fr" sz="1800" u="sng">
                <a:solidFill>
                  <a:srgbClr val="6FA8DC"/>
                </a:solidFill>
                <a:latin typeface="Courier New"/>
                <a:ea typeface="Courier New"/>
                <a:cs typeface="Courier New"/>
                <a:sym typeface="Courier New"/>
                <a:hlinkClick r:id="rId7"/>
              </a:rPr>
              <a:t>Solutions</a:t>
            </a:r>
            <a:endParaRPr sz="1800">
              <a:solidFill>
                <a:srgbClr val="6FA8DC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28" name="Google Shape;128;p23"/>
          <p:cNvSpPr txBox="1"/>
          <p:nvPr/>
        </p:nvSpPr>
        <p:spPr>
          <a:xfrm>
            <a:off x="4572000" y="445025"/>
            <a:ext cx="4251300" cy="4316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Vidéos YouTube:</a:t>
            </a:r>
            <a:endParaRPr b="1" sz="18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urier New"/>
              <a:buAutoNum type="arabicPeriod"/>
            </a:pPr>
            <a:r>
              <a:rPr lang="fr" sz="1800" u="sng">
                <a:solidFill>
                  <a:srgbClr val="6FA8DC"/>
                </a:solidFill>
                <a:latin typeface="Courier New"/>
                <a:ea typeface="Courier New"/>
                <a:cs typeface="Courier New"/>
                <a:sym typeface="Courier New"/>
                <a:hlinkClick r:id="rId8"/>
              </a:rPr>
              <a:t>Aperçu de la carte</a:t>
            </a:r>
            <a:endParaRPr sz="1800">
              <a:solidFill>
                <a:srgbClr val="6FA8DC"/>
              </a:solidFill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urier New"/>
              <a:buAutoNum type="arabicPeriod"/>
            </a:pPr>
            <a:r>
              <a:rPr lang="fr" sz="1800" u="sng">
                <a:solidFill>
                  <a:srgbClr val="6FA8DC"/>
                </a:solidFill>
                <a:latin typeface="Courier New"/>
                <a:ea typeface="Courier New"/>
                <a:cs typeface="Courier New"/>
                <a:sym typeface="Courier New"/>
                <a:hlinkClick r:id="rId9"/>
              </a:rPr>
              <a:t>Enclos des moutons</a:t>
            </a:r>
            <a:endParaRPr sz="1800">
              <a:solidFill>
                <a:srgbClr val="6FA8DC"/>
              </a:solidFill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urier New"/>
              <a:buAutoNum type="arabicPeriod"/>
            </a:pPr>
            <a:r>
              <a:rPr lang="fr" sz="1800" u="sng">
                <a:solidFill>
                  <a:srgbClr val="6FA8DC"/>
                </a:solidFill>
                <a:latin typeface="Courier New"/>
                <a:ea typeface="Courier New"/>
                <a:cs typeface="Courier New"/>
                <a:sym typeface="Courier New"/>
                <a:hlinkClick r:id="rId10"/>
              </a:rPr>
              <a:t>Enclos des cochons</a:t>
            </a:r>
            <a:endParaRPr sz="1800">
              <a:solidFill>
                <a:srgbClr val="6FA8DC"/>
              </a:solidFill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urier New"/>
              <a:buAutoNum type="arabicPeriod"/>
            </a:pPr>
            <a:r>
              <a:rPr lang="fr" sz="1800" u="sng">
                <a:solidFill>
                  <a:srgbClr val="6FA8DC"/>
                </a:solidFill>
                <a:latin typeface="Courier New"/>
                <a:ea typeface="Courier New"/>
                <a:cs typeface="Courier New"/>
                <a:sym typeface="Courier New"/>
                <a:hlinkClick r:id="rId11"/>
              </a:rPr>
              <a:t>Enclos des chevaux</a:t>
            </a:r>
            <a:endParaRPr sz="1800">
              <a:solidFill>
                <a:srgbClr val="6FA8DC"/>
              </a:solidFill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urier New"/>
              <a:buAutoNum type="arabicPeriod"/>
            </a:pPr>
            <a:r>
              <a:rPr lang="fr" sz="1800" u="sng">
                <a:solidFill>
                  <a:srgbClr val="6FA8DC"/>
                </a:solidFill>
                <a:latin typeface="Courier New"/>
                <a:ea typeface="Courier New"/>
                <a:cs typeface="Courier New"/>
                <a:sym typeface="Courier New"/>
                <a:hlinkClick r:id="rId12"/>
              </a:rPr>
              <a:t>Enclos des vaches</a:t>
            </a:r>
            <a:endParaRPr sz="1800">
              <a:solidFill>
                <a:srgbClr val="6FA8DC"/>
              </a:solidFill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urier New"/>
              <a:buAutoNum type="arabicPeriod"/>
            </a:pPr>
            <a:r>
              <a:rPr lang="fr" sz="1800" u="sng">
                <a:solidFill>
                  <a:srgbClr val="6FA8DC"/>
                </a:solidFill>
                <a:latin typeface="Courier New"/>
                <a:ea typeface="Courier New"/>
                <a:cs typeface="Courier New"/>
                <a:sym typeface="Courier New"/>
                <a:hlinkClick r:id="rId13"/>
              </a:rPr>
              <a:t>Enclos des poulets</a:t>
            </a:r>
            <a:endParaRPr sz="1800">
              <a:solidFill>
                <a:srgbClr val="6FA8DC"/>
              </a:solidFill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urier New"/>
              <a:buAutoNum type="arabicPeriod"/>
            </a:pPr>
            <a:r>
              <a:rPr lang="fr" sz="1800" u="sng">
                <a:solidFill>
                  <a:srgbClr val="6FA8DC"/>
                </a:solidFill>
                <a:latin typeface="Courier New"/>
                <a:ea typeface="Courier New"/>
                <a:cs typeface="Courier New"/>
                <a:sym typeface="Courier New"/>
                <a:hlinkClick r:id="rId14"/>
              </a:rPr>
              <a:t>Enclos des lapins</a:t>
            </a:r>
            <a:endParaRPr sz="1800">
              <a:solidFill>
                <a:srgbClr val="6FA8DC"/>
              </a:solidFill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urier New"/>
              <a:buAutoNum type="arabicPeriod"/>
            </a:pPr>
            <a:r>
              <a:rPr lang="fr" sz="1800" u="sng">
                <a:solidFill>
                  <a:srgbClr val="6FA8DC"/>
                </a:solidFill>
                <a:latin typeface="Courier New"/>
                <a:ea typeface="Courier New"/>
                <a:cs typeface="Courier New"/>
                <a:sym typeface="Courier New"/>
                <a:hlinkClick r:id="rId15"/>
              </a:rPr>
              <a:t>Dimensions du jardin</a:t>
            </a:r>
            <a:endParaRPr sz="1800">
              <a:solidFill>
                <a:srgbClr val="6FA8DC"/>
              </a:solidFill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urier New"/>
              <a:buAutoNum type="arabicPeriod"/>
            </a:pPr>
            <a:r>
              <a:rPr lang="fr" sz="1800" u="sng">
                <a:solidFill>
                  <a:srgbClr val="6FA8DC"/>
                </a:solidFill>
                <a:latin typeface="Courier New"/>
                <a:ea typeface="Courier New"/>
                <a:cs typeface="Courier New"/>
                <a:sym typeface="Courier New"/>
                <a:hlinkClick r:id="rId16"/>
              </a:rPr>
              <a:t>Nombre de fleurs</a:t>
            </a:r>
            <a:endParaRPr sz="1800">
              <a:solidFill>
                <a:srgbClr val="6FA8DC"/>
              </a:solidFill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urier New"/>
              <a:buAutoNum type="arabicPeriod"/>
            </a:pPr>
            <a:r>
              <a:rPr lang="fr" sz="1800" u="sng">
                <a:solidFill>
                  <a:srgbClr val="6FA8DC"/>
                </a:solidFill>
                <a:latin typeface="Courier New"/>
                <a:ea typeface="Courier New"/>
                <a:cs typeface="Courier New"/>
                <a:sym typeface="Courier New"/>
                <a:hlinkClick r:id="rId17"/>
              </a:rPr>
              <a:t>La grange</a:t>
            </a:r>
            <a:endParaRPr sz="1800">
              <a:solidFill>
                <a:srgbClr val="6FA8DC"/>
              </a:solidFill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urier New"/>
              <a:buAutoNum type="arabicPeriod"/>
            </a:pPr>
            <a:r>
              <a:rPr lang="fr" sz="1800" u="sng">
                <a:solidFill>
                  <a:srgbClr val="6FA8DC"/>
                </a:solidFill>
                <a:latin typeface="Courier New"/>
                <a:ea typeface="Courier New"/>
                <a:cs typeface="Courier New"/>
                <a:sym typeface="Courier New"/>
                <a:hlinkClick r:id="rId18"/>
              </a:rPr>
              <a:t>Coûts de rénovation</a:t>
            </a:r>
            <a:endParaRPr sz="1800">
              <a:solidFill>
                <a:srgbClr val="6FA8D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/>
          <p:nvPr>
            <p:ph type="title"/>
          </p:nvPr>
        </p:nvSpPr>
        <p:spPr>
          <a:xfrm>
            <a:off x="311700" y="1999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Ressources utiles</a:t>
            </a:r>
            <a:endParaRPr b="1"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</p:txBody>
      </p:sp>
      <p:sp>
        <p:nvSpPr>
          <p:cNvPr id="134" name="Google Shape;134;p24"/>
          <p:cNvSpPr txBox="1"/>
          <p:nvPr>
            <p:ph idx="1" type="body"/>
          </p:nvPr>
        </p:nvSpPr>
        <p:spPr>
          <a:xfrm>
            <a:off x="1932450" y="2932575"/>
            <a:ext cx="4388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 u="sng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  <a:hlinkClick r:id="rId3"/>
              </a:rPr>
              <a:t>Autoformation du Campus RÉCIT</a:t>
            </a:r>
            <a:endParaRPr sz="2200">
              <a:solidFill>
                <a:srgbClr val="FFFFFF"/>
              </a:solidFill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" sz="2200" u="sng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  <a:hlinkClick r:id="rId4"/>
              </a:rPr>
              <a:t>Site de la CSMB</a:t>
            </a:r>
            <a:endParaRPr sz="2200">
              <a:solidFill>
                <a:srgbClr val="FFFFFF"/>
              </a:solidFill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fr" sz="2200" u="sng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  <a:hlinkClick r:id="rId5"/>
              </a:rPr>
              <a:t>Site Minecraft Education Edition</a:t>
            </a:r>
            <a:endParaRPr sz="2200">
              <a:solidFill>
                <a:srgbClr val="FFFFFF"/>
              </a:solidFill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</p:txBody>
      </p:sp>
      <p:pic>
        <p:nvPicPr>
          <p:cNvPr id="135" name="Google Shape;135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32450" y="229375"/>
            <a:ext cx="5279099" cy="171272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