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4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9144000" cy="5143500" type="screen16x9"/>
  <p:notesSz cx="6858000" cy="9144000"/>
  <p:embeddedFontLst>
    <p:embeddedFont>
      <p:font typeface="Amatic SC" panose="020B0604020202020204" charset="-79"/>
      <p:regular r:id="rId44"/>
      <p:bold r:id="rId45"/>
    </p:embeddedFont>
    <p:embeddedFont>
      <p:font typeface="Bangers" panose="020B0604020202020204" charset="0"/>
      <p:regular r:id="rId46"/>
    </p:embeddedFont>
    <p:embeddedFont>
      <p:font typeface="Merriweather" panose="020B0604020202020204" charset="0"/>
      <p:regular r:id="rId47"/>
      <p:bold r:id="rId48"/>
      <p:italic r:id="rId49"/>
      <p:boldItalic r:id="rId50"/>
    </p:embeddedFont>
    <p:embeddedFont>
      <p:font typeface="Nixie One" panose="020B0604020202020204" charset="0"/>
      <p:regular r:id="rId51"/>
    </p:embeddedFont>
    <p:embeddedFont>
      <p:font typeface="Permanent Marker" panose="020B0604020202020204" charset="0"/>
      <p:regular r:id="rId52"/>
    </p:embeddedFont>
    <p:embeddedFont>
      <p:font typeface="Source Code Pro" panose="020B0604020202020204" charset="0"/>
      <p:regular r:id="rId53"/>
      <p:bold r:id="rId54"/>
      <p:italic r:id="rId55"/>
      <p:boldItalic r:id="rId56"/>
    </p:embeddedFont>
    <p:embeddedFont>
      <p:font typeface="Ubuntu" panose="020B0604020202020204" charset="0"/>
      <p:regular r:id="rId57"/>
      <p:bold r:id="rId58"/>
      <p:italic r:id="rId59"/>
      <p:boldItalic r:id="rId60"/>
    </p:embeddedFont>
    <p:embeddedFont>
      <p:font typeface="Varela Round" panose="020B0604020202020204" charset="-79"/>
      <p:regular r:id="rId61"/>
    </p:embeddedFont>
    <p:embeddedFont>
      <p:font typeface="Viga" panose="020B0604020202020204" charset="0"/>
      <p:regular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18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ly4thymio.net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Programmation quoi pourquoi 30-45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 min main sur les touches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Robots 30-45 min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4c840e8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4c840e8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a759f896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a759f896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a297c642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a297c642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a297c642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a297c642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90abd194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90abd194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Déjà lu par les étudiants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 pédagogique : 9 pistes de planification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e2a75e2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e2a75e2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88a4d0fb93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88a4d0fb93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88a4d0fb93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88a4d0fb93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88a4d0fb93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88a4d0fb93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88a4d0fb93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88a4d0fb93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88a4d0fb93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88a4d0fb93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88a4d0fb93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88a4d0fb93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43d92a476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43d92a476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8b4cc182d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8b4cc182d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4b1a0a153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4b1a0a153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4e2a75e2cf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4e2a75e2cf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4e2a75e2cf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4e2a75e2cf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8b4cc182d0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8b4cc182d0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4b1a0a18b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4b1a0a18b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4b1a0a18b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4b1a0a18b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4b1a0a15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4b1a0a15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4e2a75e2cf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4e2a75e2cf_0_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http://blockly4thymio.net/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4b1a0a18b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4b1a0a18b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4f0878d2f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4f0878d2f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8b4cc182d0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8b4cc182d0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8bee63520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8bee63520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4b1a0a18b6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4b1a0a18b6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8b4cc182d0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8b4cc182d0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8bee63520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8bee63520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4b1a0a18b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4b1a0a18b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4e2a75a6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4e2a75a6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Stéphane Lavoie a présenté le Campus Récit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bit.ly/mst15juillet20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quipe@recitmst.qc.ca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.png"/><Relationship Id="rId5" Type="http://schemas.openxmlformats.org/officeDocument/2006/relationships/hyperlink" Target="http://www.education.gouv.qc.ca/fileadmin/site_web/documents/ministere/guide-cadre-reference-num.pdf" TargetMode="External"/><Relationship Id="rId4" Type="http://schemas.openxmlformats.org/officeDocument/2006/relationships/hyperlink" Target="http://www.education.gouv.qc.ca/fileadmin/site_web/documents/ministere/continuum-cadre-reference-num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docs.google.com/document/d/122HsXwiLygt9tpebbItnzqvw27mihjLVHVJuagBZ_To/edit?usp=sharing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hyperlink" Target="https://scratch.mit.edu/projects/216531127/#editor" TargetMode="External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g"/><Relationship Id="rId5" Type="http://schemas.openxmlformats.org/officeDocument/2006/relationships/hyperlink" Target="http://drive.google.com/file/d/18No7Rp9uBFYpxg2OGhHF-VoCbQqWScqz/view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16.png"/><Relationship Id="rId4" Type="http://schemas.openxmlformats.org/officeDocument/2006/relationships/hyperlink" Target="http://bit.ly/progCSC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a/imgres?imgurl=https%3A%2F%2Fsvgsilh.com%2Fsvg_v2%2F1956799.svg&amp;imgrefurl=https%3A%2F%2Fsvgsilh.com%2Fimage%2F1956799.html&amp;tbnid=l95mIbEPHX9cjM&amp;vet=12ahUKEwixk9LyiPjpAhVFZDABHYIiDIYQMygFegUIARChAQ..i&amp;docid=4skeTIk_u5LPKM&amp;w=1707&amp;h=853&amp;q=pause&amp;hl=fr&amp;authuser=0&amp;ved=2ahUKEwixk9LyiPjpAhVFZDABHYIiDIYQMygFegUIARChAQ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dLCgFs9-56ugUriim5ZdelxBN_GYFq34Ap4y4T2OKQ/edit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cs.google.com/document/d/12MzPH-MaBssmohZMCgvfAoZqzBqPu0MflwJ5o27KLv0/edit?usp=sharing" TargetMode="External"/><Relationship Id="rId5" Type="http://schemas.openxmlformats.org/officeDocument/2006/relationships/hyperlink" Target="https://docs.google.com/document/d/1hy_f_SDzV-epKRK7Ig3OTouiR0obx66jSY-ihmD8bmA/edit?usp=sharing" TargetMode="Externa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edeflorent.fr/accueil/jeux/beebot/introdefi30fleurs.ph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1DjMvGAJ74cT1biOFKP2AAX6vVmkrDwWDqdMmi4BOwM/edit?usp=sha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cs.google.com/document/d/1vd-76cABslDGvZuidN8TuTloDrLJ5oYWgBkDin-hHJE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3j9lM206YPUbFPQFlp8u1YMY0Du20hkztVb_4e-w2Gs/edit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cs.google.com/document/d/14FFm74Y7NXaAFH3Jn9k9O5Z5MpGfQW40Pid3ZjS6G9w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yceeePuUiFwlx8cuA8FD4nbHSSfb3EIANbAC1IKH34Q/edit?usp=sha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cs.google.com/document/d/13d9IFjIsoYu2AmNepouQKo6kS7xb0oQSBTn5JNz_O_g/edit?usp=sharing" TargetMode="External"/><Relationship Id="rId5" Type="http://schemas.openxmlformats.org/officeDocument/2006/relationships/hyperlink" Target="https://docs.google.com/document/d/11XUGRgFrifqsXOCQ1obHpVsWPGGMT4kr6tngk1UbRds/edit?usp=sharing" TargetMode="Externa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ot.com/create/games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hyperlink" Target="http://games.ozoblockly.com/shapetracer-advanced" TargetMode="External"/><Relationship Id="rId4" Type="http://schemas.openxmlformats.org/officeDocument/2006/relationships/hyperlink" Target="http://games.ozoblockly.com/shapetracer-basic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qJuWjqT64NDhkwJnsBzyJ4dtTE4v1RizE6-1p9SRs0/edit?usp=sharin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ocs.google.com/document/d/1goMUN7ncKR8-XCOvR1--nwyUQO_tRRJp-NEow4hpzmI/edit?usp=sharing" TargetMode="Externa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OWK8e48i8fuHCsgBeYF9Bj7fxGomo3-8-NXS8xCR6k/edit?usp=shar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cs.google.com/document/d/17i7jhAniMiFl3PG58T4YW_sLIros5mrw_FQx6T4DT0I/edit?usp=sharing" TargetMode="External"/><Relationship Id="rId5" Type="http://schemas.openxmlformats.org/officeDocument/2006/relationships/image" Target="../media/image37.png"/><Relationship Id="rId4" Type="http://schemas.openxmlformats.org/officeDocument/2006/relationships/hyperlink" Target="https://edwareapp.com/?_ga=2.228750875.685382098.1594765621-1399119598.1594223243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fwsPzUbkBrEaV4OJ0FSj3pCvVGVMijnJQdHpQycE1Y/edit?usp=sharin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ocs.google.com/document/d/1IUKqkHaOsFrsmfN96Zcliz9pSth01ge31sOyLU0VDqA/edit?usp=sharing" TargetMode="Externa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RvEuIXqokGMTZHmAACHRWB_Qhhga1U-ktFfXdwPJkM/edit?usp=sharin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docs.google.com/document/d/1AiZ-bCFAQL8FSMSNTV_BvkaM7fFGvJdwhaYaSMk29l4/edit?usp=sharing" TargetMode="Externa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XCvGlheZWRoYBWYBt8QH_cg3YkdZ7GTIb86KBk1sv0/edit?usp=sharin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cs.google.com/document/d/1AiZ-bCFAQL8FSMSNTV_BvkaM7fFGvJdwhaYaSMk29l4/edit?usp=sharing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wkFYhdQEIZLk9RJJN5XAhwQonFPN5gK-grKZlpWuE0c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4AhHp-Vt1YAj9t2HzX7xNrHLNuKxKF4yjDQx8qMKWUU/edit?usp=sharin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l8zWnIkVf7YOmuXukXEmhALialAQ4FLGas9Vb8AgnbI/edit?usp=sharin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s://scratch.mit.edu/projects/286674498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hyperlink" Target="https://scratch.mit.edu/projects/291770033" TargetMode="External"/><Relationship Id="rId4" Type="http://schemas.openxmlformats.org/officeDocument/2006/relationships/hyperlink" Target="https://scratch.mit.edu/projects/319248382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pan-robotique/dash" TargetMode="External"/><Relationship Id="rId13" Type="http://schemas.openxmlformats.org/officeDocument/2006/relationships/hyperlink" Target="https://campus.recit.qc.ca/pan-robotique/thymio" TargetMode="External"/><Relationship Id="rId3" Type="http://schemas.openxmlformats.org/officeDocument/2006/relationships/hyperlink" Target="https://campus.recit.qc.ca/" TargetMode="External"/><Relationship Id="rId7" Type="http://schemas.openxmlformats.org/officeDocument/2006/relationships/hyperlink" Target="https://campus.recit.qc.ca/math%c3%a9matique-science-et-technologie/r_microbit101" TargetMode="External"/><Relationship Id="rId12" Type="http://schemas.openxmlformats.org/officeDocument/2006/relationships/hyperlink" Target="https://campus.recit.qc.ca/course/view.php?id=8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mpus.recit.qc.ca/course/view.php?id=102" TargetMode="External"/><Relationship Id="rId11" Type="http://schemas.openxmlformats.org/officeDocument/2006/relationships/hyperlink" Target="https://campus.recit.qc.ca/Edison" TargetMode="External"/><Relationship Id="rId5" Type="http://schemas.openxmlformats.org/officeDocument/2006/relationships/hyperlink" Target="https://campus.recit.qc.ca/MakeyMakey" TargetMode="External"/><Relationship Id="rId10" Type="http://schemas.openxmlformats.org/officeDocument/2006/relationships/hyperlink" Target="https://campus.recit.qc.ca/course/view.php?id=109" TargetMode="External"/><Relationship Id="rId4" Type="http://schemas.openxmlformats.org/officeDocument/2006/relationships/hyperlink" Target="https://campus.recit.qc.ca/course/view.php?id=101" TargetMode="External"/><Relationship Id="rId9" Type="http://schemas.openxmlformats.org/officeDocument/2006/relationships/hyperlink" Target="https://campus.recit.qc.ca/course/view.php?id=58" TargetMode="External"/><Relationship Id="rId14" Type="http://schemas.openxmlformats.org/officeDocument/2006/relationships/hyperlink" Target="https://campus.recit.qc.ca/course/view.php?id=51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hyperlink" Target="https://campus.recit.qc.ca/course/view.php?id=145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mailto:sonya.fiset@recitms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/>
          </p:nvPr>
        </p:nvSpPr>
        <p:spPr>
          <a:xfrm>
            <a:off x="1932039" y="1419825"/>
            <a:ext cx="5543686" cy="297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Formation RécitMST</a:t>
            </a: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Programmation -Robotique</a:t>
            </a: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dk1"/>
                </a:solidFill>
              </a:rPr>
              <a:t>UQTR </a:t>
            </a:r>
            <a:endParaRPr sz="30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dk1"/>
                </a:solidFill>
              </a:rPr>
              <a:t>Cours de M. François Guay-Fleurent</a:t>
            </a:r>
            <a:endParaRPr sz="22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 dirty="0">
                <a:solidFill>
                  <a:schemeClr val="hlink"/>
                </a:solidFill>
                <a:hlinkClick r:id="rId3"/>
              </a:rPr>
              <a:t>https://bit.ly/mst15juillet20</a:t>
            </a:r>
            <a:endParaRPr sz="3000" b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225" y="920025"/>
            <a:ext cx="1867825" cy="215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670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2"/>
          <p:cNvSpPr txBox="1"/>
          <p:nvPr/>
        </p:nvSpPr>
        <p:spPr>
          <a:xfrm>
            <a:off x="277575" y="4743450"/>
            <a:ext cx="4057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Créé par Sonya Fiset, </a:t>
            </a:r>
            <a:r>
              <a:rPr lang="en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RÉCITMST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2020 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65" name="Google Shape;265;p3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82788" y="460581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3356475" y="192750"/>
            <a:ext cx="4179300" cy="80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</p:txBody>
      </p:sp>
      <p:sp>
        <p:nvSpPr>
          <p:cNvPr id="271" name="Google Shape;271;p33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 conseillère pédagogique 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du 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525" y="1220988"/>
            <a:ext cx="2152575" cy="21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59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Plan d’action numérique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Pause</a:t>
            </a:r>
            <a:endParaRPr sz="2400">
              <a:solidFill>
                <a:srgbClr val="7F888F"/>
              </a:solidFill>
              <a:uFill>
                <a:noFill/>
              </a:uFill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Les robots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Retour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5"/>
          <p:cNvSpPr/>
          <p:nvPr/>
        </p:nvSpPr>
        <p:spPr>
          <a:xfrm>
            <a:off x="19716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7328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8" name="Google Shape;2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7" descr="21616273_1640338566024580_2116670968862311464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600" y="473850"/>
            <a:ext cx="4050701" cy="405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381000"/>
            <a:ext cx="4277950" cy="42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52400"/>
            <a:ext cx="6553451" cy="49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/>
        </p:nvSpPr>
        <p:spPr>
          <a:xfrm>
            <a:off x="177275" y="504200"/>
            <a:ext cx="2665200" cy="44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sz="24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MEES - Avril 2019</a:t>
            </a:r>
            <a:endParaRPr sz="12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700" u="sng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Continuum de développement de la compétence numérique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3 niveaux de compétence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MEES - Mai 2020</a:t>
            </a:r>
            <a:endParaRPr sz="12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Guide pédagogique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9 pistes de planification</a:t>
            </a:r>
            <a:endParaRPr sz="17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Viga"/>
                <a:ea typeface="Viga"/>
                <a:cs typeface="Viga"/>
                <a:sym typeface="Viga"/>
              </a:rPr>
              <a:t>MEES - Janvier 2020</a:t>
            </a:r>
            <a:endParaRPr sz="9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40"/>
          <p:cNvCxnSpPr/>
          <p:nvPr/>
        </p:nvCxnSpPr>
        <p:spPr>
          <a:xfrm rot="10800000">
            <a:off x="8073000" y="30796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2992425" y="22473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238075" y="369425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40"/>
          <p:cNvCxnSpPr/>
          <p:nvPr/>
        </p:nvCxnSpPr>
        <p:spPr>
          <a:xfrm flipH="1">
            <a:off x="7006225" y="724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40"/>
          <p:cNvCxnSpPr/>
          <p:nvPr/>
        </p:nvCxnSpPr>
        <p:spPr>
          <a:xfrm flipH="1">
            <a:off x="7158625" y="5296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144825" y="34665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1" name="Google Shape;331;p40"/>
          <p:cNvCxnSpPr/>
          <p:nvPr/>
        </p:nvCxnSpPr>
        <p:spPr>
          <a:xfrm rot="10800000">
            <a:off x="8225400" y="40702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2" name="Google Shape;332;p40"/>
          <p:cNvCxnSpPr/>
          <p:nvPr/>
        </p:nvCxnSpPr>
        <p:spPr>
          <a:xfrm rot="10800000">
            <a:off x="7006200" y="46798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789800" cy="45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</a:rPr>
              <a:t>3. 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Jeux Blockly : </a:t>
            </a:r>
            <a:r>
              <a:rPr lang="en" u="sng">
                <a:solidFill>
                  <a:srgbClr val="FAA22A"/>
                </a:solidFill>
                <a:hlinkClick r:id="rId3"/>
              </a:rPr>
              <a:t>http://recitmst.qc.ca/blockly/</a:t>
            </a:r>
            <a:endParaRPr u="sng">
              <a:solidFill>
                <a:srgbClr val="FAA22A"/>
              </a:solidFill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Code.org : </a:t>
            </a:r>
            <a:r>
              <a:rPr lang="en" u="sng">
                <a:solidFill>
                  <a:srgbClr val="FAA22A"/>
                </a:solidFill>
                <a:hlinkClick r:id="rId4"/>
              </a:rPr>
              <a:t>http://code.org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 : </a:t>
            </a:r>
            <a:r>
              <a:rPr lang="en" u="sng">
                <a:solidFill>
                  <a:srgbClr val="FAA22A"/>
                </a:solidFill>
                <a:hlinkClick r:id="rId5"/>
              </a:rPr>
              <a:t>https://scratch.mit.edu/</a:t>
            </a:r>
            <a:endParaRPr u="sng">
              <a:solidFill>
                <a:srgbClr val="FAA22A"/>
              </a:solidFill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ScratchJr, application sur tablette pour le préscolaire et le premier cycle : </a:t>
            </a:r>
            <a:r>
              <a:rPr lang="en" sz="1200" u="sng">
                <a:solidFill>
                  <a:srgbClr val="FAA22A"/>
                </a:solidFill>
                <a:hlinkClick r:id="rId6"/>
              </a:rPr>
              <a:t>https://itunes.apple.com/us/app/scratchjr/id895485086?mt=8</a:t>
            </a:r>
            <a:endParaRPr>
              <a:solidFill>
                <a:srgbClr val="7F888F"/>
              </a:solidFill>
            </a:endParaRPr>
          </a:p>
        </p:txBody>
      </p:sp>
      <p:cxnSp>
        <p:nvCxnSpPr>
          <p:cNvPr id="345" name="Google Shape;345;p42"/>
          <p:cNvCxnSpPr/>
          <p:nvPr/>
        </p:nvCxnSpPr>
        <p:spPr>
          <a:xfrm>
            <a:off x="24500" y="3322875"/>
            <a:ext cx="800100" cy="246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“Rejoindre Scratch”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“Créer”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“Untitled” 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Animation Chauve-souris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: on clique partout et on partage nos découvertes!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3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2" name="Google Shape;35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4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58" name="Google Shape;35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4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de l’animation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60" name="Google Shape;36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d’activité de programmation débranchée</a:t>
            </a:r>
            <a:endParaRPr sz="24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feuille de plan de travail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et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</a:t>
            </a:r>
            <a:endParaRPr sz="24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366" name="Google Shape;36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3723450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6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77" name="Google Shape;377;p46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78" name="Google Shape;37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6" title="ScreenRecording_01-08-2019 11-14-08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0425" y="2750213"/>
            <a:ext cx="2703995" cy="20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4225" y="1203438"/>
            <a:ext cx="3026081" cy="15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7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http://bit.ly/progCSC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Campus Junior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4e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386" name="Google Shape;38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275" y="3129825"/>
            <a:ext cx="1447625" cy="12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6525" y="678544"/>
            <a:ext cx="2157050" cy="1340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8"/>
          <p:cNvSpPr txBox="1">
            <a:spLocks noGrp="1"/>
          </p:cNvSpPr>
          <p:nvPr>
            <p:ph type="title" idx="4294967295"/>
          </p:nvPr>
        </p:nvSpPr>
        <p:spPr>
          <a:xfrm>
            <a:off x="677100" y="1706325"/>
            <a:ext cx="7789800" cy="30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Retour main sur les touches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Pause</a:t>
            </a: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Source de l’image</a:t>
            </a:r>
            <a:r>
              <a:rPr lang="en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94" name="Google Shape;394;p48" descr="SVG &gt; pause track back music - Free SVG Image &amp; Icon. | SVG Sil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475" y="3214000"/>
            <a:ext cx="2803050" cy="140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9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Bee-Bot et Blue-Bot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-ne nécessite pas d’ordinateur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-application sur tablette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-beaucoup de matériel en lien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-facile de produire des images sous un tapis transparent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-jeu en ligne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0" name="Google Shape;40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7975" y="1408838"/>
            <a:ext cx="2021025" cy="20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9"/>
          <p:cNvSpPr txBox="1"/>
          <p:nvPr/>
        </p:nvSpPr>
        <p:spPr>
          <a:xfrm>
            <a:off x="1372375" y="3563550"/>
            <a:ext cx="20211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endParaRPr sz="1800" b="1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r>
              <a:rPr lang="en" sz="1800" b="1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800" b="1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0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Mains sur les touches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Bee-Bot et Blue-Bot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Jeu en ligne : le défi des 30 fleurs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Intentions pédagogiques :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Nixie One"/>
              <a:buChar char="◎"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7" name="Google Shape;40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5050" y="1632150"/>
            <a:ext cx="2868699" cy="194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1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4. Des robots : </a:t>
            </a:r>
            <a:r>
              <a:rPr lang="en" sz="3600" b="1" u="sng"/>
              <a:t>WeDo2</a:t>
            </a:r>
            <a:endParaRPr sz="3600" b="1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de modèles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-créativité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-lien avec Scratch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u="sng"/>
              <a:t>Inconvénient :</a:t>
            </a:r>
            <a:endParaRPr sz="20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-Un seul moteur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 et inclinaison</a:t>
            </a:r>
            <a:endParaRPr sz="2000"/>
          </a:p>
        </p:txBody>
      </p:sp>
      <p:pic>
        <p:nvPicPr>
          <p:cNvPr id="413" name="Google Shape;41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675" y="1661775"/>
            <a:ext cx="2317125" cy="2064558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1"/>
          <p:cNvSpPr txBox="1"/>
          <p:nvPr/>
        </p:nvSpPr>
        <p:spPr>
          <a:xfrm>
            <a:off x="52050" y="1031150"/>
            <a:ext cx="1386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2"/>
          <p:cNvSpPr txBox="1">
            <a:spLocks noGrp="1"/>
          </p:cNvSpPr>
          <p:nvPr>
            <p:ph type="body" idx="1"/>
          </p:nvPr>
        </p:nvSpPr>
        <p:spPr>
          <a:xfrm>
            <a:off x="4262450" y="241300"/>
            <a:ext cx="4429200" cy="44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Dash and Dot, Cue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accessoires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-tablette seulement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525" y="1440650"/>
            <a:ext cx="2743800" cy="1919316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2"/>
          <p:cNvSpPr txBox="1"/>
          <p:nvPr/>
        </p:nvSpPr>
        <p:spPr>
          <a:xfrm>
            <a:off x="1641300" y="3594675"/>
            <a:ext cx="17568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B-10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3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2 modèles : Bit et EVO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-petit et précis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-ne nécessite pas d’ordinateur ou de tablette pour le dessin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autonomie de batterie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couleurs, suivre une ligne, objets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7" name="Google Shape;427;p53"/>
          <p:cNvPicPr preferRelativeResize="0"/>
          <p:nvPr/>
        </p:nvPicPr>
        <p:blipFill rotWithShape="1">
          <a:blip r:embed="rId4">
            <a:alphaModFix/>
          </a:blip>
          <a:srcRect t="9046" r="33660" b="13965"/>
          <a:stretch/>
        </p:blipFill>
        <p:spPr>
          <a:xfrm>
            <a:off x="1295700" y="1261150"/>
            <a:ext cx="2127168" cy="1851336"/>
          </a:xfrm>
          <a:prstGeom prst="cloud">
            <a:avLst/>
          </a:prstGeom>
          <a:noFill/>
          <a:ln>
            <a:noFill/>
          </a:ln>
        </p:spPr>
      </p:pic>
      <p:sp>
        <p:nvSpPr>
          <p:cNvPr id="428" name="Google Shape;428;p53"/>
          <p:cNvSpPr txBox="1"/>
          <p:nvPr/>
        </p:nvSpPr>
        <p:spPr>
          <a:xfrm>
            <a:off x="1545350" y="3330600"/>
            <a:ext cx="18774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D4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4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Mains sur les touches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Jeu en ligne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: 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Shape Tracer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1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2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1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Intentions pédagogiques :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Nixie One"/>
              <a:buChar char="◎"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4" name="Google Shape;434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25" y="1807375"/>
            <a:ext cx="3073824" cy="16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81025" y="3479874"/>
            <a:ext cx="1770500" cy="12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5"/>
          <p:cNvSpPr txBox="1">
            <a:spLocks noGrp="1"/>
          </p:cNvSpPr>
          <p:nvPr>
            <p:ph type="body" idx="1"/>
          </p:nvPr>
        </p:nvSpPr>
        <p:spPr>
          <a:xfrm>
            <a:off x="4251375" y="75"/>
            <a:ext cx="49524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Sphero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3 modèles : mini, Edu et Ollie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-solide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peu d’autonomie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</a:t>
            </a:r>
            <a:r>
              <a:rPr lang="en">
                <a:solidFill>
                  <a:srgbClr val="617A86"/>
                </a:solidFill>
                <a:highlight>
                  <a:srgbClr val="FFFFFF"/>
                </a:highlight>
                <a:latin typeface="Nixie One"/>
                <a:ea typeface="Nixie One"/>
                <a:cs typeface="Nixie One"/>
                <a:sym typeface="Nixie One"/>
              </a:rPr>
              <a:t>couleur, lumière, infrarouge, magnétomètre,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accéléromètre et gyroscope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1" name="Google Shape;44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00" y="1779875"/>
            <a:ext cx="2782175" cy="1399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55"/>
          <p:cNvSpPr txBox="1"/>
          <p:nvPr/>
        </p:nvSpPr>
        <p:spPr>
          <a:xfrm>
            <a:off x="1580625" y="3485150"/>
            <a:ext cx="15501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6"/>
          <p:cNvSpPr txBox="1">
            <a:spLocks noGrp="1"/>
          </p:cNvSpPr>
          <p:nvPr>
            <p:ph type="body" idx="1"/>
          </p:nvPr>
        </p:nvSpPr>
        <p:spPr>
          <a:xfrm>
            <a:off x="4262450" y="-293275"/>
            <a:ext cx="4830000" cy="53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Edison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-moins coûteux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-créativité Lego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-branchement prise jack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application maintenant en FR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son, lumière, obstacles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8" name="Google Shape;448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0050" y="1730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6"/>
          <p:cNvSpPr txBox="1"/>
          <p:nvPr/>
        </p:nvSpPr>
        <p:spPr>
          <a:xfrm>
            <a:off x="1731375" y="3829075"/>
            <a:ext cx="1593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7"/>
          <p:cNvSpPr txBox="1">
            <a:spLocks noGrp="1"/>
          </p:cNvSpPr>
          <p:nvPr>
            <p:ph type="body" idx="1"/>
          </p:nvPr>
        </p:nvSpPr>
        <p:spPr>
          <a:xfrm>
            <a:off x="4311675" y="116500"/>
            <a:ext cx="4832400" cy="4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Ev3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-3 moteurs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montages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-concours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-en lien avec Scratch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Inconvénients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-Dispendieux et gestion du matériel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ultrasons, tactile, couleurs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5" name="Google Shape;45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875" y="17716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57"/>
          <p:cNvSpPr txBox="1"/>
          <p:nvPr/>
        </p:nvSpPr>
        <p:spPr>
          <a:xfrm>
            <a:off x="1672225" y="3598150"/>
            <a:ext cx="16146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8"/>
          <p:cNvSpPr txBox="1">
            <a:spLocks noGrp="1"/>
          </p:cNvSpPr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4. Des robots : </a:t>
            </a:r>
            <a:r>
              <a:rPr lang="en" sz="3600" b="1" u="sng"/>
              <a:t>Thymio</a:t>
            </a:r>
            <a:endParaRPr sz="3600" b="1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-peut s’utiliser sans ordinateur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-progressif, du préscolaire au secondaire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 :</a:t>
            </a:r>
            <a:r>
              <a:rPr lang="en" sz="2000"/>
              <a:t> programme à télécharger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distance, infrarouge, tactile, accéléromètre, température et son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462" name="Google Shape;46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5225" y="450425"/>
            <a:ext cx="1740700" cy="17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8"/>
          <p:cNvSpPr txBox="1"/>
          <p:nvPr/>
        </p:nvSpPr>
        <p:spPr>
          <a:xfrm>
            <a:off x="4278550" y="1441575"/>
            <a:ext cx="33213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64" name="Google Shape;464;p58"/>
          <p:cNvSpPr txBox="1"/>
          <p:nvPr/>
        </p:nvSpPr>
        <p:spPr>
          <a:xfrm>
            <a:off x="0" y="1061075"/>
            <a:ext cx="1649100" cy="7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r>
              <a:rPr lang="en" sz="1200">
                <a:latin typeface="Varela Round"/>
                <a:ea typeface="Varela Round"/>
                <a:cs typeface="Varela Round"/>
                <a:sym typeface="Varela Round"/>
              </a:rPr>
              <a:t>à venir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65" name="Google Shape;465;p58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w="114300" cap="flat" cmpd="sng">
            <a:solidFill>
              <a:srgbClr val="00D1C6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9"/>
          <p:cNvSpPr txBox="1">
            <a:spLocks noGrp="1"/>
          </p:cNvSpPr>
          <p:nvPr>
            <p:ph type="title"/>
          </p:nvPr>
        </p:nvSpPr>
        <p:spPr>
          <a:xfrm>
            <a:off x="2583650" y="163000"/>
            <a:ext cx="6084000" cy="471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/>
              <a:t>4. Des robots : </a:t>
            </a:r>
            <a:r>
              <a:rPr lang="en" sz="3600" b="1" u="sng"/>
              <a:t>mBot et Ranger</a:t>
            </a:r>
            <a:endParaRPr sz="3600" b="1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-moins coûteux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Inconvénients :</a:t>
            </a:r>
            <a:r>
              <a:rPr lang="en" sz="2000"/>
              <a:t> 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-difficulté Bluetooth et filaire, mais fonctionne bien avec l’application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-nécessite beaucoup de piles</a:t>
            </a: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ultrasons, son et luminosité</a:t>
            </a:r>
            <a:endParaRPr sz="2000"/>
          </a:p>
        </p:txBody>
      </p:sp>
      <p:pic>
        <p:nvPicPr>
          <p:cNvPr id="471" name="Google Shape;47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3175" y="1056125"/>
            <a:ext cx="1549600" cy="14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9400" y="1409100"/>
            <a:ext cx="1619550" cy="1619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3" name="Google Shape;473;p59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w="114300" cap="flat" cmpd="sng">
            <a:solidFill>
              <a:srgbClr val="00D1C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4" name="Google Shape;474;p59"/>
          <p:cNvSpPr txBox="1"/>
          <p:nvPr/>
        </p:nvSpPr>
        <p:spPr>
          <a:xfrm>
            <a:off x="0" y="1088575"/>
            <a:ext cx="1467900" cy="10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0"/>
          <p:cNvSpPr txBox="1">
            <a:spLocks noGrp="1"/>
          </p:cNvSpPr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-ressources en anglais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Capteurs : lumière, température, accéléromètre et boussole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80" name="Google Shape;480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875" y="1691600"/>
            <a:ext cx="2278850" cy="189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1"/>
          <p:cNvSpPr txBox="1">
            <a:spLocks noGrp="1"/>
          </p:cNvSpPr>
          <p:nvPr>
            <p:ph type="title"/>
          </p:nvPr>
        </p:nvSpPr>
        <p:spPr>
          <a:xfrm>
            <a:off x="4969275" y="393900"/>
            <a:ext cx="36984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Mains sur les touches : </a:t>
            </a: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Simulateur : Makecode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86" name="Google Shape;48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376" y="1257469"/>
            <a:ext cx="4326850" cy="233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2"/>
          <p:cNvSpPr txBox="1">
            <a:spLocks noGrp="1"/>
          </p:cNvSpPr>
          <p:nvPr>
            <p:ph type="title"/>
          </p:nvPr>
        </p:nvSpPr>
        <p:spPr>
          <a:xfrm>
            <a:off x="1462000" y="303900"/>
            <a:ext cx="36984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Écrire son nom pour qu’il défile et animer un personnage qui danse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Fiches : activité D-1 et D-2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92" name="Google Shape;492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0400" y="303900"/>
            <a:ext cx="3887599" cy="45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3"/>
          <p:cNvSpPr txBox="1">
            <a:spLocks noGrp="1"/>
          </p:cNvSpPr>
          <p:nvPr>
            <p:ph type="title"/>
          </p:nvPr>
        </p:nvSpPr>
        <p:spPr>
          <a:xfrm>
            <a:off x="2583650" y="909050"/>
            <a:ext cx="6084000" cy="423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-s’utilise avec Scratch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498" name="Google Shape;49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400" y="2082099"/>
            <a:ext cx="3447350" cy="25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4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Mains sur les touches : </a:t>
            </a: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504" name="Google Shape;50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525" y="957150"/>
            <a:ext cx="4687198" cy="2521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5" name="Google Shape;505;p64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5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Exemple d’un programme qui joue de la musique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Tambour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Batterie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Piano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cxnSp>
        <p:nvCxnSpPr>
          <p:cNvPr id="511" name="Google Shape;511;p65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12" name="Google Shape;51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000" y="311025"/>
            <a:ext cx="3346850" cy="242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7300" y="3337125"/>
            <a:ext cx="3464980" cy="1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42588" y="3178775"/>
            <a:ext cx="2163668" cy="182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6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66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1" name="Google Shape;52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66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7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8.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8"/>
          <p:cNvSpPr txBox="1">
            <a:spLocks noGrp="1"/>
          </p:cNvSpPr>
          <p:nvPr>
            <p:ph type="body" idx="1"/>
          </p:nvPr>
        </p:nvSpPr>
        <p:spPr>
          <a:xfrm>
            <a:off x="752650" y="0"/>
            <a:ext cx="8094600" cy="36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/>
              <a:t>7. </a:t>
            </a:r>
            <a:r>
              <a:rPr lang="en" sz="3600">
                <a:solidFill>
                  <a:schemeClr val="dk1"/>
                </a:solidFill>
              </a:rPr>
              <a:t>Autoformations </a:t>
            </a:r>
            <a:r>
              <a:rPr lang="en" sz="3600" u="sng">
                <a:solidFill>
                  <a:schemeClr val="hlink"/>
                </a:solidFill>
                <a:hlinkClick r:id="rId3"/>
              </a:rPr>
              <a:t>Campus Récit</a:t>
            </a:r>
            <a:r>
              <a:rPr lang="en" sz="3600">
                <a:solidFill>
                  <a:schemeClr val="dk1"/>
                </a:solidFill>
              </a:rPr>
              <a:t> 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ED4A00"/>
                </a:solidFill>
              </a:rPr>
              <a:t>Robotique</a:t>
            </a:r>
            <a:r>
              <a:rPr lang="en" sz="1600">
                <a:solidFill>
                  <a:srgbClr val="ED4A00"/>
                </a:solidFill>
              </a:rPr>
              <a:t>	</a:t>
            </a:r>
            <a:r>
              <a:rPr lang="en" sz="1600">
                <a:solidFill>
                  <a:schemeClr val="dk1"/>
                </a:solidFill>
              </a:rPr>
              <a:t>						</a:t>
            </a:r>
            <a:r>
              <a:rPr lang="en" sz="1600" b="1">
                <a:solidFill>
                  <a:srgbClr val="FF0000"/>
                </a:solidFill>
              </a:rPr>
              <a:t>Laboratoire créatif</a:t>
            </a:r>
            <a:endParaRPr sz="1600" b="1">
              <a:solidFill>
                <a:srgbClr val="FF00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Bee-Bot ou Blue-Bot</a:t>
            </a:r>
            <a:r>
              <a:rPr lang="en" sz="1600">
                <a:solidFill>
                  <a:schemeClr val="dk1"/>
                </a:solidFill>
              </a:rPr>
              <a:t> 					-</a:t>
            </a:r>
            <a:r>
              <a:rPr lang="en" sz="1600" u="sng">
                <a:solidFill>
                  <a:schemeClr val="hlink"/>
                </a:solidFill>
                <a:hlinkClick r:id="rId5"/>
              </a:rPr>
              <a:t>Makey Makey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6"/>
              </a:rPr>
              <a:t>WeDo2</a:t>
            </a:r>
            <a:r>
              <a:rPr lang="en" sz="1600">
                <a:solidFill>
                  <a:srgbClr val="FAA22A"/>
                </a:solidFill>
              </a:rPr>
              <a:t>								-</a:t>
            </a:r>
            <a:r>
              <a:rPr lang="en" sz="1600" u="sng">
                <a:solidFill>
                  <a:schemeClr val="hlink"/>
                </a:solidFill>
                <a:hlinkClick r:id="rId7"/>
              </a:rPr>
              <a:t>Micro:bit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8"/>
              </a:rPr>
              <a:t>-Dash</a:t>
            </a:r>
            <a:r>
              <a:rPr lang="en" sz="1600">
                <a:solidFill>
                  <a:srgbClr val="FAA22A"/>
                </a:solidFill>
              </a:rPr>
              <a:t>								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9"/>
              </a:rPr>
              <a:t>Ozobot</a:t>
            </a:r>
            <a:r>
              <a:rPr lang="en" sz="1600">
                <a:solidFill>
                  <a:srgbClr val="FAA22A"/>
                </a:solidFill>
              </a:rPr>
              <a:t>								</a:t>
            </a:r>
            <a:endParaRPr sz="1600">
              <a:solidFill>
                <a:srgbClr val="FAA22A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0"/>
              </a:rPr>
              <a:t>Sphero</a:t>
            </a:r>
            <a:endParaRPr sz="1600" u="sng">
              <a:solidFill>
                <a:srgbClr val="FAA22A"/>
              </a:solidFill>
              <a:hlinkClick r:id="rId10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hlinkClick r:id="rId11"/>
              </a:rPr>
              <a:t>-Edison</a:t>
            </a:r>
            <a:endParaRPr sz="1600" u="sng">
              <a:solidFill>
                <a:srgbClr val="FAA22A"/>
              </a:solidFill>
              <a:hlinkClick r:id="rId9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2"/>
              </a:rPr>
              <a:t>Ev3</a:t>
            </a:r>
            <a:endParaRPr sz="1600"/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/>
              <a:t>-</a:t>
            </a:r>
            <a:r>
              <a:rPr lang="en" sz="1600" u="sng">
                <a:solidFill>
                  <a:schemeClr val="hlink"/>
                </a:solidFill>
                <a:hlinkClick r:id="rId13"/>
              </a:rPr>
              <a:t>Thymio</a:t>
            </a:r>
            <a:endParaRPr sz="1600"/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7F888F"/>
                </a:solidFill>
              </a:rPr>
              <a:t>-</a:t>
            </a:r>
            <a:r>
              <a:rPr lang="en" sz="1600" u="sng">
                <a:solidFill>
                  <a:schemeClr val="hlink"/>
                </a:solidFill>
                <a:hlinkClick r:id="rId14"/>
              </a:rPr>
              <a:t>mBot et Ranger</a:t>
            </a:r>
            <a:endParaRPr sz="1600" u="sng">
              <a:solidFill>
                <a:schemeClr val="hlink"/>
              </a:solidFill>
              <a:hlinkClick r:id="rId12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9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69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538" name="Google Shape;538;p69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</a:t>
            </a:r>
            <a:r>
              <a:rPr lang="en" u="sng">
                <a:solidFill>
                  <a:schemeClr val="hlink"/>
                </a:solidFill>
                <a:hlinkClick r:id="rId4"/>
              </a:rPr>
              <a:t>au cours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de la UQTR et la date 15 juillet 20</a:t>
            </a:r>
            <a:endParaRPr/>
          </a:p>
        </p:txBody>
      </p:sp>
      <p:pic>
        <p:nvPicPr>
          <p:cNvPr id="539" name="Google Shape;539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0"/>
          <p:cNvSpPr txBox="1">
            <a:spLocks noGrp="1"/>
          </p:cNvSpPr>
          <p:nvPr>
            <p:ph type="body" idx="4294967295"/>
          </p:nvPr>
        </p:nvSpPr>
        <p:spPr>
          <a:xfrm>
            <a:off x="1910450" y="2286000"/>
            <a:ext cx="4211400" cy="19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sonya.fiset@recitmst.qc.ca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equipe@recitmst.qc.ca</a:t>
            </a:r>
            <a:endParaRPr sz="180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545" name="Google Shape;545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7665" y="2930463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70"/>
          <p:cNvSpPr txBox="1"/>
          <p:nvPr/>
        </p:nvSpPr>
        <p:spPr>
          <a:xfrm>
            <a:off x="734775" y="947050"/>
            <a:ext cx="6335400" cy="13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b="1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400"/>
          </a:p>
        </p:txBody>
      </p:sp>
      <p:pic>
        <p:nvPicPr>
          <p:cNvPr id="547" name="Google Shape;547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10449" y="153950"/>
            <a:ext cx="3316025" cy="95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1454</Words>
  <Application>Microsoft Office PowerPoint</Application>
  <PresentationFormat>Affichage à l'écran (16:9)</PresentationFormat>
  <Paragraphs>353</Paragraphs>
  <Slides>39</Slides>
  <Notes>39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39</vt:i4>
      </vt:variant>
    </vt:vector>
  </HeadingPairs>
  <TitlesOfParts>
    <vt:vector size="52" baseType="lpstr">
      <vt:lpstr>Viga</vt:lpstr>
      <vt:lpstr>Amatic SC</vt:lpstr>
      <vt:lpstr>Varela Round</vt:lpstr>
      <vt:lpstr>Source Code Pro</vt:lpstr>
      <vt:lpstr>Nixie One</vt:lpstr>
      <vt:lpstr>Merriweather</vt:lpstr>
      <vt:lpstr>Arial</vt:lpstr>
      <vt:lpstr>Ubuntu</vt:lpstr>
      <vt:lpstr>Bangers</vt:lpstr>
      <vt:lpstr>Permanent Marker</vt:lpstr>
      <vt:lpstr>Puck template</vt:lpstr>
      <vt:lpstr>Beach Day</vt:lpstr>
      <vt:lpstr>Modern</vt:lpstr>
      <vt:lpstr>Formation RécitMST Programmation -Robotique  UQTR  Cours de M. François Guay-Fleurent  https://bit.ly/mst15juillet20 </vt:lpstr>
      <vt:lpstr>Lien de la présentation : http://recitmst.qc.ca </vt:lpstr>
      <vt:lpstr>Plan de la formation : Bienvenue Plan d’action numérique Outils pour s’initier à la programmation Temps d’expérimentation Pause Les robots Temps d’expérimentation Documentation et ressources  Retour</vt:lpstr>
      <vt:lpstr>Enseigner la programmation… Pourquoi?</vt:lpstr>
      <vt:lpstr>Enseigner la programmation… Pourquoi?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3. Outils pour s’initier à la programmation Jeux Blockly : http://recitmst.qc.ca/blockly/ Sans connexion, base de la programmation, pas à pas.  Code.org : http://code.org Compte d’enseignant, on suit les élèves dans leurs défis. Scratch : https://scratch.mit.edu/ On est prêt pour programmer... on lance des défis ScratchJr, application sur tablette pour le préscolaire et le premier cycle : https://itunes.apple.com/us/app/scratchjr/id895485086?mt=8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Retour main sur les touches Pause   Source de l’image  </vt:lpstr>
      <vt:lpstr>Présentation PowerPoint</vt:lpstr>
      <vt:lpstr>Présentation PowerPoint</vt:lpstr>
      <vt:lpstr>4. Des robots : WeDo2  Ressources  Avantages :  -beaucoup de modèles -créativité -lien avec Scratch   Inconvénient : -Un seul moteur  Capteurs : distance et inclinaison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 Des robots : Thymio  Ressources  Avantages :  -peut s’utiliser sans ordinateur -progressif, du préscolaire au secondaire   Inconvénient : programme à télécharger  Capteurs : distance, infrarouge, tactile, accéléromètre, température et son </vt:lpstr>
      <vt:lpstr>4. Des robots : mBot et Ranger  Ressources  Avantages :  -moins coûteux  Inconvénients :  -difficulté Bluetooth et filaire, mais fonctionne bien avec l’application -nécessite beaucoup de piles  Capteurs : ultrasons, son et luminosité</vt:lpstr>
      <vt:lpstr>Lab créatif : Micro:bit  Ressources  Avantages :  -moins coûteux Inconvénient : -ressources en anglais  Capteurs : lumière, température, accéléromètre et boussole</vt:lpstr>
      <vt:lpstr>Mains sur les touches :  Micro:bit  Simulateur : Makecode  Intentions pédagogiques : </vt:lpstr>
      <vt:lpstr>Micro:bit Écrire son nom pour qu’il défile et animer un personnage qui danse Fiches : activité D-1 et D-2  </vt:lpstr>
      <vt:lpstr>Lab créatif : Makey Makey  Ressources  Avantages :  -peu coûteux -créatif -s’utilise avec Scratch   </vt:lpstr>
      <vt:lpstr>Mains sur les touches :  Makey Makey  Programmation avec Scratch en ajoutant l’extension   Intentions pédagogiques :    </vt:lpstr>
      <vt:lpstr>Makey Makey  Exemple d’un programme qui joue de la musique Tambour Batterie Piano     </vt:lpstr>
      <vt:lpstr>Présentation PowerPoint</vt:lpstr>
      <vt:lpstr>Présentation PowerPoint</vt:lpstr>
      <vt:lpstr>Présentation PowerPoint</vt:lpstr>
      <vt:lpstr>Demande d’un badge de participation en robotique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RécitMST Programmation -Robotique  UQTR  Cours de M. François Guay-Fleurent  https://bit.ly/mst15juillet20</dc:title>
  <dc:creator>Sonya Fiset</dc:creator>
  <cp:lastModifiedBy>Fiset Sonia</cp:lastModifiedBy>
  <cp:revision>2</cp:revision>
  <dcterms:modified xsi:type="dcterms:W3CDTF">2020-07-14T22:55:45Z</dcterms:modified>
</cp:coreProperties>
</file>