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  <p:sldMasterId id="2147483678" r:id="rId3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5143500" type="screen16x9"/>
  <p:notesSz cx="6858000" cy="9144000"/>
  <p:embeddedFontLst>
    <p:embeddedFont>
      <p:font typeface="Amatic SC" panose="020B0604020202020204" charset="-79"/>
      <p:regular r:id="rId20"/>
      <p:bold r:id="rId21"/>
    </p:embeddedFont>
    <p:embeddedFont>
      <p:font typeface="Nixie One" panose="020B0604020202020204" charset="0"/>
      <p:regular r:id="rId22"/>
    </p:embeddedFont>
    <p:embeddedFont>
      <p:font typeface="Source Code Pro" panose="020B0604020202020204" charset="0"/>
      <p:regular r:id="rId23"/>
      <p:bold r:id="rId24"/>
      <p:italic r:id="rId25"/>
      <p:boldItalic r:id="rId26"/>
    </p:embeddedFont>
    <p:embeddedFont>
      <p:font typeface="Ubuntu" panose="020B0604020202020204" charset="0"/>
      <p:regular r:id="rId27"/>
      <p:bold r:id="rId28"/>
      <p:italic r:id="rId29"/>
      <p:boldItalic r:id="rId30"/>
    </p:embeddedFont>
    <p:embeddedFont>
      <p:font typeface="Varela Round" panose="020B0604020202020204" charset="-79"/>
      <p:regular r:id="rId31"/>
    </p:embeddedFont>
    <p:embeddedFont>
      <p:font typeface="Viga" panose="020B0604020202020204" charset="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a297c642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a297c642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5420b375d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5420b375d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54c840e8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54c840e8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54c840e89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54c840e89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4a297c642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4a297c642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590abd194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590abd194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4e2a75e2cf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4e2a75e2cf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54c840e896_0_1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54c840e896_0_1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4e2a75e2cf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4e2a75e2cf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43d92a47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43d92a47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55793685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55793685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4b1a0a153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4b1a0a153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512c84f9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512c84f9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8334450" y="4139625"/>
            <a:ext cx="424800" cy="42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4308288" y="-1078650"/>
            <a:ext cx="2347200" cy="2347200"/>
          </a:xfrm>
          <a:prstGeom prst="donut">
            <a:avLst>
              <a:gd name="adj" fmla="val 17100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4047750" y="805125"/>
            <a:ext cx="1048500" cy="10485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◎"/>
              <a:defRPr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96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229225" y="2988350"/>
            <a:ext cx="802800" cy="803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-442225" y="3999900"/>
            <a:ext cx="1695900" cy="1695900"/>
          </a:xfrm>
          <a:prstGeom prst="donut">
            <a:avLst>
              <a:gd name="adj" fmla="val 1008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1334025" y="-231725"/>
            <a:ext cx="1666800" cy="1666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550525" y="710300"/>
            <a:ext cx="481500" cy="481800"/>
          </a:xfrm>
          <a:prstGeom prst="donut">
            <a:avLst>
              <a:gd name="adj" fmla="val 3727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1032025" y="37914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1217050" y="1311325"/>
            <a:ext cx="304800" cy="304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7744475" y="1473300"/>
            <a:ext cx="1048500" cy="1048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8050675" y="2042175"/>
            <a:ext cx="1520100" cy="1520100"/>
          </a:xfrm>
          <a:prstGeom prst="donut">
            <a:avLst>
              <a:gd name="adj" fmla="val 5022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969775" y="3713850"/>
            <a:ext cx="597900" cy="598200"/>
          </a:xfrm>
          <a:prstGeom prst="donut">
            <a:avLst>
              <a:gd name="adj" fmla="val 43984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8608775" y="1192100"/>
            <a:ext cx="184200" cy="184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1144200" y="2698575"/>
            <a:ext cx="893700" cy="8937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259925" y="-20630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-152925" y="1360050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2339600" y="243625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788725" y="2338650"/>
            <a:ext cx="811200" cy="811200"/>
          </a:xfrm>
          <a:prstGeom prst="donut">
            <a:avLst>
              <a:gd name="adj" fmla="val 22275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153675" y="4149950"/>
            <a:ext cx="1207800" cy="1207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1315800" y="3860975"/>
            <a:ext cx="550500" cy="5505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438575" y="2993025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7744850" y="42047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8839500" y="1019775"/>
            <a:ext cx="397500" cy="397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8295350" y="-321125"/>
            <a:ext cx="741600" cy="741600"/>
          </a:xfrm>
          <a:prstGeom prst="donut">
            <a:avLst>
              <a:gd name="adj" fmla="val 31897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8651500" y="161632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2179100" y="83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8062825" y="688875"/>
            <a:ext cx="449700" cy="449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￮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1" name="Google Shape;81;p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body" idx="2"/>
          </p:nvPr>
        </p:nvSpPr>
        <p:spPr>
          <a:xfrm>
            <a:off x="5650849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4" name="Google Shape;94;p7"/>
          <p:cNvSpPr/>
          <p:nvPr/>
        </p:nvSpPr>
        <p:spPr>
          <a:xfrm>
            <a:off x="-358950" y="2194400"/>
            <a:ext cx="2347200" cy="2347200"/>
          </a:xfrm>
          <a:prstGeom prst="donut">
            <a:avLst>
              <a:gd name="adj" fmla="val 36789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198450" y="-321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7"/>
          <p:cNvSpPr/>
          <p:nvPr/>
        </p:nvSpPr>
        <p:spPr>
          <a:xfrm>
            <a:off x="198450" y="420475"/>
            <a:ext cx="657600" cy="657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1177051" y="657475"/>
            <a:ext cx="846900" cy="846900"/>
          </a:xfrm>
          <a:prstGeom prst="donut">
            <a:avLst>
              <a:gd name="adj" fmla="val 22275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887650" y="4142300"/>
            <a:ext cx="1207800" cy="12078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153675" y="4799600"/>
            <a:ext cx="550500" cy="550500"/>
          </a:xfrm>
          <a:prstGeom prst="donut">
            <a:avLst>
              <a:gd name="adj" fmla="val 18606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172525" y="1696950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7515500" y="-72500"/>
            <a:ext cx="397500" cy="3975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8097900" y="167450"/>
            <a:ext cx="741600" cy="741600"/>
          </a:xfrm>
          <a:prstGeom prst="donut">
            <a:avLst>
              <a:gd name="adj" fmla="val 8064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-205625" y="2347725"/>
            <a:ext cx="2040600" cy="2040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305125" y="-214450"/>
            <a:ext cx="765300" cy="7653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/>
          <p:nvPr/>
        </p:nvSpPr>
        <p:spPr>
          <a:xfrm>
            <a:off x="8638525" y="14726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2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body" idx="3"/>
          </p:nvPr>
        </p:nvSpPr>
        <p:spPr>
          <a:xfrm>
            <a:off x="6510871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5" name="Google Shape;115;p8"/>
          <p:cNvSpPr/>
          <p:nvPr/>
        </p:nvSpPr>
        <p:spPr>
          <a:xfrm>
            <a:off x="1016475" y="2981600"/>
            <a:ext cx="440400" cy="4404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8"/>
          <p:cNvSpPr/>
          <p:nvPr/>
        </p:nvSpPr>
        <p:spPr>
          <a:xfrm>
            <a:off x="-68725" y="3346150"/>
            <a:ext cx="819600" cy="819600"/>
          </a:xfrm>
          <a:prstGeom prst="ellipse">
            <a:avLst/>
          </a:prstGeom>
          <a:noFill/>
          <a:ln w="9525" cap="flat" cmpd="sng">
            <a:solidFill>
              <a:srgbClr val="00D1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"/>
          <p:cNvSpPr/>
          <p:nvPr/>
        </p:nvSpPr>
        <p:spPr>
          <a:xfrm>
            <a:off x="1361475" y="140725"/>
            <a:ext cx="862800" cy="863400"/>
          </a:xfrm>
          <a:prstGeom prst="donut">
            <a:avLst>
              <a:gd name="adj" fmla="val 43200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1438125" y="3422000"/>
            <a:ext cx="1062000" cy="1062000"/>
          </a:xfrm>
          <a:prstGeom prst="donut">
            <a:avLst>
              <a:gd name="adj" fmla="val 9905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2059425" y="1112475"/>
            <a:ext cx="304800" cy="3048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8723500" y="27022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"/>
          <p:cNvSpPr/>
          <p:nvPr/>
        </p:nvSpPr>
        <p:spPr>
          <a:xfrm>
            <a:off x="8546800" y="608625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8211275" y="1152650"/>
            <a:ext cx="397500" cy="3975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7599600" y="-27525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9033775" y="1867850"/>
            <a:ext cx="188100" cy="1881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2109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1016475" y="4091700"/>
            <a:ext cx="1207800" cy="120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204075" y="9279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"/>
          <p:cNvSpPr/>
          <p:nvPr/>
        </p:nvSpPr>
        <p:spPr>
          <a:xfrm>
            <a:off x="1280688" y="366915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246046" y="32131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71500" y="3038600"/>
            <a:ext cx="804900" cy="8049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1280700" y="1608475"/>
            <a:ext cx="1043400" cy="1044000"/>
          </a:xfrm>
          <a:prstGeom prst="donut">
            <a:avLst>
              <a:gd name="adj" fmla="val 43200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9"/>
          <p:cNvSpPr/>
          <p:nvPr/>
        </p:nvSpPr>
        <p:spPr>
          <a:xfrm>
            <a:off x="1640475" y="-201875"/>
            <a:ext cx="750300" cy="7503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6129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-222975" y="500875"/>
            <a:ext cx="1832700" cy="1832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1280700" y="3950125"/>
            <a:ext cx="750300" cy="7503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>
            <a:off x="7913000" y="60022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8703400" y="1608475"/>
            <a:ext cx="287100" cy="287100"/>
          </a:xfrm>
          <a:prstGeom prst="donut">
            <a:avLst>
              <a:gd name="adj" fmla="val 18608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8809377" y="886439"/>
            <a:ext cx="416400" cy="4164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8118000" y="-244550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7813725" y="3127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8646900" y="723963"/>
            <a:ext cx="741600" cy="7416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"/>
          <p:cNvSpPr txBox="1">
            <a:spLocks noGrp="1"/>
          </p:cNvSpPr>
          <p:nvPr>
            <p:ph type="body" idx="1"/>
          </p:nvPr>
        </p:nvSpPr>
        <p:spPr>
          <a:xfrm>
            <a:off x="1246225" y="417770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48" name="Google Shape;148;p10"/>
          <p:cNvSpPr/>
          <p:nvPr/>
        </p:nvSpPr>
        <p:spPr>
          <a:xfrm rot="10800000">
            <a:off x="8705950" y="3777263"/>
            <a:ext cx="617400" cy="6174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"/>
          <p:cNvSpPr/>
          <p:nvPr/>
        </p:nvSpPr>
        <p:spPr>
          <a:xfrm rot="10800000">
            <a:off x="608750" y="841361"/>
            <a:ext cx="515400" cy="5154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0"/>
          <p:cNvSpPr/>
          <p:nvPr/>
        </p:nvSpPr>
        <p:spPr>
          <a:xfrm rot="10800000">
            <a:off x="8195021" y="4553300"/>
            <a:ext cx="831600" cy="83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"/>
          <p:cNvSpPr/>
          <p:nvPr/>
        </p:nvSpPr>
        <p:spPr>
          <a:xfrm rot="10800000">
            <a:off x="8458384" y="4183763"/>
            <a:ext cx="210900" cy="2109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"/>
          <p:cNvSpPr/>
          <p:nvPr/>
        </p:nvSpPr>
        <p:spPr>
          <a:xfrm rot="10800000">
            <a:off x="-153147" y="-444547"/>
            <a:ext cx="1128300" cy="11283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"/>
          <p:cNvSpPr/>
          <p:nvPr/>
        </p:nvSpPr>
        <p:spPr>
          <a:xfrm rot="10800000">
            <a:off x="8012016" y="133391"/>
            <a:ext cx="434700" cy="4347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"/>
          <p:cNvSpPr/>
          <p:nvPr/>
        </p:nvSpPr>
        <p:spPr>
          <a:xfrm rot="10800000">
            <a:off x="-73577" y="841500"/>
            <a:ext cx="330900" cy="3309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"/>
          <p:cNvSpPr/>
          <p:nvPr/>
        </p:nvSpPr>
        <p:spPr>
          <a:xfrm rot="10800000">
            <a:off x="8512150" y="133404"/>
            <a:ext cx="811200" cy="8112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"/>
          <p:cNvSpPr/>
          <p:nvPr/>
        </p:nvSpPr>
        <p:spPr>
          <a:xfrm rot="10800000">
            <a:off x="117998" y="-173402"/>
            <a:ext cx="586200" cy="586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"/>
          <p:cNvSpPr/>
          <p:nvPr/>
        </p:nvSpPr>
        <p:spPr>
          <a:xfrm rot="10800000">
            <a:off x="748825" y="4695050"/>
            <a:ext cx="345000" cy="3450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"/>
          <p:cNvSpPr/>
          <p:nvPr/>
        </p:nvSpPr>
        <p:spPr>
          <a:xfrm rot="10800000">
            <a:off x="-107786" y="4259033"/>
            <a:ext cx="663000" cy="6630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"/>
          <p:cNvSpPr/>
          <p:nvPr/>
        </p:nvSpPr>
        <p:spPr>
          <a:xfrm rot="10800000">
            <a:off x="-316662" y="3443534"/>
            <a:ext cx="506100" cy="506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"/>
          <p:cNvSpPr/>
          <p:nvPr/>
        </p:nvSpPr>
        <p:spPr>
          <a:xfrm rot="10800000">
            <a:off x="-226170" y="4140650"/>
            <a:ext cx="899400" cy="899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"/>
          <p:cNvSpPr/>
          <p:nvPr/>
        </p:nvSpPr>
        <p:spPr>
          <a:xfrm rot="10800000">
            <a:off x="8700641" y="1100250"/>
            <a:ext cx="333300" cy="3333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4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1" name="Google Shape;19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5" name="Google Shape;19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1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9" name="Google Shape;199;p17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0" name="Google Shape;20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03" name="Google Shape;20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7" name="Google Shape;20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3" name="Google Shape;213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" name="Google Shape;214;p21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6" name="Google Shape;216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220" name="Google Shape;22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223" name="Google Shape;223;p23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24" name="Google Shape;2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/>
          <p:nvPr/>
        </p:nvSpPr>
        <p:spPr>
          <a:xfrm rot="10800000" flipH="1">
            <a:off x="0" y="3093235"/>
            <a:ext cx="8458200" cy="71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6"/>
          <p:cNvSpPr txBox="1">
            <a:spLocks noGrp="1"/>
          </p:cNvSpPr>
          <p:nvPr>
            <p:ph type="ctrTitle"/>
          </p:nvPr>
        </p:nvSpPr>
        <p:spPr>
          <a:xfrm>
            <a:off x="685800" y="1300757"/>
            <a:ext cx="7772400" cy="168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7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35" name="Google Shape;235;p26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27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8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body" idx="2"/>
          </p:nvPr>
        </p:nvSpPr>
        <p:spPr>
          <a:xfrm>
            <a:off x="4656667" y="146190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6" name="Google Shape;246;p28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9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/>
          <p:nvPr/>
        </p:nvSpPr>
        <p:spPr>
          <a:xfrm>
            <a:off x="0" y="4406309"/>
            <a:ext cx="8686800" cy="51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254" name="Google Shape;254;p30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"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25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  <a:defRPr sz="3000">
                <a:solidFill>
                  <a:schemeClr val="dk2"/>
                </a:solidFill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25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hyperlink" Target="http://bit.ly/mst28nov19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-FIq4Ysb4pDoZKv33_6h1em0NSzb_nXScQyc6-2rySM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hyperlink" Target="https://docs.google.com/document/d/1QZ2WyIRuBkD-zHZs6giQUkvQONkSfWVZhTVG3qqJ2Tk/edit?usp=shar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2.png"/><Relationship Id="rId4" Type="http://schemas.openxmlformats.org/officeDocument/2006/relationships/hyperlink" Target="https://view.genial.ly/5d812659369a7d0fc95ca03b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itunes.apple.com/us/app/scratchjr/id895485086?mt=8" TargetMode="External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pan-robotique/ozobo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yceeePuUiFwlx8cuA8FD4nbHSSfb3EIANbAC1IKH34Q/edit?usp=sharing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hyperlink" Target="https://docs.google.com/document/d/13d9IFjIsoYu2AmNepouQKo6kS7xb0oQSBTn5JNz_O_g/edit?usp=sharing" TargetMode="External"/><Relationship Id="rId4" Type="http://schemas.openxmlformats.org/officeDocument/2006/relationships/hyperlink" Target="https://docs.google.com/document/d/11XUGRgFrifqsXOCQ1obHpVsWPGGMT4kr6tngk1UbRds/edit?usp=sharing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robot-tic.qc.ca/" TargetMode="External"/><Relationship Id="rId7" Type="http://schemas.openxmlformats.org/officeDocument/2006/relationships/hyperlink" Target="https://campus.recit.qc.ca/course/view.php?id=10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ampus.recit.qc.ca/course/view.php?id=58" TargetMode="External"/><Relationship Id="rId5" Type="http://schemas.openxmlformats.org/officeDocument/2006/relationships/hyperlink" Target="https://docs.google.com/document/d/108UqqlzNy4EPOa4cqk6MxGhkaQ0ZDi3ktIeBD4DJ6c8/edit?usp=sharing" TargetMode="External"/><Relationship Id="rId4" Type="http://schemas.openxmlformats.org/officeDocument/2006/relationships/hyperlink" Target="http://bit.ly/progCSC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cit.qc.ca/parcours-de-formation-combos-numeriques-robotique1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campus.recit.qc.ca/course/view.php?id=10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pan-robotique/ozobo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hyperlink" Target="mailto:equipe@recitmst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>
            <a:spLocks noGrp="1"/>
          </p:cNvSpPr>
          <p:nvPr>
            <p:ph type="ctrTitle"/>
          </p:nvPr>
        </p:nvSpPr>
        <p:spPr>
          <a:xfrm>
            <a:off x="1680375" y="1419825"/>
            <a:ext cx="5668800" cy="24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Formation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AA22A"/>
                </a:solidFill>
              </a:rPr>
              <a:t>Ozobot</a:t>
            </a:r>
            <a:endParaRPr b="1">
              <a:solidFill>
                <a:srgbClr val="FAA22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Commission scolaire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Portages-de-l’Outaouais 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Sonya.Fiset@recitmst.qc.ca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262" name="Google Shape;26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6825" y="2697863"/>
            <a:ext cx="1664075" cy="178604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2"/>
          <p:cNvSpPr txBox="1"/>
          <p:nvPr/>
        </p:nvSpPr>
        <p:spPr>
          <a:xfrm>
            <a:off x="6038925" y="4548200"/>
            <a:ext cx="3030000" cy="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CC by-nc-sa RÉCIT MST</a:t>
            </a:r>
            <a:endParaRPr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64" name="Google Shape;264;p3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988" y="4548212"/>
            <a:ext cx="1387975" cy="48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574" y="1322849"/>
            <a:ext cx="1976525" cy="19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>
            <a:spLocks noGrp="1"/>
          </p:cNvSpPr>
          <p:nvPr>
            <p:ph type="title"/>
          </p:nvPr>
        </p:nvSpPr>
        <p:spPr>
          <a:xfrm>
            <a:off x="2984375" y="192750"/>
            <a:ext cx="4051200" cy="264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28 novembre 2019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Lien de la présentation :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http://recitmst.qc.ca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Ou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http://bit.ly/mst26nov19</a:t>
            </a:r>
            <a:r>
              <a:rPr lang="en" sz="2400"/>
              <a:t> </a:t>
            </a:r>
            <a:endParaRPr sz="2400"/>
          </a:p>
        </p:txBody>
      </p:sp>
      <p:sp>
        <p:nvSpPr>
          <p:cNvPr id="271" name="Google Shape;271;p33"/>
          <p:cNvSpPr txBox="1">
            <a:spLocks noGrp="1"/>
          </p:cNvSpPr>
          <p:nvPr>
            <p:ph type="body" idx="1"/>
          </p:nvPr>
        </p:nvSpPr>
        <p:spPr>
          <a:xfrm>
            <a:off x="4056975" y="3610100"/>
            <a:ext cx="46965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Nixie One"/>
                <a:ea typeface="Nixie One"/>
                <a:cs typeface="Nixie One"/>
                <a:sym typeface="Nixie One"/>
              </a:rPr>
              <a:t>Sonya Fiset</a:t>
            </a: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, 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Service national Récit MST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72" name="Google Shape;27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5850" y="3347225"/>
            <a:ext cx="1213850" cy="16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35625" y="2270699"/>
            <a:ext cx="2007400" cy="202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>
            <a:spLocks noGrp="1"/>
          </p:cNvSpPr>
          <p:nvPr>
            <p:ph type="title" idx="4294967295"/>
          </p:nvPr>
        </p:nvSpPr>
        <p:spPr>
          <a:xfrm>
            <a:off x="1045075" y="0"/>
            <a:ext cx="7130100" cy="459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Plan de la formation :</a:t>
            </a:r>
            <a:endParaRPr sz="36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Bienvenue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Intentions de la rencontre PAN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Outils pour s’initier à la programmation</a:t>
            </a:r>
            <a:endParaRPr sz="2400" u="sng">
              <a:solidFill>
                <a:srgbClr val="FAA22A"/>
              </a:solidFill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Campus Récit Ozobot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Temps d’expérimentation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Documentation et ressources </a:t>
            </a:r>
            <a:endParaRPr sz="2400">
              <a:solidFill>
                <a:srgbClr val="7F888F"/>
              </a:solidFill>
              <a:uFill>
                <a:noFill/>
              </a:uFill>
              <a:hlinkClick r:id="rId4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/>
              <a:t>Badges de participation et technologie</a:t>
            </a:r>
            <a:endParaRPr sz="2400"/>
          </a:p>
        </p:txBody>
      </p:sp>
      <p:pic>
        <p:nvPicPr>
          <p:cNvPr id="279" name="Google Shape;27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4674" y="3781775"/>
            <a:ext cx="1142974" cy="110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5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5" name="Google Shape;285;p35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5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87" name="Google Shape;28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5"/>
          <p:cNvSpPr/>
          <p:nvPr/>
        </p:nvSpPr>
        <p:spPr>
          <a:xfrm>
            <a:off x="2657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5"/>
          <p:cNvSpPr/>
          <p:nvPr/>
        </p:nvSpPr>
        <p:spPr>
          <a:xfrm>
            <a:off x="6566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0" name="Google Shape;290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5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6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8" name="Google Shape;298;p36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9" name="Google Shape;29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6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01" name="Google Shape;30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4674" y="3781775"/>
            <a:ext cx="1142974" cy="110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7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7" name="Google Shape;30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800" y="266300"/>
            <a:ext cx="8373376" cy="47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7"/>
          <p:cNvSpPr txBox="1"/>
          <p:nvPr/>
        </p:nvSpPr>
        <p:spPr>
          <a:xfrm>
            <a:off x="2024100" y="1752475"/>
            <a:ext cx="50472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7"/>
          <p:cNvSpPr/>
          <p:nvPr/>
        </p:nvSpPr>
        <p:spPr>
          <a:xfrm>
            <a:off x="3706650" y="822550"/>
            <a:ext cx="104100" cy="2187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8"/>
          <p:cNvSpPr txBox="1"/>
          <p:nvPr/>
        </p:nvSpPr>
        <p:spPr>
          <a:xfrm>
            <a:off x="177275" y="504200"/>
            <a:ext cx="2665200" cy="40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 sz="2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28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 sz="1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15" name="Google Shape;31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1349" y="76200"/>
            <a:ext cx="5250820" cy="49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8"/>
          <p:cNvSpPr/>
          <p:nvPr/>
        </p:nvSpPr>
        <p:spPr>
          <a:xfrm>
            <a:off x="6241975" y="213225"/>
            <a:ext cx="939000" cy="3411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8"/>
          <p:cNvSpPr/>
          <p:nvPr/>
        </p:nvSpPr>
        <p:spPr>
          <a:xfrm>
            <a:off x="6165775" y="649325"/>
            <a:ext cx="1008000" cy="3912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18" name="Google Shape;318;p38"/>
          <p:cNvSpPr/>
          <p:nvPr/>
        </p:nvSpPr>
        <p:spPr>
          <a:xfrm>
            <a:off x="7564175" y="2635150"/>
            <a:ext cx="1008000" cy="3912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8"/>
          <p:cNvSpPr/>
          <p:nvPr/>
        </p:nvSpPr>
        <p:spPr>
          <a:xfrm>
            <a:off x="7253500" y="3788500"/>
            <a:ext cx="1008000" cy="3912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8"/>
          <p:cNvSpPr/>
          <p:nvPr/>
        </p:nvSpPr>
        <p:spPr>
          <a:xfrm>
            <a:off x="6165775" y="4505800"/>
            <a:ext cx="1008000" cy="3912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8"/>
          <p:cNvSpPr/>
          <p:nvPr/>
        </p:nvSpPr>
        <p:spPr>
          <a:xfrm>
            <a:off x="3564400" y="3788500"/>
            <a:ext cx="1008000" cy="3912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8"/>
          <p:cNvSpPr/>
          <p:nvPr/>
        </p:nvSpPr>
        <p:spPr>
          <a:xfrm>
            <a:off x="3102350" y="2541125"/>
            <a:ext cx="1008000" cy="3912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8"/>
          <p:cNvSpPr/>
          <p:nvPr/>
        </p:nvSpPr>
        <p:spPr>
          <a:xfrm>
            <a:off x="4691750" y="4546750"/>
            <a:ext cx="1008000" cy="3912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8"/>
          <p:cNvSpPr/>
          <p:nvPr/>
        </p:nvSpPr>
        <p:spPr>
          <a:xfrm>
            <a:off x="4636050" y="606175"/>
            <a:ext cx="1008000" cy="3912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9"/>
          <p:cNvSpPr txBox="1">
            <a:spLocks noGrp="1"/>
          </p:cNvSpPr>
          <p:nvPr>
            <p:ph type="title" idx="4294967295"/>
          </p:nvPr>
        </p:nvSpPr>
        <p:spPr>
          <a:xfrm>
            <a:off x="677100" y="154800"/>
            <a:ext cx="7227000" cy="45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7F888F"/>
                </a:solidFill>
                <a:highlight>
                  <a:srgbClr val="FFFFFF"/>
                </a:highlight>
              </a:rPr>
              <a:t>Outils pour s’initier à la programmation</a:t>
            </a:r>
            <a:endParaRPr sz="2400" b="1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Jeux Blockly : </a:t>
            </a:r>
            <a:r>
              <a:rPr lang="en" u="sng">
                <a:solidFill>
                  <a:srgbClr val="FAA22A"/>
                </a:solidFill>
                <a:hlinkClick r:id="rId3"/>
              </a:rPr>
              <a:t>http://recitmst.qc.ca/blockly/</a:t>
            </a:r>
            <a:endParaRPr u="sng">
              <a:solidFill>
                <a:srgbClr val="FAA22A"/>
              </a:solidFill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Sans connexion, base de la programmation, pas à pas. 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Code.org : </a:t>
            </a:r>
            <a:r>
              <a:rPr lang="en" u="sng">
                <a:solidFill>
                  <a:srgbClr val="FAA22A"/>
                </a:solidFill>
                <a:hlinkClick r:id="rId4"/>
              </a:rPr>
              <a:t>http://code.org</a:t>
            </a:r>
            <a:endParaRPr u="sng">
              <a:solidFill>
                <a:srgbClr val="FAA22A"/>
              </a:solidFill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Compte d’enseignant, on suit les élèves dans leurs défis.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Scratch : </a:t>
            </a:r>
            <a:r>
              <a:rPr lang="en" u="sng">
                <a:solidFill>
                  <a:srgbClr val="FAA22A"/>
                </a:solidFill>
                <a:hlinkClick r:id="rId5"/>
              </a:rPr>
              <a:t>https://scratch.mit.edu/</a:t>
            </a:r>
            <a:endParaRPr u="sng">
              <a:solidFill>
                <a:srgbClr val="FAA22A"/>
              </a:solidFill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On est prêt pour programmer... on lance des défis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SchrachJr, application sur tablette pour le préscolaire et le premier cycle : </a:t>
            </a:r>
            <a:r>
              <a:rPr lang="en" sz="1400" u="sng">
                <a:solidFill>
                  <a:srgbClr val="FAA22A"/>
                </a:solidFill>
                <a:hlinkClick r:id="rId6"/>
              </a:rPr>
              <a:t>https://itunes.apple.com/us/app/scratchjr/id895485086?mt=8</a:t>
            </a:r>
            <a:endParaRPr sz="1400">
              <a:solidFill>
                <a:srgbClr val="7F888F"/>
              </a:solidFill>
            </a:endParaRPr>
          </a:p>
        </p:txBody>
      </p:sp>
      <p:pic>
        <p:nvPicPr>
          <p:cNvPr id="330" name="Google Shape;330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14674" y="3781775"/>
            <a:ext cx="1142974" cy="110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0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214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 avec Ozobot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336" name="Google Shape;336;p40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</a:t>
            </a:r>
            <a:r>
              <a:rPr lang="en" u="sng">
                <a:solidFill>
                  <a:schemeClr val="hlink"/>
                </a:solidFill>
                <a:hlinkClick r:id="rId3"/>
              </a:rPr>
              <a:t>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aux cours Ozobot et/ou Aller plus loin avec Ozobot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7" name="Google Shape;33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613" y="126288"/>
            <a:ext cx="258127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4674" y="3781775"/>
            <a:ext cx="1142974" cy="110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1"/>
          <p:cNvSpPr txBox="1">
            <a:spLocks noGrp="1"/>
          </p:cNvSpPr>
          <p:nvPr>
            <p:ph type="body" idx="1"/>
          </p:nvPr>
        </p:nvSpPr>
        <p:spPr>
          <a:xfrm>
            <a:off x="4196300" y="-112350"/>
            <a:ext cx="4835100" cy="52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Des robots : </a:t>
            </a: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Ozobot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2 modèles : Bit et EVO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-petit et précis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-ne nécessite pas d’ordinateur ou de tablette pour le dessin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-progressif, du préscolaire au secondaire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 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autonomie de batterie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couleurs, suivre une ligne, objets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41"/>
          <p:cNvSpPr txBox="1"/>
          <p:nvPr/>
        </p:nvSpPr>
        <p:spPr>
          <a:xfrm>
            <a:off x="1545350" y="3330600"/>
            <a:ext cx="1877400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Ateliers D4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345" name="Google Shape;34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84999" y="1031975"/>
            <a:ext cx="1142974" cy="110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74700" y="741250"/>
            <a:ext cx="3025802" cy="3025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2"/>
          <p:cNvSpPr txBox="1">
            <a:spLocks noGrp="1"/>
          </p:cNvSpPr>
          <p:nvPr>
            <p:ph type="body" idx="1"/>
          </p:nvPr>
        </p:nvSpPr>
        <p:spPr>
          <a:xfrm>
            <a:off x="731125" y="1377550"/>
            <a:ext cx="8094600" cy="34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Documentation et ressources</a:t>
            </a: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http://robot-tic.qc.ca/</a:t>
            </a: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 (site RÉCIT pour la programmation et la robotique)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Padlet de Sonya Fiset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http:bit.ly/progCSC</a:t>
            </a:r>
            <a:endParaRPr sz="2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Exemples de la PDA en mathématique</a:t>
            </a:r>
            <a:endParaRPr sz="18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6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7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  <p:pic>
        <p:nvPicPr>
          <p:cNvPr id="352" name="Google Shape;352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14674" y="3781775"/>
            <a:ext cx="1142974" cy="110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4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9" name="Google Shape;35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25" y="221600"/>
            <a:ext cx="8093676" cy="47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3"/>
          <p:cNvSpPr txBox="1"/>
          <p:nvPr/>
        </p:nvSpPr>
        <p:spPr>
          <a:xfrm>
            <a:off x="4601475" y="288325"/>
            <a:ext cx="32982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Ressource complète sous le pico :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r>
              <a:rPr lang="en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Aide-mémoire technologique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4"/>
          <p:cNvSpPr txBox="1">
            <a:spLocks noGrp="1"/>
          </p:cNvSpPr>
          <p:nvPr>
            <p:ph type="body" idx="1"/>
          </p:nvPr>
        </p:nvSpPr>
        <p:spPr>
          <a:xfrm>
            <a:off x="731125" y="282175"/>
            <a:ext cx="7785900" cy="44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Retour</a:t>
            </a:r>
            <a:endParaRPr sz="3600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Le robot et le sol ! Les roues sont sensibles à la poussière. 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Tâche : introduction, ouvert, création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Pédagogie de la NON réponse... pendant un certain temps.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Prendre votre temps, un pas à la fois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 </a:t>
            </a:r>
            <a:r>
              <a:rPr lang="en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  <p:pic>
        <p:nvPicPr>
          <p:cNvPr id="366" name="Google Shape;366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4674" y="3781775"/>
            <a:ext cx="1142974" cy="110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5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et technologie 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372" name="Google Shape;372;p45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au </a:t>
            </a:r>
            <a:r>
              <a:rPr lang="en" u="sng">
                <a:solidFill>
                  <a:schemeClr val="hlink"/>
                </a:solidFill>
                <a:hlinkClick r:id="rId3"/>
              </a:rPr>
              <a:t>cours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Remplir la demande au bas de la page avec le nom CSPO et la date 28 novembre 2019</a:t>
            </a:r>
            <a:endParaRPr/>
          </a:p>
        </p:txBody>
      </p:sp>
      <p:pic>
        <p:nvPicPr>
          <p:cNvPr id="373" name="Google Shape;373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7825" y="298500"/>
            <a:ext cx="2099442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3775" y="393750"/>
            <a:ext cx="1905000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6"/>
          <p:cNvSpPr txBox="1">
            <a:spLocks noGrp="1"/>
          </p:cNvSpPr>
          <p:nvPr>
            <p:ph type="subTitle" idx="4294967295"/>
          </p:nvPr>
        </p:nvSpPr>
        <p:spPr>
          <a:xfrm>
            <a:off x="1300850" y="757450"/>
            <a:ext cx="6593700" cy="32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E8004C"/>
                </a:solidFill>
              </a:rPr>
              <a:t>Merci !</a:t>
            </a:r>
            <a:endParaRPr sz="3600" b="1">
              <a:solidFill>
                <a:srgbClr val="E8004C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</a:rPr>
              <a:t>Bonne expérimentation avec vos élèves!</a:t>
            </a:r>
            <a:endParaRPr sz="3600" b="1">
              <a:solidFill>
                <a:srgbClr val="FAA22A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</a:rPr>
              <a:t>Des questions?</a:t>
            </a:r>
            <a:endParaRPr sz="3600" b="1">
              <a:solidFill>
                <a:srgbClr val="00ACC3"/>
              </a:solidFill>
            </a:endParaRPr>
          </a:p>
        </p:txBody>
      </p:sp>
      <p:sp>
        <p:nvSpPr>
          <p:cNvPr id="380" name="Google Shape;380;p46"/>
          <p:cNvSpPr txBox="1">
            <a:spLocks noGrp="1"/>
          </p:cNvSpPr>
          <p:nvPr>
            <p:ph type="body" idx="4294967295"/>
          </p:nvPr>
        </p:nvSpPr>
        <p:spPr>
          <a:xfrm>
            <a:off x="1275150" y="3241300"/>
            <a:ext cx="6593700" cy="14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Vous pouvez nous rejoindre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Sonya.Fiset@recitmst.qc.ca</a:t>
            </a:r>
            <a:r>
              <a:rPr lang="en" sz="1800"/>
              <a:t> 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equipe@recitmst.qc.ca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381" name="Google Shape;381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365" y="2771563"/>
            <a:ext cx="1644025" cy="16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4396" y="3411475"/>
            <a:ext cx="1523950" cy="147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</Words>
  <Application>Microsoft Office PowerPoint</Application>
  <PresentationFormat>Affichage à l'écran (16:9)</PresentationFormat>
  <Paragraphs>92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Viga</vt:lpstr>
      <vt:lpstr>Source Code Pro</vt:lpstr>
      <vt:lpstr>Amatic SC</vt:lpstr>
      <vt:lpstr>Varela Round</vt:lpstr>
      <vt:lpstr>Nixie One</vt:lpstr>
      <vt:lpstr>Arial</vt:lpstr>
      <vt:lpstr>Ubuntu</vt:lpstr>
      <vt:lpstr>Puck template</vt:lpstr>
      <vt:lpstr>Beach Day</vt:lpstr>
      <vt:lpstr>Modern</vt:lpstr>
      <vt:lpstr>Formation  Ozobot  Commission scolaire Portages-de-l’Outaouais   Sonya.Fiset@recitmst.qc.ca </vt:lpstr>
      <vt:lpstr>28 novembre 2019 Lien de la présentation : http://recitmst.qc.ca Ou http://bit.ly/mst26nov19 </vt:lpstr>
      <vt:lpstr>Plan de la formation : Bienvenue Intentions de la rencontre PAN Outils pour s’initier à la programmation Campus Récit Ozobot Temps d’expérimentation Documentation et ressources  Badges de participation et technologie</vt:lpstr>
      <vt:lpstr>Enseigner la programmation… Pourquoi?</vt:lpstr>
      <vt:lpstr>Enseigner la programmation… Pourquoi?</vt:lpstr>
      <vt:lpstr>Présentation PowerPoint</vt:lpstr>
      <vt:lpstr>Présentation PowerPoint</vt:lpstr>
      <vt:lpstr>Outils pour s’initier à la programmation Jeux Blockly : http://recitmst.qc.ca/blockly/ Sans connexion, base de la programmation, pas à pas.  Code.org : http://code.org Compte d’enseignant, on suit les élèves dans leurs défis. Scratch : https://scratch.mit.edu/ On est prêt pour programmer... on lance des défis SchrachJr, application sur tablette pour le préscolaire et le premier cycle : https://itunes.apple.com/us/app/scratchjr/id895485086?mt=8</vt:lpstr>
      <vt:lpstr>Demande d’un badge de participation en robotique avec Ozobot</vt:lpstr>
      <vt:lpstr>Présentation PowerPoint</vt:lpstr>
      <vt:lpstr>Présentation PowerPoint</vt:lpstr>
      <vt:lpstr>Présentation PowerPoint</vt:lpstr>
      <vt:lpstr>Présentation PowerPoint</vt:lpstr>
      <vt:lpstr>Demande d’un badge de participation et technologie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 Ozobot  Commission scolaire Portages-de-l’Outaouais   Sonya.Fiset@recitmst.qc.ca </dc:title>
  <dc:creator>Sonya Fiset</dc:creator>
  <cp:lastModifiedBy>Fiset Sonia</cp:lastModifiedBy>
  <cp:revision>1</cp:revision>
  <dcterms:modified xsi:type="dcterms:W3CDTF">2019-11-26T20:57:27Z</dcterms:modified>
</cp:coreProperties>
</file>