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y="5143500" cx="9144000"/>
  <p:notesSz cx="6858000" cy="9144000"/>
  <p:embeddedFontLst>
    <p:embeddedFont>
      <p:font typeface="Ubuntu"/>
      <p:regular r:id="rId31"/>
      <p:bold r:id="rId32"/>
      <p:italic r:id="rId33"/>
      <p:boldItalic r:id="rId34"/>
    </p:embeddedFont>
    <p:embeddedFont>
      <p:font typeface="Viga"/>
      <p:regular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1D744D27-C03E-45AB-9335-F06BB2B21E7D}">
  <a:tblStyle styleId="{1D744D27-C03E-45AB-9335-F06BB2B21E7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Ubuntu-regular.fntdata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Ubuntu-italic.fntdata"/><Relationship Id="rId10" Type="http://schemas.openxmlformats.org/officeDocument/2006/relationships/slide" Target="slides/slide4.xml"/><Relationship Id="rId32" Type="http://schemas.openxmlformats.org/officeDocument/2006/relationships/font" Target="fonts/Ubuntu-bold.fntdata"/><Relationship Id="rId13" Type="http://schemas.openxmlformats.org/officeDocument/2006/relationships/slide" Target="slides/slide7.xml"/><Relationship Id="rId35" Type="http://schemas.openxmlformats.org/officeDocument/2006/relationships/font" Target="fonts/Viga-regular.fntdata"/><Relationship Id="rId12" Type="http://schemas.openxmlformats.org/officeDocument/2006/relationships/slide" Target="slides/slide6.xml"/><Relationship Id="rId34" Type="http://schemas.openxmlformats.org/officeDocument/2006/relationships/font" Target="fonts/Ubuntu-bold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4483f58170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4483f58170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4483f58170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4483f58170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4483f58170_1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4483f58170_1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4483f58170_1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4483f58170_1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4483f58170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4483f58170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4483f5817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4483f5817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4483f58170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4483f58170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4483f5817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4483f5817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4483f58170_0_8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4483f58170_0_8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4483f58170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4483f58170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4483f58170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4483f58170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4483f58170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4483f58170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4524c0b596_2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4524c0b596_2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4483f58170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4483f58170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4483f58170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4483f58170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4524c0b596_2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4524c0b596_2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4524c0b596_2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4524c0b596_2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4524c0b596_2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4524c0b596_2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4524c0b596_2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4524c0b596_2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4524c0b596_2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4524c0b596_2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4524c0b596_2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4524c0b596_2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4524c0b596_2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4524c0b596_2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4524c0b596_2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4524c0b596_2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Ubuntu"/>
              <a:buChar char="●"/>
              <a:defRPr>
                <a:latin typeface="Ubuntu"/>
                <a:ea typeface="Ubuntu"/>
                <a:cs typeface="Ubuntu"/>
                <a:sym typeface="Ubuntu"/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Font typeface="Ubuntu"/>
              <a:buChar char="○"/>
              <a:defRPr>
                <a:latin typeface="Ubuntu"/>
                <a:ea typeface="Ubuntu"/>
                <a:cs typeface="Ubuntu"/>
                <a:sym typeface="Ubuntu"/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Font typeface="Ubuntu"/>
              <a:buChar char="●"/>
              <a:defRPr>
                <a:latin typeface="Ubuntu"/>
                <a:ea typeface="Ubuntu"/>
                <a:cs typeface="Ubuntu"/>
                <a:sym typeface="Ubuntu"/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Font typeface="Ubuntu"/>
              <a:buChar char="○"/>
              <a:defRPr>
                <a:latin typeface="Ubuntu"/>
                <a:ea typeface="Ubuntu"/>
                <a:cs typeface="Ubuntu"/>
                <a:sym typeface="Ubuntu"/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Font typeface="Ubuntu"/>
              <a:buChar char="■"/>
              <a:defRPr>
                <a:latin typeface="Ubuntu"/>
                <a:ea typeface="Ubuntu"/>
                <a:cs typeface="Ubuntu"/>
                <a:sym typeface="Ubuntu"/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Font typeface="Ubuntu"/>
              <a:buChar char="●"/>
              <a:defRPr>
                <a:latin typeface="Ubuntu"/>
                <a:ea typeface="Ubuntu"/>
                <a:cs typeface="Ubuntu"/>
                <a:sym typeface="Ubuntu"/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Font typeface="Ubuntu"/>
              <a:buChar char="○"/>
              <a:defRPr>
                <a:latin typeface="Ubuntu"/>
                <a:ea typeface="Ubuntu"/>
                <a:cs typeface="Ubuntu"/>
                <a:sym typeface="Ubuntu"/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Font typeface="Ubuntu"/>
              <a:buChar char="■"/>
              <a:defRPr>
                <a:latin typeface="Ubuntu"/>
                <a:ea typeface="Ubuntu"/>
                <a:cs typeface="Ubuntu"/>
                <a:sym typeface="Ubuntu"/>
              </a:defRPr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None/>
              <a:defRPr sz="4800">
                <a:solidFill>
                  <a:srgbClr val="43434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Ubuntu"/>
              <a:buNone/>
              <a:defRPr>
                <a:latin typeface="Ubuntu"/>
                <a:ea typeface="Ubuntu"/>
                <a:cs typeface="Ubuntu"/>
                <a:sym typeface="Ubuntu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0"/>
              <a:buNone/>
              <a:defRPr sz="12000">
                <a:solidFill>
                  <a:srgbClr val="43434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_2">
  <p:cSld name="TITLE_2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0" y="4968900"/>
            <a:ext cx="9144000" cy="174600"/>
          </a:xfrm>
          <a:prstGeom prst="rect">
            <a:avLst/>
          </a:prstGeom>
          <a:solidFill>
            <a:srgbClr val="FF9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iga"/>
              <a:buNone/>
              <a:defRPr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buntu"/>
              <a:buChar char="■"/>
              <a:defRPr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>
            <a:off x="0" y="4968900"/>
            <a:ext cx="9144000" cy="174600"/>
          </a:xfrm>
          <a:prstGeom prst="rect">
            <a:avLst/>
          </a:prstGeom>
          <a:solidFill>
            <a:srgbClr val="FF9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logo_recit_nouveau.png" id="10" name="Google Shape;10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7910492" y="3724075"/>
            <a:ext cx="1233500" cy="119002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jpg"/><Relationship Id="rId4" Type="http://schemas.openxmlformats.org/officeDocument/2006/relationships/hyperlink" Target="http://unesdoc.unesco.org/images/0024/002429/242996F.pdf" TargetMode="External"/><Relationship Id="rId5" Type="http://schemas.openxmlformats.org/officeDocument/2006/relationships/hyperlink" Target="http://rire.ctreq.qc.ca/2018/07/competences-21e-siecle-2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fr.wikipedia.org/wiki/P%C3%A9dagogie_active" TargetMode="External"/><Relationship Id="rId4" Type="http://schemas.openxmlformats.org/officeDocument/2006/relationships/image" Target="../media/image3.png"/><Relationship Id="rId5" Type="http://schemas.openxmlformats.org/officeDocument/2006/relationships/hyperlink" Target="https://www.erudit.org/fr/revues/qf/1979-n36-qf1208689/51334ac.pdf" TargetMode="External"/><Relationship Id="rId6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hyperlink" Target="http://www.apprendrepourlavie.com/robertogauvin/2016/01/05/un-labo-creatif-pour-faire-quoi-au-juste/" TargetMode="External"/><Relationship Id="rId5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view.genial.ly/5b851f9ac1e5736ddb2f8582/image-interactive" TargetMode="External"/><Relationship Id="rId4" Type="http://schemas.openxmlformats.org/officeDocument/2006/relationships/hyperlink" Target="https://view.genial.ly/5b86dabcbeed686dceda4749/image-interactive" TargetMode="External"/><Relationship Id="rId5" Type="http://schemas.openxmlformats.org/officeDocument/2006/relationships/hyperlink" Target="http://cdp.wpengine.com/wp-content/uploads/2013/10/conception_affiche_8X111.pdf" TargetMode="External"/><Relationship Id="rId6" Type="http://schemas.openxmlformats.org/officeDocument/2006/relationships/hyperlink" Target="http://cdp.wpengine.com/wp-content/uploads/2013/10/analyse_affiche_8X111.pdf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hyperlink" Target="http://blogdev.learnquebec.ca/opencreativespace/" TargetMode="External"/><Relationship Id="rId10" Type="http://schemas.openxmlformats.org/officeDocument/2006/relationships/hyperlink" Target="https://drive.google.com/drive/folders/1vhkkKC8Dp43xTpHAdER-9Pani5c0ERcd?usp=sharing" TargetMode="External"/><Relationship Id="rId12" Type="http://schemas.openxmlformats.org/officeDocument/2006/relationships/image" Target="../media/image19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blogdev.learnquebec.ca/opencreativespace/" TargetMode="External"/><Relationship Id="rId4" Type="http://schemas.openxmlformats.org/officeDocument/2006/relationships/hyperlink" Target="http://fablab.servicescsmb.com/" TargetMode="External"/><Relationship Id="rId9" Type="http://schemas.openxmlformats.org/officeDocument/2006/relationships/hyperlink" Target="https://drive.google.com/drive/folders/1vhkkKC8Dp43xTpHAdER-9Pani5c0ERcd?usp=sharing" TargetMode="External"/><Relationship Id="rId5" Type="http://schemas.openxmlformats.org/officeDocument/2006/relationships/hyperlink" Target="https://se.csbe.qc.ca/kreolab/" TargetMode="External"/><Relationship Id="rId6" Type="http://schemas.openxmlformats.org/officeDocument/2006/relationships/hyperlink" Target="https://mlab.mcq.org/" TargetMode="External"/><Relationship Id="rId7" Type="http://schemas.openxmlformats.org/officeDocument/2006/relationships/hyperlink" Target="https://espace-lab.org/" TargetMode="External"/><Relationship Id="rId8" Type="http://schemas.openxmlformats.org/officeDocument/2006/relationships/hyperlink" Target="http://www.bibliothequedequebec.qc.ca/services/medialab/index.aspx#horaire_felix_leclec" TargetMode="External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24.xml"/><Relationship Id="rId10" Type="http://schemas.openxmlformats.org/officeDocument/2006/relationships/slide" Target="/ppt/slides/slide23.xm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Relationship Id="rId4" Type="http://schemas.openxmlformats.org/officeDocument/2006/relationships/slide" Target="/ppt/slides/slide17.xml"/><Relationship Id="rId9" Type="http://schemas.openxmlformats.org/officeDocument/2006/relationships/slide" Target="/ppt/slides/slide22.xml"/><Relationship Id="rId5" Type="http://schemas.openxmlformats.org/officeDocument/2006/relationships/slide" Target="/ppt/slides/slide18.xml"/><Relationship Id="rId6" Type="http://schemas.openxmlformats.org/officeDocument/2006/relationships/slide" Target="/ppt/slides/slide19.xml"/><Relationship Id="rId7" Type="http://schemas.openxmlformats.org/officeDocument/2006/relationships/slide" Target="/ppt/slides/slide20.xml"/><Relationship Id="rId8" Type="http://schemas.openxmlformats.org/officeDocument/2006/relationships/slide" Target="/ppt/slides/slide21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0" Type="http://schemas.openxmlformats.org/officeDocument/2006/relationships/hyperlink" Target="https://view.genial.ly/5b86dabcbeed686dceda4749/image-interactive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Relationship Id="rId4" Type="http://schemas.openxmlformats.org/officeDocument/2006/relationships/hyperlink" Target="http://recit.qc.ca/parcours-de-formation-combos-numeriques-laboratoire-creatif" TargetMode="External"/><Relationship Id="rId9" Type="http://schemas.openxmlformats.org/officeDocument/2006/relationships/hyperlink" Target="https://view.genial.ly/5b851f9ac1e5736ddb2f8582/image-interactive" TargetMode="External"/><Relationship Id="rId5" Type="http://schemas.openxmlformats.org/officeDocument/2006/relationships/hyperlink" Target="https://campus.recit.qc.ca/course/index.php?categoryid=23" TargetMode="External"/><Relationship Id="rId6" Type="http://schemas.openxmlformats.org/officeDocument/2006/relationships/hyperlink" Target="http://www.recitarts.ca/trouver-des-ressources/Domaine-des-arts/dossiers-687/l-approche-stiam/" TargetMode="External"/><Relationship Id="rId7" Type="http://schemas.openxmlformats.org/officeDocument/2006/relationships/hyperlink" Target="http://www.recitarts.ca/trouver-des-ressources/Domaine-des-arts/dossiers-687/l-approche-stiam/" TargetMode="External"/><Relationship Id="rId8" Type="http://schemas.openxmlformats.org/officeDocument/2006/relationships/hyperlink" Target="https://view.genial.ly/5b851f9ac1e5736ddb2f8582/image-interactive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mailto:pierre.lachance@recitmst.qc.ca" TargetMode="External"/><Relationship Id="rId4" Type="http://schemas.openxmlformats.org/officeDocument/2006/relationships/hyperlink" Target="mailto:touchette.patrick@cscapitale.qc.ca" TargetMode="External"/><Relationship Id="rId9" Type="http://schemas.openxmlformats.org/officeDocument/2006/relationships/image" Target="../media/image6.jpg"/><Relationship Id="rId5" Type="http://schemas.openxmlformats.org/officeDocument/2006/relationships/image" Target="../media/image14.jpg"/><Relationship Id="rId6" Type="http://schemas.openxmlformats.org/officeDocument/2006/relationships/image" Target="../media/image8.jpg"/><Relationship Id="rId7" Type="http://schemas.openxmlformats.org/officeDocument/2006/relationships/image" Target="../media/image13.jpg"/><Relationship Id="rId8" Type="http://schemas.openxmlformats.org/officeDocument/2006/relationships/image" Target="../media/image1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ésultats de recherche d'images pour « fablab »" id="61" name="Google Shape;61;p14"/>
          <p:cNvPicPr preferRelativeResize="0"/>
          <p:nvPr/>
        </p:nvPicPr>
        <p:blipFill>
          <a:blip r:embed="rId3">
            <a:alphaModFix amt="14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>
            <p:ph type="ctrTitle"/>
          </p:nvPr>
        </p:nvSpPr>
        <p:spPr>
          <a:xfrm>
            <a:off x="464108" y="8969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Laboratoire créatif</a:t>
            </a:r>
            <a:endParaRPr/>
          </a:p>
        </p:txBody>
      </p:sp>
      <p:sp>
        <p:nvSpPr>
          <p:cNvPr id="63" name="Google Shape;63;p14"/>
          <p:cNvSpPr txBox="1"/>
          <p:nvPr>
            <p:ph idx="1" type="subTitle"/>
          </p:nvPr>
        </p:nvSpPr>
        <p:spPr>
          <a:xfrm>
            <a:off x="464100" y="29865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AESTQ 2018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Pierre Lachance et Patrick Touchette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Plan de l’atelier</a:t>
            </a:r>
            <a:endParaRPr/>
          </a:p>
        </p:txBody>
      </p:sp>
      <p:pic>
        <p:nvPicPr>
          <p:cNvPr descr="Résultats de recherche d'images pour « fablab »" id="69" name="Google Shape;69;p15"/>
          <p:cNvPicPr preferRelativeResize="0"/>
          <p:nvPr/>
        </p:nvPicPr>
        <p:blipFill>
          <a:blip r:embed="rId3">
            <a:alphaModFix amt="21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808650" y="1304875"/>
            <a:ext cx="8176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fr-CA"/>
              <a:t>Bienvenue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fr-CA"/>
              <a:t>Buts de l’atelier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fr-CA"/>
              <a:t>Vos besoins, questions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fr-CA"/>
              <a:t>Pourquoi un laboratoire créatif?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b="1" lang="fr-CA"/>
              <a:t>Compétences, pédagogie, matériel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fr-CA"/>
              <a:t>Quelques exemples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fr-CA"/>
              <a:t>Activité : Plan de mon laboratoire créatif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fr-CA"/>
              <a:t>Conseils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fr-CA"/>
              <a:t>Moyens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fr-CA"/>
              <a:t>Retour</a:t>
            </a:r>
            <a:endParaRPr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ésultats de recherche d'images pour « compétence 21e siècle »" id="75" name="Google Shape;75;p16"/>
          <p:cNvPicPr preferRelativeResize="0"/>
          <p:nvPr/>
        </p:nvPicPr>
        <p:blipFill>
          <a:blip r:embed="rId3">
            <a:alphaModFix amt="19000"/>
          </a:blip>
          <a:stretch>
            <a:fillRect/>
          </a:stretch>
        </p:blipFill>
        <p:spPr>
          <a:xfrm>
            <a:off x="0" y="0"/>
            <a:ext cx="9144000" cy="6077286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>
            <p:ph type="title"/>
          </p:nvPr>
        </p:nvSpPr>
        <p:spPr>
          <a:xfrm>
            <a:off x="616500" y="749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Compétences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citoyennes - personnelles - professionnelles</a:t>
            </a:r>
            <a:endParaRPr/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470650" y="1806300"/>
            <a:ext cx="4825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fr-CA"/>
              <a:t>Compétences 21e siècle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fr-CA"/>
              <a:t>Pensée critique et résolution de problèmes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fr-CA"/>
              <a:t>Collaboration et leadership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fr-CA"/>
              <a:t>Agilité et adaptabilité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fr-CA"/>
              <a:t>Initiative et esprit d’entreprise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fr-CA"/>
              <a:t>Communication orale et écrite efficace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fr-CA"/>
              <a:t>Obtention et analyse de l’information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fr-CA"/>
              <a:t>Curiosité et imagination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fr-CA" sz="1000" u="sng">
                <a:solidFill>
                  <a:schemeClr val="hlink"/>
                </a:solidFill>
                <a:hlinkClick r:id="rId4"/>
              </a:rPr>
              <a:t>http://unesdoc.unesco.org/images/0024/002429/242996F.pdf</a:t>
            </a:r>
            <a:endParaRPr b="1" sz="10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/>
          </a:p>
        </p:txBody>
      </p:sp>
      <p:sp>
        <p:nvSpPr>
          <p:cNvPr id="78" name="Google Shape;78;p16"/>
          <p:cNvSpPr txBox="1"/>
          <p:nvPr/>
        </p:nvSpPr>
        <p:spPr>
          <a:xfrm>
            <a:off x="5058300" y="1705050"/>
            <a:ext cx="40788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86254"/>
              </a:buClr>
              <a:buSzPts val="1800"/>
              <a:buChar char="-"/>
            </a:pPr>
            <a:r>
              <a:rPr b="1" lang="fr-CA" sz="1800">
                <a:solidFill>
                  <a:srgbClr val="686254"/>
                </a:solidFill>
              </a:rPr>
              <a:t>Apprendre à connaître;</a:t>
            </a:r>
            <a:endParaRPr b="1" sz="1800">
              <a:solidFill>
                <a:srgbClr val="686254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86254"/>
              </a:buClr>
              <a:buSzPts val="1800"/>
              <a:buChar char="-"/>
            </a:pPr>
            <a:r>
              <a:rPr b="1" lang="fr-CA" sz="1800">
                <a:solidFill>
                  <a:srgbClr val="686254"/>
                </a:solidFill>
              </a:rPr>
              <a:t>Apprendre à faire;</a:t>
            </a:r>
            <a:endParaRPr b="1" sz="1800">
              <a:solidFill>
                <a:srgbClr val="686254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86254"/>
              </a:buClr>
              <a:buSzPts val="1800"/>
              <a:buChar char="-"/>
            </a:pPr>
            <a:r>
              <a:rPr b="1" lang="fr-CA" sz="1800">
                <a:solidFill>
                  <a:srgbClr val="686254"/>
                </a:solidFill>
              </a:rPr>
              <a:t>Apprendre à être;</a:t>
            </a:r>
            <a:endParaRPr b="1" sz="1800">
              <a:solidFill>
                <a:srgbClr val="686254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86254"/>
              </a:buClr>
              <a:buSzPts val="1800"/>
              <a:buChar char="-"/>
            </a:pPr>
            <a:r>
              <a:rPr b="1" lang="fr-CA" sz="1800">
                <a:solidFill>
                  <a:srgbClr val="686254"/>
                </a:solidFill>
              </a:rPr>
              <a:t>Apprendre à vivre ensemble.</a:t>
            </a:r>
            <a:endParaRPr b="1" sz="1800">
              <a:solidFill>
                <a:srgbClr val="68625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None/>
            </a:pPr>
            <a:r>
              <a:rPr b="1" lang="fr-CA" sz="1000" u="sng">
                <a:solidFill>
                  <a:schemeClr val="hlink"/>
                </a:solidFill>
                <a:hlinkClick r:id="rId5"/>
              </a:rPr>
              <a:t>http://rire.ctreq.qc.ca/2018/07/competences-21e-siecle-2/</a:t>
            </a:r>
            <a:endParaRPr b="1" sz="1000">
              <a:solidFill>
                <a:srgbClr val="686254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Pédagogie ouverte</a:t>
            </a:r>
            <a:endParaRPr/>
          </a:p>
        </p:txBody>
      </p:sp>
      <p:pic>
        <p:nvPicPr>
          <p:cNvPr id="84" name="Google Shape;84;p17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70125"/>
            <a:ext cx="3328753" cy="382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553" y="1170125"/>
            <a:ext cx="3962400" cy="290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445025"/>
            <a:ext cx="8597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Un laboratoire créatif pour soutenir une pédagogie ouverte et le développement de compétences du 21e</a:t>
            </a: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6425" y="1788063"/>
            <a:ext cx="1291525" cy="156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800" y="1322525"/>
            <a:ext cx="4286250" cy="336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Pédagogie</a:t>
            </a:r>
            <a:endParaRPr/>
          </a:p>
        </p:txBody>
      </p:sp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624500" y="1469975"/>
            <a:ext cx="4064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Pensée design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4"/>
              </a:rPr>
              <a:t>Approche STEAM</a:t>
            </a:r>
            <a:r>
              <a:rPr lang="fr-CA"/>
              <a:t> (MATIS OU STIAM)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Démarche de </a:t>
            </a:r>
            <a:r>
              <a:rPr lang="fr-CA" u="sng">
                <a:solidFill>
                  <a:schemeClr val="hlink"/>
                </a:solidFill>
                <a:hlinkClick r:id="rId5"/>
              </a:rPr>
              <a:t>conception</a:t>
            </a:r>
            <a:r>
              <a:rPr lang="fr-CA"/>
              <a:t>, </a:t>
            </a:r>
            <a:r>
              <a:rPr lang="fr-CA" u="sng">
                <a:solidFill>
                  <a:schemeClr val="hlink"/>
                </a:solidFill>
                <a:hlinkClick r:id="rId6"/>
              </a:rPr>
              <a:t>d’analyse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/>
              <a:t>Résolution de problème</a:t>
            </a:r>
            <a:endParaRPr sz="1100">
              <a:solidFill>
                <a:schemeClr val="dk1"/>
              </a:solidFill>
              <a:highlight>
                <a:srgbClr val="00FF00"/>
              </a:highlight>
            </a:endParaRPr>
          </a:p>
        </p:txBody>
      </p:sp>
      <p:sp>
        <p:nvSpPr>
          <p:cNvPr id="99" name="Google Shape;99;p19"/>
          <p:cNvSpPr txBox="1"/>
          <p:nvPr>
            <p:ph idx="1" type="body"/>
          </p:nvPr>
        </p:nvSpPr>
        <p:spPr>
          <a:xfrm>
            <a:off x="4572000" y="445025"/>
            <a:ext cx="3911100" cy="3776400"/>
          </a:xfrm>
          <a:prstGeom prst="rect">
            <a:avLst/>
          </a:prstGeom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fr-CA" sz="1200"/>
              <a:t>Artistique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fr-CA" sz="1200"/>
              <a:t>Utilitaire 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fr-CA" sz="1200"/>
              <a:t>Approche orientante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fr-CA" sz="1200"/>
              <a:t>Exploration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fr-CA" sz="1200"/>
              <a:t>Développement personnel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fr-CA" sz="1200"/>
              <a:t>Expérimentation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fr-CA" sz="1200"/>
              <a:t>Loisir, jeu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fr-CA" sz="1200"/>
              <a:t>Créativité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fr-CA" sz="1200"/>
              <a:t>Pensée critique,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fr-CA" sz="1200"/>
              <a:t>Résolution de problèmes,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fr-CA" sz="1200"/>
              <a:t>Capacité de développer des produits de qualité et productivité.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fr-CA" sz="1200"/>
              <a:t>Collaboration,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fr-CA" sz="1200"/>
              <a:t>Communication,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fr-CA" sz="1200"/>
              <a:t>Compétences liées aux technologies de l’information et des communications (TIC),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fr-CA" sz="1200"/>
              <a:t>Habiletés sociales et culturelles, citoyenneté.</a:t>
            </a:r>
            <a:endParaRPr sz="1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ésultats de recherche d'images pour « fablab »" id="104" name="Google Shape;104;p20"/>
          <p:cNvPicPr preferRelativeResize="0"/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0"/>
          <p:cNvSpPr txBox="1"/>
          <p:nvPr>
            <p:ph type="title"/>
          </p:nvPr>
        </p:nvSpPr>
        <p:spPr>
          <a:xfrm>
            <a:off x="464100" y="597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Quoi dans un lab</a:t>
            </a:r>
            <a:endParaRPr/>
          </a:p>
        </p:txBody>
      </p:sp>
      <p:sp>
        <p:nvSpPr>
          <p:cNvPr id="106" name="Google Shape;106;p20"/>
          <p:cNvSpPr txBox="1"/>
          <p:nvPr>
            <p:ph idx="1" type="body"/>
          </p:nvPr>
        </p:nvSpPr>
        <p:spPr>
          <a:xfrm>
            <a:off x="776375" y="2636700"/>
            <a:ext cx="4057200" cy="209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/>
              <a:t>Divers points de départ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fr-CA"/>
              <a:t>Local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-CA"/>
              <a:t>Philosophie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-CA"/>
              <a:t>Projet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-CA"/>
              <a:t>Équipement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0"/>
          <p:cNvSpPr/>
          <p:nvPr/>
        </p:nvSpPr>
        <p:spPr>
          <a:xfrm>
            <a:off x="4680600" y="-476800"/>
            <a:ext cx="5308848" cy="3344328"/>
          </a:xfrm>
          <a:prstGeom prst="irregularSeal1">
            <a:avLst/>
          </a:prstGeom>
          <a:noFill/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800">
                <a:solidFill>
                  <a:srgbClr val="434343"/>
                </a:solidFill>
              </a:rPr>
              <a:t>Disposition dans le local</a:t>
            </a:r>
            <a:endParaRPr sz="1800"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800">
                <a:solidFill>
                  <a:srgbClr val="434343"/>
                </a:solidFill>
              </a:rPr>
              <a:t>Gestion de la classe</a:t>
            </a:r>
            <a:endParaRPr sz="1800"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800">
                <a:solidFill>
                  <a:srgbClr val="434343"/>
                </a:solidFill>
              </a:rPr>
              <a:t>Projet élève</a:t>
            </a:r>
            <a:endParaRPr sz="1800"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800">
                <a:solidFill>
                  <a:srgbClr val="434343"/>
                </a:solidFill>
              </a:rPr>
              <a:t>Matériel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ésultats de recherche d'images pour « fablab »" id="112" name="Google Shape;112;p21"/>
          <p:cNvPicPr preferRelativeResize="0"/>
          <p:nvPr/>
        </p:nvPicPr>
        <p:blipFill>
          <a:blip r:embed="rId3">
            <a:alphaModFix amt="17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1"/>
          <p:cNvSpPr txBox="1"/>
          <p:nvPr>
            <p:ph type="title"/>
          </p:nvPr>
        </p:nvSpPr>
        <p:spPr>
          <a:xfrm>
            <a:off x="464100" y="597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Matériel</a:t>
            </a:r>
            <a:endParaRPr/>
          </a:p>
        </p:txBody>
      </p:sp>
      <p:graphicFrame>
        <p:nvGraphicFramePr>
          <p:cNvPr id="114" name="Google Shape;114;p21"/>
          <p:cNvGraphicFramePr/>
          <p:nvPr/>
        </p:nvGraphicFramePr>
        <p:xfrm>
          <a:off x="1104900" y="1279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{1D744D27-C03E-45AB-9335-F06BB2B21E7D}</a:tableStyleId>
              </a:tblPr>
              <a:tblGrid>
                <a:gridCol w="3619500"/>
                <a:gridCol w="3619500"/>
              </a:tblGrid>
              <a:tr h="4612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>
                          <a:solidFill>
                            <a:srgbClr val="434343"/>
                          </a:solidFill>
                        </a:rPr>
                        <a:t>Non numérique</a:t>
                      </a:r>
                      <a:endParaRPr b="1" sz="1800">
                        <a:solidFill>
                          <a:srgbClr val="434343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 sz="1800">
                          <a:solidFill>
                            <a:srgbClr val="434343"/>
                          </a:solidFill>
                        </a:rPr>
                        <a:t>Numérique</a:t>
                      </a:r>
                      <a:endParaRPr b="1" sz="1800">
                        <a:solidFill>
                          <a:srgbClr val="434343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2372650">
                <a:tc>
                  <a:txBody>
                    <a:bodyPr>
                      <a:noAutofit/>
                    </a:bodyPr>
                    <a:lstStyle/>
                    <a:p>
                      <a:pPr indent="-3175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400"/>
                        <a:buChar char="●"/>
                      </a:pPr>
                      <a:r>
                        <a:rPr b="1" lang="fr-CA">
                          <a:solidFill>
                            <a:srgbClr val="434343"/>
                          </a:solidFill>
                        </a:rPr>
                        <a:t>Matériel d’arts</a:t>
                      </a:r>
                      <a:endParaRPr b="1">
                        <a:solidFill>
                          <a:srgbClr val="434343"/>
                        </a:solidFill>
                      </a:endParaRPr>
                    </a:p>
                    <a:p>
                      <a:pPr indent="-3175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400"/>
                        <a:buChar char="●"/>
                      </a:pPr>
                      <a:r>
                        <a:rPr b="1" lang="fr-CA">
                          <a:solidFill>
                            <a:srgbClr val="434343"/>
                          </a:solidFill>
                        </a:rPr>
                        <a:t>Électronique, fer à souder</a:t>
                      </a:r>
                      <a:endParaRPr b="1">
                        <a:solidFill>
                          <a:srgbClr val="434343"/>
                        </a:solidFill>
                      </a:endParaRPr>
                    </a:p>
                    <a:p>
                      <a:pPr indent="-3175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400"/>
                        <a:buChar char="●"/>
                      </a:pPr>
                      <a:r>
                        <a:rPr b="1" lang="fr-CA">
                          <a:solidFill>
                            <a:srgbClr val="434343"/>
                          </a:solidFill>
                        </a:rPr>
                        <a:t>Récupération (ordinateurs et +)</a:t>
                      </a:r>
                      <a:endParaRPr b="1">
                        <a:solidFill>
                          <a:srgbClr val="434343"/>
                        </a:solidFill>
                      </a:endParaRPr>
                    </a:p>
                    <a:p>
                      <a:pPr indent="-3175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400"/>
                        <a:buChar char="●"/>
                      </a:pPr>
                      <a:r>
                        <a:rPr b="1" lang="fr-CA">
                          <a:solidFill>
                            <a:srgbClr val="434343"/>
                          </a:solidFill>
                        </a:rPr>
                        <a:t>Plieuse de plastique</a:t>
                      </a:r>
                      <a:endParaRPr b="1">
                        <a:solidFill>
                          <a:srgbClr val="434343"/>
                        </a:solidFill>
                      </a:endParaRPr>
                    </a:p>
                    <a:p>
                      <a:pPr indent="-3175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400"/>
                        <a:buChar char="●"/>
                      </a:pPr>
                      <a:r>
                        <a:rPr b="1" lang="fr-CA">
                          <a:solidFill>
                            <a:srgbClr val="434343"/>
                          </a:solidFill>
                        </a:rPr>
                        <a:t>Divers matériaux</a:t>
                      </a:r>
                      <a:endParaRPr b="1">
                        <a:solidFill>
                          <a:srgbClr val="43434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solidFill>
                          <a:srgbClr val="43434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>
                          <a:solidFill>
                            <a:srgbClr val="434343"/>
                          </a:solidFill>
                        </a:rPr>
                        <a:t>...</a:t>
                      </a:r>
                      <a:endParaRPr b="1">
                        <a:solidFill>
                          <a:srgbClr val="434343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-3175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400"/>
                        <a:buChar char="●"/>
                      </a:pPr>
                      <a:r>
                        <a:rPr b="1" lang="fr-CA">
                          <a:solidFill>
                            <a:srgbClr val="434343"/>
                          </a:solidFill>
                        </a:rPr>
                        <a:t>Imprimante 3D (et 2D)</a:t>
                      </a:r>
                      <a:endParaRPr b="1">
                        <a:solidFill>
                          <a:srgbClr val="434343"/>
                        </a:solidFill>
                      </a:endParaRPr>
                    </a:p>
                    <a:p>
                      <a:pPr indent="-3175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400"/>
                        <a:buChar char="●"/>
                      </a:pPr>
                      <a:r>
                        <a:rPr b="1" lang="fr-CA">
                          <a:solidFill>
                            <a:srgbClr val="434343"/>
                          </a:solidFill>
                        </a:rPr>
                        <a:t>Découpe vinyle</a:t>
                      </a:r>
                      <a:endParaRPr b="1">
                        <a:solidFill>
                          <a:srgbClr val="434343"/>
                        </a:solidFill>
                      </a:endParaRPr>
                    </a:p>
                    <a:p>
                      <a:pPr indent="-3175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400"/>
                        <a:buChar char="●"/>
                      </a:pPr>
                      <a:r>
                        <a:rPr b="1" lang="fr-CA">
                          <a:solidFill>
                            <a:srgbClr val="434343"/>
                          </a:solidFill>
                        </a:rPr>
                        <a:t>Caméra 360 + casque RV</a:t>
                      </a:r>
                      <a:endParaRPr b="1">
                        <a:solidFill>
                          <a:srgbClr val="434343"/>
                        </a:solidFill>
                      </a:endParaRPr>
                    </a:p>
                    <a:p>
                      <a:pPr indent="-3175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400"/>
                        <a:buChar char="●"/>
                      </a:pPr>
                      <a:r>
                        <a:rPr b="1" lang="fr-CA">
                          <a:solidFill>
                            <a:srgbClr val="434343"/>
                          </a:solidFill>
                        </a:rPr>
                        <a:t>Écran vert + tablette/caméra</a:t>
                      </a:r>
                      <a:endParaRPr b="1">
                        <a:solidFill>
                          <a:srgbClr val="434343"/>
                        </a:solidFill>
                      </a:endParaRPr>
                    </a:p>
                    <a:p>
                      <a:pPr indent="-3175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400"/>
                        <a:buChar char="●"/>
                      </a:pPr>
                      <a:r>
                        <a:rPr b="1" lang="fr-CA">
                          <a:solidFill>
                            <a:srgbClr val="434343"/>
                          </a:solidFill>
                        </a:rPr>
                        <a:t>Divers robots</a:t>
                      </a:r>
                      <a:endParaRPr b="1">
                        <a:solidFill>
                          <a:srgbClr val="434343"/>
                        </a:solidFill>
                      </a:endParaRPr>
                    </a:p>
                    <a:p>
                      <a:pPr indent="-3175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400"/>
                        <a:buChar char="●"/>
                      </a:pPr>
                      <a:r>
                        <a:rPr b="1" lang="fr-CA">
                          <a:solidFill>
                            <a:srgbClr val="434343"/>
                          </a:solidFill>
                        </a:rPr>
                        <a:t>Ordinateurs, portables infonuagiques, tablettes</a:t>
                      </a:r>
                      <a:endParaRPr b="1">
                        <a:solidFill>
                          <a:srgbClr val="434343"/>
                        </a:solidFill>
                      </a:endParaRPr>
                    </a:p>
                    <a:p>
                      <a:pPr indent="-3175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34343"/>
                        </a:buClr>
                        <a:buSzPts val="1400"/>
                        <a:buChar char="●"/>
                      </a:pPr>
                      <a:r>
                        <a:rPr b="1" lang="fr-CA">
                          <a:solidFill>
                            <a:srgbClr val="434343"/>
                          </a:solidFill>
                        </a:rPr>
                        <a:t>Brodeuse numérique</a:t>
                      </a:r>
                      <a:endParaRPr b="1">
                        <a:solidFill>
                          <a:srgbClr val="43434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solidFill>
                          <a:srgbClr val="43434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CA">
                          <a:solidFill>
                            <a:srgbClr val="434343"/>
                          </a:solidFill>
                        </a:rPr>
                        <a:t>...</a:t>
                      </a:r>
                      <a:endParaRPr b="1">
                        <a:solidFill>
                          <a:srgbClr val="43434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solidFill>
                          <a:srgbClr val="434343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Quelques exemples</a:t>
            </a:r>
            <a:endParaRPr/>
          </a:p>
        </p:txBody>
      </p:sp>
      <p:sp>
        <p:nvSpPr>
          <p:cNvPr id="120" name="Google Shape;120;p22"/>
          <p:cNvSpPr txBox="1"/>
          <p:nvPr>
            <p:ph idx="1" type="body"/>
          </p:nvPr>
        </p:nvSpPr>
        <p:spPr>
          <a:xfrm>
            <a:off x="963150" y="1152475"/>
            <a:ext cx="7869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Open creative space</a:t>
            </a:r>
            <a:r>
              <a:rPr lang="fr-CA"/>
              <a:t> (LEARN)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accent5"/>
                </a:solidFill>
                <a:hlinkClick r:id="rId4"/>
              </a:rPr>
              <a:t>FabLab</a:t>
            </a:r>
            <a:r>
              <a:rPr lang="fr-CA"/>
              <a:t> (CSMB)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5"/>
              </a:rPr>
              <a:t>KREÖLab</a:t>
            </a:r>
            <a:r>
              <a:rPr lang="fr-CA"/>
              <a:t> (CSBE)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6"/>
              </a:rPr>
              <a:t>MLab</a:t>
            </a:r>
            <a:r>
              <a:rPr lang="fr-CA"/>
              <a:t> (Musée de la civilisation)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7"/>
              </a:rPr>
              <a:t>https://espace-lab.org/</a:t>
            </a:r>
            <a:r>
              <a:rPr lang="fr-CA"/>
              <a:t> (Ste-Foy)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8"/>
              </a:rPr>
              <a:t>MediaLab</a:t>
            </a:r>
            <a:r>
              <a:rPr lang="fr-CA"/>
              <a:t> (Québec)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hlink"/>
                </a:solidFill>
                <a:hlinkClick r:id="rId9"/>
              </a:rPr>
              <a:t>Quelques p</a:t>
            </a:r>
            <a:r>
              <a:rPr lang="fr-CA" u="sng">
                <a:solidFill>
                  <a:schemeClr val="hlink"/>
                </a:solidFill>
                <a:hlinkClick r:id="rId10"/>
              </a:rPr>
              <a:t>hotos</a:t>
            </a:r>
            <a:r>
              <a:rPr lang="fr-CA"/>
              <a:t> </a:t>
            </a:r>
            <a:endParaRPr u="sng">
              <a:solidFill>
                <a:schemeClr val="hlink"/>
              </a:solidFill>
              <a:hlinkClick r:id="rId11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2"/>
          <p:cNvSpPr/>
          <p:nvPr/>
        </p:nvSpPr>
        <p:spPr>
          <a:xfrm>
            <a:off x="4905500" y="3489800"/>
            <a:ext cx="2677500" cy="1185300"/>
          </a:xfrm>
          <a:prstGeom prst="wedgeRoundRectCallout">
            <a:avLst>
              <a:gd fmla="val -10425" name="adj1"/>
              <a:gd fmla="val -70706" name="adj2"/>
              <a:gd fmla="val 0" name="adj3"/>
            </a:avLst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rgbClr val="666666"/>
                </a:solidFill>
              </a:rPr>
              <a:t>Tous différents !</a:t>
            </a:r>
            <a:endParaRPr sz="2400">
              <a:solidFill>
                <a:srgbClr val="666666"/>
              </a:solidFill>
            </a:endParaRPr>
          </a:p>
        </p:txBody>
      </p:sp>
      <p:pic>
        <p:nvPicPr>
          <p:cNvPr id="122" name="Google Shape;122;p2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905500" y="445025"/>
            <a:ext cx="3702727" cy="27770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ésultats de recherche d'images pour « fablab »" id="127" name="Google Shape;127;p23"/>
          <p:cNvPicPr preferRelativeResize="0"/>
          <p:nvPr/>
        </p:nvPicPr>
        <p:blipFill>
          <a:blip r:embed="rId3">
            <a:alphaModFix amt="24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3"/>
          <p:cNvSpPr txBox="1"/>
          <p:nvPr>
            <p:ph type="title"/>
          </p:nvPr>
        </p:nvSpPr>
        <p:spPr>
          <a:xfrm>
            <a:off x="464100" y="597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Mon laboratoire créatif de rêve...</a:t>
            </a:r>
            <a:endParaRPr/>
          </a:p>
        </p:txBody>
      </p:sp>
      <p:sp>
        <p:nvSpPr>
          <p:cNvPr id="129" name="Google Shape;129;p23"/>
          <p:cNvSpPr txBox="1"/>
          <p:nvPr>
            <p:ph idx="1" type="body"/>
          </p:nvPr>
        </p:nvSpPr>
        <p:spPr>
          <a:xfrm>
            <a:off x="523275" y="1299900"/>
            <a:ext cx="63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Outil : Google Dessin ou sur papier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Tâche (15 min) : Comment planifier un laboratoire créatif?</a:t>
            </a:r>
            <a:endParaRPr i="1" sz="14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b="1" lang="fr-CA"/>
              <a:t>Retour</a:t>
            </a:r>
            <a:endParaRPr b="1"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b="1" lang="fr-CA"/>
              <a:t>Intentions pédagogiques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fr-CA"/>
              <a:t>Type de locaux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fr-CA"/>
              <a:t>Équipements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fr-CA"/>
              <a:t>Projets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fr-CA"/>
              <a:t>...</a:t>
            </a:r>
            <a:endParaRPr b="1"/>
          </a:p>
        </p:txBody>
      </p:sp>
      <p:sp>
        <p:nvSpPr>
          <p:cNvPr id="130" name="Google Shape;130;p23"/>
          <p:cNvSpPr txBox="1"/>
          <p:nvPr/>
        </p:nvSpPr>
        <p:spPr>
          <a:xfrm>
            <a:off x="4965350" y="2388150"/>
            <a:ext cx="1735800" cy="12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fr-CA" u="sng">
                <a:solidFill>
                  <a:schemeClr val="hlink"/>
                </a:solidFill>
                <a:hlinkClick action="ppaction://hlinksldjump" r:id="rId4"/>
              </a:rPr>
              <a:t>Équipe 1</a:t>
            </a:r>
            <a:endParaRPr b="1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fr-CA" u="sng">
                <a:solidFill>
                  <a:schemeClr val="hlink"/>
                </a:solidFill>
                <a:hlinkClick action="ppaction://hlinksldjump" r:id="rId5"/>
              </a:rPr>
              <a:t>Équipe 2</a:t>
            </a:r>
            <a:endParaRPr b="1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fr-CA" u="sng">
                <a:solidFill>
                  <a:schemeClr val="hlink"/>
                </a:solidFill>
                <a:hlinkClick action="ppaction://hlinksldjump" r:id="rId6"/>
              </a:rPr>
              <a:t>Équipe 3</a:t>
            </a:r>
            <a:endParaRPr b="1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fr-CA" u="sng">
                <a:solidFill>
                  <a:schemeClr val="hlink"/>
                </a:solidFill>
                <a:hlinkClick action="ppaction://hlinksldjump" r:id="rId7"/>
              </a:rPr>
              <a:t>Équipe 4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3"/>
          <p:cNvSpPr txBox="1"/>
          <p:nvPr/>
        </p:nvSpPr>
        <p:spPr>
          <a:xfrm>
            <a:off x="6637000" y="2869325"/>
            <a:ext cx="1515600" cy="11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b="1" lang="fr-CA" u="sng">
                <a:solidFill>
                  <a:schemeClr val="hlink"/>
                </a:solidFill>
                <a:hlinkClick action="ppaction://hlinksldjump" r:id="rId8"/>
              </a:rPr>
              <a:t>Équipe 5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b="1" lang="fr-CA" u="sng">
                <a:solidFill>
                  <a:schemeClr val="hlink"/>
                </a:solidFill>
                <a:hlinkClick action="ppaction://hlinksldjump" r:id="rId9"/>
              </a:rPr>
              <a:t>Équipe 6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b="1" lang="fr-CA" u="sng">
                <a:solidFill>
                  <a:schemeClr val="hlink"/>
                </a:solidFill>
                <a:hlinkClick action="ppaction://hlinksldjump" r:id="rId10"/>
              </a:rPr>
              <a:t>Équipe 7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b="1" lang="fr-CA" u="sng">
                <a:solidFill>
                  <a:schemeClr val="hlink"/>
                </a:solidFill>
                <a:hlinkClick action="ppaction://hlinksldjump" r:id="rId11"/>
              </a:rPr>
              <a:t>Équipe 8</a:t>
            </a:r>
            <a:endParaRPr b="1"/>
          </a:p>
        </p:txBody>
      </p:sp>
      <p:sp>
        <p:nvSpPr>
          <p:cNvPr id="132" name="Google Shape;132;p23"/>
          <p:cNvSpPr/>
          <p:nvPr/>
        </p:nvSpPr>
        <p:spPr>
          <a:xfrm rot="3786167">
            <a:off x="6297601" y="824968"/>
            <a:ext cx="2939048" cy="1239966"/>
          </a:xfrm>
          <a:prstGeom prst="uturnArrow">
            <a:avLst>
              <a:gd fmla="val 13726" name="adj1"/>
              <a:gd fmla="val 25000" name="adj2"/>
              <a:gd fmla="val 25000" name="adj3"/>
              <a:gd fmla="val 43750" name="adj4"/>
              <a:gd fmla="val 75000" name="adj5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3"/>
          <p:cNvSpPr/>
          <p:nvPr/>
        </p:nvSpPr>
        <p:spPr>
          <a:xfrm flipH="1" rot="8848661">
            <a:off x="3734568" y="3404140"/>
            <a:ext cx="1469789" cy="1203230"/>
          </a:xfrm>
          <a:prstGeom prst="bentArrow">
            <a:avLst>
              <a:gd fmla="val 10641" name="adj1"/>
              <a:gd fmla="val 25000" name="adj2"/>
              <a:gd fmla="val 25000" name="adj3"/>
              <a:gd fmla="val 43750" name="adj4"/>
            </a:avLst>
          </a:prstGeom>
          <a:solidFill>
            <a:srgbClr val="1155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685800" rotWithShape="0" algn="bl" dir="5400000" dist="19050">
              <a:srgbClr val="FFD966">
                <a:alpha val="50000"/>
              </a:srgbClr>
            </a:outerShdw>
            <a:reflection blurRad="0" dir="5400000" dist="38100" endA="0" endPos="30000" fadeDir="5400012" kx="0" rotWithShape="0" algn="bl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À prendre en compte</a:t>
            </a:r>
            <a:endParaRPr/>
          </a:p>
        </p:txBody>
      </p:sp>
      <p:sp>
        <p:nvSpPr>
          <p:cNvPr id="139" name="Google Shape;139;p24"/>
          <p:cNvSpPr txBox="1"/>
          <p:nvPr>
            <p:ph idx="1" type="body"/>
          </p:nvPr>
        </p:nvSpPr>
        <p:spPr>
          <a:xfrm>
            <a:off x="666825" y="1364125"/>
            <a:ext cx="8165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Est-ce qu’on a besoin d’un laboratoire créatif?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Si oui, pourquoi (intentions)?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Avoir une équipe de facilitateurs (engagés dans le projet)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Étape par étape (préparation, réalisation, intégration)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Il ne sera pas «hot» à la première semaine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ésultats de recherche d'images pour « fablab »" id="144" name="Google Shape;144;p25"/>
          <p:cNvPicPr preferRelativeResize="0"/>
          <p:nvPr/>
        </p:nvPicPr>
        <p:blipFill>
          <a:blip r:embed="rId3">
            <a:alphaModFix amt="29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5"/>
          <p:cNvSpPr txBox="1"/>
          <p:nvPr>
            <p:ph idx="1" type="body"/>
          </p:nvPr>
        </p:nvSpPr>
        <p:spPr>
          <a:xfrm rot="-5400000">
            <a:off x="-1226575" y="2098625"/>
            <a:ext cx="5117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La classe vs le laboratoire créatif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38400" y="25030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De la classe au laboratoire créatif</a:t>
            </a:r>
            <a:endParaRPr/>
          </a:p>
        </p:txBody>
      </p:sp>
      <p:graphicFrame>
        <p:nvGraphicFramePr>
          <p:cNvPr id="152" name="Google Shape;152;p26"/>
          <p:cNvGraphicFramePr/>
          <p:nvPr/>
        </p:nvGraphicFramePr>
        <p:xfrm>
          <a:off x="484075" y="1242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{1D744D27-C03E-45AB-9335-F06BB2B21E7D}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Catégories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Domotique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Robotique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Programmation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Multimédia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Préscolaire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--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BeeBot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Robot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Primaire 1er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--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WeDo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Scratch Jr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Photo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Primaire 2e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--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WeDo+EV3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Scratch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Photo - vidéo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Primaire 3e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EV3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EV3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Scratch + Algobox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Carte - RV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Secondaire 1e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EV/ + Arduino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EV3 + Arduino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Scratch + Algobox + ...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RA - Scan 3d - photo vidéo 360...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De la classe au laboratoire créatif</a:t>
            </a:r>
            <a:endParaRPr/>
          </a:p>
        </p:txBody>
      </p:sp>
      <p:graphicFrame>
        <p:nvGraphicFramePr>
          <p:cNvPr id="158" name="Google Shape;158;p27"/>
          <p:cNvGraphicFramePr/>
          <p:nvPr/>
        </p:nvGraphicFramePr>
        <p:xfrm>
          <a:off x="484075" y="1242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{1D744D27-C03E-45AB-9335-F06BB2B21E7D}</a:tableStyleId>
              </a:tblPr>
              <a:tblGrid>
                <a:gridCol w="1198000"/>
                <a:gridCol w="1198000"/>
                <a:gridCol w="1198000"/>
                <a:gridCol w="1198000"/>
                <a:gridCol w="1198000"/>
              </a:tblGrid>
              <a:tr h="2426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Catégories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Domotique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Robotique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Programmation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Multimédia</a:t>
                      </a:r>
                      <a:endParaRPr sz="600"/>
                    </a:p>
                  </a:txBody>
                  <a:tcPr marT="91425" marB="91425" marR="91425" marL="91425"/>
                </a:tc>
              </a:tr>
              <a:tr h="2426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Préscolaire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--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BeeBot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Robot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/>
                    </a:p>
                  </a:txBody>
                  <a:tcPr marT="91425" marB="91425" marR="91425" marL="91425"/>
                </a:tc>
              </a:tr>
              <a:tr h="2426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Primaire 1er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--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WeDo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Scratch Jr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Photo</a:t>
                      </a:r>
                      <a:endParaRPr sz="600"/>
                    </a:p>
                  </a:txBody>
                  <a:tcPr marT="91425" marB="91425" marR="91425" marL="91425"/>
                </a:tc>
              </a:tr>
              <a:tr h="2426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Primaire 2e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--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WeDo+EV3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Scratch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Photo - vidéo</a:t>
                      </a:r>
                      <a:endParaRPr sz="600"/>
                    </a:p>
                  </a:txBody>
                  <a:tcPr marT="91425" marB="91425" marR="91425" marL="91425"/>
                </a:tc>
              </a:tr>
              <a:tr h="2426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Primaire 3e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EV3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EV3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Scratch + Algobox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Carte - RV</a:t>
                      </a:r>
                      <a:endParaRPr sz="600"/>
                    </a:p>
                  </a:txBody>
                  <a:tcPr marT="91425" marB="91425" marR="91425" marL="91425"/>
                </a:tc>
              </a:tr>
              <a:tr h="3028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Secondaire 1e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EV/ + Arduino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EV3 + Arduino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Scratch + Algobox + ...</a:t>
                      </a:r>
                      <a:endParaRPr sz="6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600"/>
                        <a:t>RA - Scan 3d - photo vidéo 360...</a:t>
                      </a:r>
                      <a:endParaRPr sz="6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59" name="Google Shape;159;p27"/>
          <p:cNvSpPr txBox="1"/>
          <p:nvPr/>
        </p:nvSpPr>
        <p:spPr>
          <a:xfrm rot="-922278">
            <a:off x="477645" y="1892564"/>
            <a:ext cx="4684368" cy="10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800"/>
              <a:t>Formation pour utiliser les équipements</a:t>
            </a:r>
            <a:endParaRPr b="1" sz="1800"/>
          </a:p>
        </p:txBody>
      </p:sp>
      <p:sp>
        <p:nvSpPr>
          <p:cNvPr id="160" name="Google Shape;160;p27"/>
          <p:cNvSpPr txBox="1"/>
          <p:nvPr/>
        </p:nvSpPr>
        <p:spPr>
          <a:xfrm rot="362154">
            <a:off x="3376291" y="2320259"/>
            <a:ext cx="4684671" cy="10748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800"/>
              <a:t>Évaluation formative et sommative?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800"/>
              <a:t>Axée sur la démarche...</a:t>
            </a:r>
            <a:endParaRPr b="1"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8"/>
          <p:cNvPicPr preferRelativeResize="0"/>
          <p:nvPr/>
        </p:nvPicPr>
        <p:blipFill>
          <a:blip r:embed="rId3">
            <a:alphaModFix amt="24000"/>
          </a:blip>
          <a:stretch>
            <a:fillRect/>
          </a:stretch>
        </p:blipFill>
        <p:spPr>
          <a:xfrm>
            <a:off x="0" y="1"/>
            <a:ext cx="9144000" cy="4996976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8"/>
          <p:cNvSpPr txBox="1"/>
          <p:nvPr>
            <p:ph type="title"/>
          </p:nvPr>
        </p:nvSpPr>
        <p:spPr>
          <a:xfrm>
            <a:off x="464100" y="597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Moyens</a:t>
            </a:r>
            <a:endParaRPr/>
          </a:p>
        </p:txBody>
      </p:sp>
      <p:sp>
        <p:nvSpPr>
          <p:cNvPr id="167" name="Google Shape;167;p28"/>
          <p:cNvSpPr txBox="1"/>
          <p:nvPr>
            <p:ph idx="1" type="body"/>
          </p:nvPr>
        </p:nvSpPr>
        <p:spPr>
          <a:xfrm>
            <a:off x="872100" y="1240575"/>
            <a:ext cx="8112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u="sng">
                <a:solidFill>
                  <a:schemeClr val="hlink"/>
                </a:solidFill>
                <a:hlinkClick r:id="rId4"/>
              </a:rPr>
              <a:t>Parcours de formation MEES - RÉCIT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fr-CA" u="sng">
                <a:solidFill>
                  <a:schemeClr val="hlink"/>
                </a:solidFill>
                <a:hlinkClick r:id="rId5"/>
              </a:rPr>
              <a:t>Autoformations Campus RÉCIT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fr-CA"/>
              <a:t>Service national MST et Arts (accompagnement en présence et distance)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u="sng">
                <a:solidFill>
                  <a:schemeClr val="hlink"/>
                </a:solidFill>
                <a:hlinkClick r:id="rId6"/>
              </a:rPr>
              <a:t>RÉCIT Arts</a:t>
            </a:r>
            <a:endParaRPr b="1" u="sng">
              <a:solidFill>
                <a:schemeClr val="hlink"/>
              </a:solidFill>
              <a:hlinkClick r:id="rId7"/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b="1" lang="fr-CA" u="sng">
                <a:solidFill>
                  <a:schemeClr val="hlink"/>
                </a:solidFill>
                <a:hlinkClick r:id="rId8"/>
              </a:rPr>
              <a:t>Pensée design</a:t>
            </a:r>
            <a:endParaRPr b="1" u="sng">
              <a:solidFill>
                <a:schemeClr val="hlink"/>
              </a:solidFill>
              <a:hlinkClick r:id="rId9"/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b="1" lang="fr-CA" u="sng">
                <a:solidFill>
                  <a:schemeClr val="hlink"/>
                </a:solidFill>
                <a:hlinkClick r:id="rId10"/>
              </a:rPr>
              <a:t>Approche STEAM</a:t>
            </a:r>
            <a:r>
              <a:rPr b="1" lang="fr-CA"/>
              <a:t> (MATIS ou STIAM)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title"/>
          </p:nvPr>
        </p:nvSpPr>
        <p:spPr>
          <a:xfrm>
            <a:off x="311700" y="206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Merci!</a:t>
            </a:r>
            <a:endParaRPr/>
          </a:p>
        </p:txBody>
      </p:sp>
      <p:sp>
        <p:nvSpPr>
          <p:cNvPr id="173" name="Google Shape;173;p29"/>
          <p:cNvSpPr txBox="1"/>
          <p:nvPr>
            <p:ph idx="1" type="body"/>
          </p:nvPr>
        </p:nvSpPr>
        <p:spPr>
          <a:xfrm>
            <a:off x="709200" y="638938"/>
            <a:ext cx="8123100" cy="36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Questions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 commentaires?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fr-CA"/>
              <a:t>Pierre Lachance </a:t>
            </a:r>
            <a:r>
              <a:rPr i="1" lang="fr-CA" u="sng">
                <a:solidFill>
                  <a:schemeClr val="hlink"/>
                </a:solidFill>
                <a:hlinkClick r:id="rId3"/>
              </a:rPr>
              <a:t>pierre.lachance@recitmst.qc.ca</a:t>
            </a:r>
            <a:endParaRPr i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fr-CA"/>
              <a:t>Patrick Touchette </a:t>
            </a:r>
            <a:r>
              <a:rPr i="1" lang="fr-CA" u="sng">
                <a:solidFill>
                  <a:schemeClr val="hlink"/>
                </a:solidFill>
                <a:hlinkClick r:id="rId4"/>
              </a:rPr>
              <a:t>touchette.patrick@cscapitale.qc.ca</a:t>
            </a:r>
            <a:r>
              <a:rPr i="1" lang="fr-CA"/>
              <a:t> </a:t>
            </a:r>
            <a:endParaRPr i="1"/>
          </a:p>
        </p:txBody>
      </p:sp>
      <p:pic>
        <p:nvPicPr>
          <p:cNvPr descr="Résultats de recherche d'images pour « pierre lachance recit »" id="174" name="Google Shape;174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49600" y="371775"/>
            <a:ext cx="2466975" cy="32943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ésultats de recherche d'images pour « pierre lachance recit »" id="175" name="Google Shape;175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72125" y="371775"/>
            <a:ext cx="2790825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ésultats de recherche d'images pour « pierre lachance recit »" id="176" name="Google Shape;176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8800" y="1480846"/>
            <a:ext cx="2619375" cy="19672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ésultats de recherche d'images pour « patrick touchett recit »" id="177" name="Google Shape;177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16575" y="1860700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ésultats de recherche d'images pour « patrick touchett recit »" id="178" name="Google Shape;178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300325" y="564650"/>
            <a:ext cx="2466975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Équipe 1</a:t>
            </a:r>
            <a:endParaRPr/>
          </a:p>
        </p:txBody>
      </p:sp>
      <p:sp>
        <p:nvSpPr>
          <p:cNvPr id="184" name="Google Shape;184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/>
              <a:t>Équipe 2</a:t>
            </a:r>
            <a:endParaRPr/>
          </a:p>
        </p:txBody>
      </p:sp>
      <p:sp>
        <p:nvSpPr>
          <p:cNvPr id="190" name="Google Shape;190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/>
              <a:t>Équipe 3</a:t>
            </a:r>
            <a:endParaRPr/>
          </a:p>
        </p:txBody>
      </p:sp>
      <p:sp>
        <p:nvSpPr>
          <p:cNvPr id="196" name="Google Shape;196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/>
              <a:t>Équipe 4</a:t>
            </a:r>
            <a:endParaRPr/>
          </a:p>
        </p:txBody>
      </p:sp>
      <p:sp>
        <p:nvSpPr>
          <p:cNvPr id="202" name="Google Shape;202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/>
              <a:t>Équipe 5</a:t>
            </a:r>
            <a:endParaRPr/>
          </a:p>
        </p:txBody>
      </p:sp>
      <p:sp>
        <p:nvSpPr>
          <p:cNvPr id="208" name="Google Shape;208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Équipe 6</a:t>
            </a:r>
            <a:endParaRPr/>
          </a:p>
        </p:txBody>
      </p:sp>
      <p:sp>
        <p:nvSpPr>
          <p:cNvPr id="214" name="Google Shape;214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Équipe 7</a:t>
            </a:r>
            <a:endParaRPr/>
          </a:p>
        </p:txBody>
      </p:sp>
      <p:sp>
        <p:nvSpPr>
          <p:cNvPr id="220" name="Google Shape;220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Équipe 8</a:t>
            </a:r>
            <a:endParaRPr/>
          </a:p>
        </p:txBody>
      </p:sp>
      <p:sp>
        <p:nvSpPr>
          <p:cNvPr id="226" name="Google Shape;226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