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embeddedFontLst>
    <p:embeddedFont>
      <p:font typeface="Bangers" panose="020B0604020202020204" charset="0"/>
      <p:regular r:id="rId40"/>
    </p:embeddedFont>
    <p:embeddedFont>
      <p:font typeface="Cousine" panose="020B0604020202020204" charset="0"/>
      <p:regular r:id="rId41"/>
      <p:bold r:id="rId42"/>
      <p:italic r:id="rId43"/>
      <p:boldItalic r:id="rId44"/>
    </p:embeddedFont>
    <p:embeddedFont>
      <p:font typeface="Dosis" panose="020B0604020202020204" charset="0"/>
      <p:regular r:id="rId45"/>
      <p:bold r:id="rId46"/>
    </p:embeddedFont>
    <p:embeddedFont>
      <p:font typeface="Merriweather" panose="020B0604020202020204" charset="0"/>
      <p:regular r:id="rId47"/>
      <p:bold r:id="rId48"/>
      <p:italic r:id="rId49"/>
      <p:boldItalic r:id="rId50"/>
    </p:embeddedFont>
    <p:embeddedFont>
      <p:font typeface="Nixie One" panose="020B0604020202020204" charset="0"/>
      <p:regular r:id="rId51"/>
    </p:embeddedFont>
    <p:embeddedFont>
      <p:font typeface="Permanent Marker" panose="020B0604020202020204" charset="0"/>
      <p:regular r:id="rId52"/>
    </p:embeddedFont>
    <p:embeddedFont>
      <p:font typeface="Sniglet" panose="020B0604020202020204" charset="0"/>
      <p:regular r:id="rId53"/>
    </p:embeddedFont>
    <p:embeddedFont>
      <p:font typeface="Ubuntu" panose="020B0604020202020204" charset="0"/>
      <p:regular r:id="rId54"/>
      <p:bold r:id="rId55"/>
      <p:italic r:id="rId56"/>
      <p:boldItalic r:id="rId57"/>
    </p:embeddedFont>
    <p:embeddedFont>
      <p:font typeface="Viga" panose="020B060402020202020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4FFB97-16A0-41F9-85C3-6F533D03563B}">
  <a:tblStyle styleId="{614FFB97-16A0-41F9-85C3-6F533D0356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font" Target="fonts/font11.fntdata"/><Relationship Id="rId55" Type="http://schemas.openxmlformats.org/officeDocument/2006/relationships/font" Target="fonts/font16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font" Target="fonts/font12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5juin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ecitmst.qc.ca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xrQ8ieuzN3aT1zqW6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g_xDND2l0yHBjllNLq2QYujtfWf-gulVkkm8YsWnKZc/edit?usp=sharing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urkIJGoWhArf8PGOAQM1YCI1h1OBDGE_xqFIFxLJXLk/edit?usp=sharing" TargetMode="Externa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.jit.si/RECITMSTDistance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https://bit.ly/mst5juin20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en" sz="14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https://recitmst.qc.ca/</a:t>
            </a:r>
            <a:endParaRPr sz="1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8721d5f9d8_0_5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8721d5f9d8_0_5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8721d5f9d8_0_10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8721d5f9d8_0_10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781c581e6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781c581e6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781c581e6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781c581e6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781c581e6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781c581e6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870a178747_0_3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870a178747_0_3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870a178747_0_5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870a178747_0_5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870a178747_0_5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870a178747_0_5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870a178747_0_5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870a178747_0_5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870a178747_0_5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870a178747_0_5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870a178747_0_5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870a178747_0_5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870a178747_0_7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870a178747_0_7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870a178747_0_5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870a178747_0_5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8814c82d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8814c82d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Formulaire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https://docs.google.com/forms/d/1ejCYLetBGifetvaMegpR26DyvBBxdlqOOpQejDtcyRk/copy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Formulaire Office 365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https://forms.office.com/Pages/ShareFormPage.aspx?id=EF61Z5BlXEaXCQTxot_EPGUpWRFJktxEiclxsdXYqidUQzEzSEE1MjlFUkIzWVZPMjJHWjlGV1hBNC4u&amp;sharetoken=HvkamXa58b85xI9BoaGE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870a178747_0_9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870a178747_0_9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870a178747_0_11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870a178747_0_11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870a178747_0_9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870a178747_0_9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870a178747_0_9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870a178747_0_9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80a1a99a2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80a1a99a2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80a1a99a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80a1a99a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80a1a99a2d_0_5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80a1a99a2d_0_5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 https://campus.recit.qc.ca/math%c3%a9matique-science-et-technologie/scratchpremierspas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Scratch en mathématique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https://campus.recit.qc.ca/math%c3%a9matique-science-et-technologie/scratchmathematique1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850aede09c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850aede09c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https://forms.gle/JzUrVvY4PkzkK74RA</a:t>
            </a:r>
            <a:r>
              <a:rPr lang="en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781c581e6f_28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781c581e6f_28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Document de questions et partages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 :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https://docs.google.com/document/d/1urkIJGoWhArf8PGOAQM1YCI1h1OBDGE_xqFIFxLJXLk/edit?usp=sharing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80489bc0e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80489bc0e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80489bc0ed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80489bc0ed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https://meet.jit.si/RECITMSTDistance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accent1"/>
                </a:solidFill>
                <a:hlinkClick r:id="rId6"/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2" name="Google Shape;552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62" name="Google Shape;56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8" name="Google Shape;56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4" name="Google Shape;574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35" name="Google Shape;53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bit.ly/mst5juin20" TargetMode="External"/><Relationship Id="rId5" Type="http://schemas.openxmlformats.org/officeDocument/2006/relationships/image" Target="../media/image4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rkIJGoWhArf8PGOAQM1YCI1h1OBDGE_xqFIFxLJXLk/edi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://code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ratch.mit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docs.google.com/document/d/122HsXwiLygt9tpebbItnzqvw27mihjLVHVJuagBZ_To/edit?usp=sharing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hyperlink" Target="https://scratch.mit.edu/projects/216531127/#editor" TargetMode="External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8No7Rp9uBFYpxg2OGhHF-VoCbQqWScqz/view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97851464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i8KNnGLIq9yFRF5ifrU_PpWA4XsXRGbKc_9dOddPeg/edit?usp=sharin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30.png"/><Relationship Id="rId4" Type="http://schemas.openxmlformats.org/officeDocument/2006/relationships/hyperlink" Target="https://docs.google.com/document/d/1Jio-7UoSTEUVARd-8zGm6nB8PipMXJMv7uSOkakXS7M/edit?usp=sharin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ejCYLetBGifetvaMegpR26DyvBBxdlqOOpQejDtcyRk/copy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hyperlink" Target="https://forms.office.com/Pages/ShareFormPage.aspx?id=EF61Z5BlXEaXCQTxot_EPGUpWRFJktxEiclxsdXYqidUQzEzSEE1MjlFUkIzWVZPMjJHWjlGV1hBNC4u&amp;sharetoken=HvkamXa58b85xI9BoaG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704851039666407/" TargetMode="External"/><Relationship Id="rId3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7" Type="http://schemas.openxmlformats.org/officeDocument/2006/relationships/hyperlink" Target="https://www.lecampusjunior.fr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course/view.php?id=13" TargetMode="External"/><Relationship Id="rId5" Type="http://schemas.openxmlformats.org/officeDocument/2006/relationships/hyperlink" Target="https://scratch.mit.edu/ideas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docs.google.com/document/d/108UqqlzNy4EPOa4cqk6MxGhkaQ0ZDi3ktIeBD4DJ6c8/edit?usp=sharing" TargetMode="External"/><Relationship Id="rId9" Type="http://schemas.openxmlformats.org/officeDocument/2006/relationships/hyperlink" Target="https://campus.recit.qc.ca/course/view.php?id=16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hyperlink" Target="https://scratch.mit.edu/projects/254220533/editor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251517478/" TargetMode="External"/><Relationship Id="rId13" Type="http://schemas.openxmlformats.org/officeDocument/2006/relationships/hyperlink" Target="https://scratch.mit.edu/projects/250613704/" TargetMode="External"/><Relationship Id="rId3" Type="http://schemas.openxmlformats.org/officeDocument/2006/relationships/hyperlink" Target="https://scratch.mit.edu/projects/390672884/" TargetMode="External"/><Relationship Id="rId7" Type="http://schemas.openxmlformats.org/officeDocument/2006/relationships/hyperlink" Target="https://scratch.mit.edu/projects/402066091" TargetMode="External"/><Relationship Id="rId12" Type="http://schemas.openxmlformats.org/officeDocument/2006/relationships/hyperlink" Target="https://scratch.mit.edu/projects/1515336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projects/43848/" TargetMode="External"/><Relationship Id="rId11" Type="http://schemas.openxmlformats.org/officeDocument/2006/relationships/hyperlink" Target="https://scratch.mit.edu/projects/402074756" TargetMode="External"/><Relationship Id="rId5" Type="http://schemas.openxmlformats.org/officeDocument/2006/relationships/hyperlink" Target="https://scratch.mit.edu/projects/293495807/" TargetMode="External"/><Relationship Id="rId10" Type="http://schemas.openxmlformats.org/officeDocument/2006/relationships/hyperlink" Target="https://scratch.mit.edu/projects/402073926" TargetMode="External"/><Relationship Id="rId4" Type="http://schemas.openxmlformats.org/officeDocument/2006/relationships/hyperlink" Target="https://scratch.mit.edu/projects/377459994/" TargetMode="External"/><Relationship Id="rId9" Type="http://schemas.openxmlformats.org/officeDocument/2006/relationships/hyperlink" Target="https://scratch.mit.edu/projects/402074398" TargetMode="External"/><Relationship Id="rId1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80935328/" TargetMode="External"/><Relationship Id="rId3" Type="http://schemas.openxmlformats.org/officeDocument/2006/relationships/hyperlink" Target="https://scratch.mit.edu/projects/251517478/" TargetMode="External"/><Relationship Id="rId7" Type="http://schemas.openxmlformats.org/officeDocument/2006/relationships/hyperlink" Target="https://scratch.mit.edu/projects/25898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projects/19884629/" TargetMode="External"/><Relationship Id="rId5" Type="http://schemas.openxmlformats.org/officeDocument/2006/relationships/hyperlink" Target="https://scratch.mit.edu/projects/376656449/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scratch.mit.edu/projects/277764440/" TargetMode="External"/><Relationship Id="rId9" Type="http://schemas.openxmlformats.org/officeDocument/2006/relationships/hyperlink" Target="https://scratch.mit.edu/projects/2553182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search/projects?q=BD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137344775/#editor" TargetMode="External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201869969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193289658/#editor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projects/272373807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https://campus.recit.qc.ca/math%c3%a9matique-science-et-technologie/scratchpremierspas" TargetMode="External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zUrVvY4PkzkK74RA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forms.gle/xrQ8ieuzN3aT1zqW6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rkIJGoWhArf8PGOAQM1YCI1h1OBDGE_xqFIFxLJXLk/edit?usp=sharing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hyperlink" Target="https://www.geogebra.org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recit.qc.ca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meet.jit.si/RECITMSTDistance" TargetMode="Externa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39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5"/>
          <p:cNvSpPr txBox="1">
            <a:spLocks noGrp="1"/>
          </p:cNvSpPr>
          <p:nvPr>
            <p:ph type="ctrTitle"/>
          </p:nvPr>
        </p:nvSpPr>
        <p:spPr>
          <a:xfrm>
            <a:off x="565900" y="1032888"/>
            <a:ext cx="62151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MST à distance avec</a:t>
            </a:r>
            <a:r>
              <a:rPr lang="en">
                <a:latin typeface="Viga"/>
                <a:ea typeface="Viga"/>
                <a:cs typeface="Viga"/>
                <a:sym typeface="Viga"/>
              </a:rPr>
              <a:t> Scratch pour tous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3" name="Google Shape;58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5100" y="485788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" name="Google Shape;58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26"/>
          <p:cNvSpPr txBox="1">
            <a:spLocks noGrp="1"/>
          </p:cNvSpPr>
          <p:nvPr>
            <p:ph type="body" idx="4294967295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1" name="Google Shape;591;p2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592" name="Google Shape;59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26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lang="en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bit.ly/mst5juin20</a:t>
            </a:r>
            <a:endParaRPr b="1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4" name="Google Shape;594;p2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b="1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recitmst.qc.ca</a:t>
            </a:r>
            <a:endParaRPr sz="1300"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5" name="Google Shape;59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1" name="Google Shape;601;p27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2" name="Google Shape;602;p2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8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08" name="Google Shape;60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325" y="4144925"/>
            <a:ext cx="72580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750" y="2141225"/>
            <a:ext cx="3079205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28"/>
          <p:cNvSpPr txBox="1"/>
          <p:nvPr/>
        </p:nvSpPr>
        <p:spPr>
          <a:xfrm>
            <a:off x="891550" y="609600"/>
            <a:ext cx="69570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Fonctionnement de VIA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Main, caméra, micro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d’annotation 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16" name="Google Shape;616;p29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17" name="Google Shape;617;p29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9"/>
          <p:cNvSpPr txBox="1"/>
          <p:nvPr/>
        </p:nvSpPr>
        <p:spPr>
          <a:xfrm>
            <a:off x="1587275" y="1432550"/>
            <a:ext cx="2641500" cy="28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Besoins, préoccupations, questions?</a:t>
            </a:r>
            <a:endParaRPr sz="2000" b="1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Document collaboratif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9" name="Google Shape;61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30"/>
          <p:cNvSpPr txBox="1">
            <a:spLocks noGrp="1"/>
          </p:cNvSpPr>
          <p:nvPr>
            <p:ph type="title"/>
          </p:nvPr>
        </p:nvSpPr>
        <p:spPr>
          <a:xfrm>
            <a:off x="371575" y="225025"/>
            <a:ext cx="65169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À quel niveau enseignez-vous?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5" name="Google Shape;625;p30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626" name="Google Shape;626;p30"/>
          <p:cNvGraphicFramePr/>
          <p:nvPr/>
        </p:nvGraphicFramePr>
        <p:xfrm>
          <a:off x="371575" y="1158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{614FFB97-16A0-41F9-85C3-6F533D03563B}</a:tableStyleId>
              </a:tblPr>
              <a:tblGrid>
                <a:gridCol w="452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5600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56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6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3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06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6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6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FGA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7" name="Google Shape;627;p30"/>
          <p:cNvSpPr txBox="1"/>
          <p:nvPr/>
        </p:nvSpPr>
        <p:spPr>
          <a:xfrm rot="-5400000">
            <a:off x="-71292" y="1971960"/>
            <a:ext cx="1305900" cy="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Primaire</a:t>
            </a:r>
            <a:endParaRPr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30"/>
          <p:cNvSpPr txBox="1"/>
          <p:nvPr/>
        </p:nvSpPr>
        <p:spPr>
          <a:xfrm rot="-5400000">
            <a:off x="-60309" y="3629695"/>
            <a:ext cx="1305900" cy="2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Secondaire</a:t>
            </a:r>
            <a:endParaRPr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79389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 ENA utilisez-vous?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(Environnement Numérique d’apprentissage)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4" name="Google Shape;634;p3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635" name="Google Shape;63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800" y="1275025"/>
            <a:ext cx="1230336" cy="8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6" name="Google Shape;63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4462" y="2285952"/>
            <a:ext cx="981395" cy="81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7" name="Google Shape;63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5600" y="3434087"/>
            <a:ext cx="1539110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1"/>
          <p:cNvSpPr txBox="1">
            <a:spLocks noGrp="1"/>
          </p:cNvSpPr>
          <p:nvPr>
            <p:ph type="title"/>
          </p:nvPr>
        </p:nvSpPr>
        <p:spPr>
          <a:xfrm>
            <a:off x="1005650" y="4157500"/>
            <a:ext cx="1119000" cy="5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Autre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2"/>
          <p:cNvSpPr txBox="1">
            <a:spLocks noGrp="1"/>
          </p:cNvSpPr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numérique 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4" name="Google Shape;644;p32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645" name="Google Shape;645;p32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{614FFB97-16A0-41F9-85C3-6F533D03563B}</a:tableStyleId>
              </a:tblPr>
              <a:tblGrid>
                <a:gridCol w="2456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2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1" name="Google Shape;651;p33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aphicFrame>
        <p:nvGraphicFramePr>
          <p:cNvPr id="652" name="Google Shape;652;p33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{614FFB97-16A0-41F9-85C3-6F533D03563B}</a:tableStyleId>
              </a:tblPr>
              <a:tblGrid>
                <a:gridCol w="25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4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8" name="Google Shape;658;p34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34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0" name="Google Shape;66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34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4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3" name="Google Shape;66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34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5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1" name="Google Shape;671;p35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2" name="Google Shape;67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5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6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9" name="Google Shape;679;p36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0" name="Google Shape;680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36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2" name="Google Shape;682;p36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36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36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6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6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6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36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7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4" name="Google Shape;694;p37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37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96" name="Google Shape;69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8"/>
          <p:cNvSpPr txBox="1">
            <a:spLocks noGrp="1"/>
          </p:cNvSpPr>
          <p:nvPr>
            <p:ph type="title"/>
          </p:nvPr>
        </p:nvSpPr>
        <p:spPr>
          <a:xfrm>
            <a:off x="606800" y="379950"/>
            <a:ext cx="7405500" cy="389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2" name="Google Shape;702;p38"/>
          <p:cNvSpPr txBox="1">
            <a:spLocks noGrp="1"/>
          </p:cNvSpPr>
          <p:nvPr>
            <p:ph type="body" idx="1"/>
          </p:nvPr>
        </p:nvSpPr>
        <p:spPr>
          <a:xfrm>
            <a:off x="270900" y="962700"/>
            <a:ext cx="8725800" cy="39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703" name="Google Shape;703;p38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044406"/>
            <a:ext cx="3861788" cy="291519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38"/>
          <p:cNvSpPr txBox="1"/>
          <p:nvPr/>
        </p:nvSpPr>
        <p:spPr>
          <a:xfrm>
            <a:off x="606800" y="1684024"/>
            <a:ext cx="2573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installation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Base de programmation par blocs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Évolutif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Addictif ;-)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5" name="Google Shape;70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77823" y="10328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9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1" name="Google Shape;711;p39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2. 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712" name="Google Shape;712;p39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9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4" name="Google Shape;714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0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0" name="Google Shape;720;p40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Jeux Blockly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http://recitmst.qc.ca/blockly/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Sans connexion, base de la programmation, pas à pas. 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http://code.org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69BF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Scratch :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</a:t>
            </a:r>
            <a:endParaRPr sz="20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Prêt à programmer...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40"/>
          <p:cNvSpPr/>
          <p:nvPr/>
        </p:nvSpPr>
        <p:spPr>
          <a:xfrm>
            <a:off x="0" y="3205856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722" name="Google Shape;722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41"/>
          <p:cNvSpPr txBox="1">
            <a:spLocks noGrp="1"/>
          </p:cNvSpPr>
          <p:nvPr>
            <p:ph type="body" idx="1"/>
          </p:nvPr>
        </p:nvSpPr>
        <p:spPr>
          <a:xfrm>
            <a:off x="599700" y="873125"/>
            <a:ext cx="7089000" cy="382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 u="sng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www.scratch.mit.edu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000"/>
              <a:buFont typeface="Ubuntu"/>
              <a:buAutoNum type="arabicPeriod"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“Rejoindre Scratch” en haut à droite et suivre les indications pour se créer un compte.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3.	“Créer” en haut à gauche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4.	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Remplacer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“Untitled” p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</a:t>
            </a: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 </a:t>
            </a:r>
            <a:r>
              <a:rPr lang="en" sz="2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Animation Chauve-souris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: on clique partout et on partage nos découvertes!</a:t>
            </a:r>
            <a:endParaRPr sz="2000" i="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8" name="Google Shape;728;p41"/>
          <p:cNvSpPr txBox="1"/>
          <p:nvPr/>
        </p:nvSpPr>
        <p:spPr>
          <a:xfrm>
            <a:off x="1737175" y="2508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9" name="Google Shape;72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42"/>
          <p:cNvSpPr txBox="1"/>
          <p:nvPr/>
        </p:nvSpPr>
        <p:spPr>
          <a:xfrm>
            <a:off x="373025" y="1272150"/>
            <a:ext cx="8545200" cy="3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1-Choisir un lutin (Sprite)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2-Animation avec un changement de costume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3-Choix d’un arrière-plan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4-Déplacement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5-Écrire un dialogue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6-Ajouter le bloc Son pour ajouter du bruit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7-Images libres de droit dans Google ou </a:t>
            </a:r>
            <a:r>
              <a:rPr lang="en" sz="240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Pixabay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5" name="Google Shape;73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295725"/>
            <a:ext cx="1949563" cy="1439326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42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1</a:t>
            </a:r>
            <a:endParaRPr sz="2400" b="1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37" name="Google Shape;73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43"/>
          <p:cNvSpPr txBox="1"/>
          <p:nvPr/>
        </p:nvSpPr>
        <p:spPr>
          <a:xfrm>
            <a:off x="514400" y="196591"/>
            <a:ext cx="8420700" cy="13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Jeu d’activité de programmation débranchée</a:t>
            </a:r>
            <a:endParaRPr sz="2400" b="1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Géométrie : Construction et description des figures planes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feuille de plan de travail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et</a:t>
            </a:r>
            <a:r>
              <a:rPr lang="en" sz="24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programme</a:t>
            </a:r>
            <a:endParaRPr sz="24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743" name="Google Shape;743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8842" y="2028700"/>
            <a:ext cx="1793081" cy="14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774" y="1742950"/>
            <a:ext cx="2201399" cy="18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7374" y="1857250"/>
            <a:ext cx="2264302" cy="17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22000" y="3723450"/>
            <a:ext cx="1408500" cy="8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908375" y="3723450"/>
            <a:ext cx="1597634" cy="86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8842" y="3647950"/>
            <a:ext cx="1671651" cy="13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4"/>
          <p:cNvSpPr txBox="1">
            <a:spLocks noGrp="1"/>
          </p:cNvSpPr>
          <p:nvPr>
            <p:ph type="body" idx="1"/>
          </p:nvPr>
        </p:nvSpPr>
        <p:spPr>
          <a:xfrm>
            <a:off x="2159325" y="1621350"/>
            <a:ext cx="4825500" cy="61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44"/>
          <p:cNvSpPr txBox="1">
            <a:spLocks noGrp="1"/>
          </p:cNvSpPr>
          <p:nvPr>
            <p:ph type="ctrTitle" idx="4294967295"/>
          </p:nvPr>
        </p:nvSpPr>
        <p:spPr>
          <a:xfrm>
            <a:off x="481800" y="85838"/>
            <a:ext cx="8350500" cy="88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SURVOL DES POSSIBILITÉS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(défis géométriques et créativité)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5" name="Google Shape;755;p44" title="ScreenRecording_01-08-2019 11-14-08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0425" y="2750213"/>
            <a:ext cx="2703995" cy="2027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00" y="1089113"/>
            <a:ext cx="3026081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5875" y="1345650"/>
            <a:ext cx="3087312" cy="15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5"/>
          <p:cNvSpPr txBox="1"/>
          <p:nvPr/>
        </p:nvSpPr>
        <p:spPr>
          <a:xfrm>
            <a:off x="299400" y="1109700"/>
            <a:ext cx="854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4-Tracer le carré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Défi plus grand «Carré arc-en-ciel»: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5-Cacher le lutin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7-Répéter 360, ajouter 1 à la couleur du stylo 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et tourner d’un degré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4" name="Google Shape;764;p45"/>
          <p:cNvSpPr txBox="1"/>
          <p:nvPr/>
        </p:nvSpPr>
        <p:spPr>
          <a:xfrm>
            <a:off x="905775" y="295725"/>
            <a:ext cx="55065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Défi 2</a:t>
            </a:r>
            <a:endParaRPr sz="24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5" name="Google Shape;765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6"/>
          <p:cNvSpPr txBox="1"/>
          <p:nvPr/>
        </p:nvSpPr>
        <p:spPr>
          <a:xfrm>
            <a:off x="922200" y="573928"/>
            <a:ext cx="7504500" cy="6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SOMME DE 2 NOMBRES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1" name="Google Shape;771;p46"/>
          <p:cNvSpPr/>
          <p:nvPr/>
        </p:nvSpPr>
        <p:spPr>
          <a:xfrm>
            <a:off x="228225" y="1834247"/>
            <a:ext cx="2758800" cy="1419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46"/>
          <p:cNvSpPr txBox="1"/>
          <p:nvPr/>
        </p:nvSpPr>
        <p:spPr>
          <a:xfrm>
            <a:off x="228225" y="2327053"/>
            <a:ext cx="2351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NOMBRE1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NOMBRE2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pSp>
        <p:nvGrpSpPr>
          <p:cNvPr id="773" name="Google Shape;773;p46"/>
          <p:cNvGrpSpPr/>
          <p:nvPr/>
        </p:nvGrpSpPr>
        <p:grpSpPr>
          <a:xfrm>
            <a:off x="578475" y="1446759"/>
            <a:ext cx="8337275" cy="1733625"/>
            <a:chOff x="586925" y="2035650"/>
            <a:chExt cx="8337275" cy="2311500"/>
          </a:xfrm>
        </p:grpSpPr>
        <p:sp>
          <p:nvSpPr>
            <p:cNvPr id="774" name="Google Shape;774;p46"/>
            <p:cNvSpPr/>
            <p:nvPr/>
          </p:nvSpPr>
          <p:spPr>
            <a:xfrm>
              <a:off x="6046300" y="2600850"/>
              <a:ext cx="2877900" cy="17463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6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6"/>
            <p:cNvSpPr txBox="1"/>
            <p:nvPr/>
          </p:nvSpPr>
          <p:spPr>
            <a:xfrm>
              <a:off x="58692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77" name="Google Shape;777;p46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778" name="Google Shape;778;p46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779" name="Google Shape;779;p46"/>
          <p:cNvSpPr txBox="1"/>
          <p:nvPr/>
        </p:nvSpPr>
        <p:spPr>
          <a:xfrm>
            <a:off x="3140050" y="2094806"/>
            <a:ext cx="2956500" cy="7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SOMME= 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latin typeface="Merriweather"/>
                <a:ea typeface="Merriweather"/>
                <a:cs typeface="Merriweather"/>
                <a:sym typeface="Merriweather"/>
              </a:rPr>
              <a:t>NOMBRE1 + NOMBRE2</a:t>
            </a:r>
            <a:endParaRPr sz="1800" b="1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780" name="Google Shape;780;p46"/>
          <p:cNvSpPr txBox="1"/>
          <p:nvPr/>
        </p:nvSpPr>
        <p:spPr>
          <a:xfrm>
            <a:off x="6274925" y="2437697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SOMME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pic>
        <p:nvPicPr>
          <p:cNvPr id="781" name="Google Shape;7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1898" y="230939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7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2-Ajouter le titre «Somme de 2 nombres»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3-Définir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4-Définir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7" name="Google Shape;787;p47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Défi 3</a:t>
            </a:r>
            <a:endParaRPr sz="24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https://scratch.mit.edu/projects/297851464/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88" name="Google Shape;78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2975" y="2302125"/>
            <a:ext cx="2749668" cy="2502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48"/>
          <p:cNvSpPr txBox="1"/>
          <p:nvPr/>
        </p:nvSpPr>
        <p:spPr>
          <a:xfrm>
            <a:off x="373025" y="1517231"/>
            <a:ext cx="85452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environnement numérique d’apprentissage (ENA)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Utilisation d’un formulaire pour consigner les programmes réalisés par les élèves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Google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Copie formulaire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Microsoft</a:t>
            </a: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;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95" name="Google Shape;795;p48"/>
          <p:cNvSpPr txBox="1"/>
          <p:nvPr/>
        </p:nvSpPr>
        <p:spPr>
          <a:xfrm>
            <a:off x="905775" y="295725"/>
            <a:ext cx="68133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enseigner à distance</a:t>
            </a:r>
            <a:endParaRPr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96" name="Google Shape;79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20323" y="295720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9"/>
          <p:cNvSpPr txBox="1">
            <a:spLocks noGrp="1"/>
          </p:cNvSpPr>
          <p:nvPr>
            <p:ph type="body" idx="1"/>
          </p:nvPr>
        </p:nvSpPr>
        <p:spPr>
          <a:xfrm>
            <a:off x="2393575" y="510550"/>
            <a:ext cx="6347100" cy="4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0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5e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Campus Junior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4e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802" name="Google Shape;802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678544"/>
            <a:ext cx="2157050" cy="1340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50"/>
          <p:cNvSpPr txBox="1">
            <a:spLocks noGrp="1"/>
          </p:cNvSpPr>
          <p:nvPr>
            <p:ph type="title"/>
          </p:nvPr>
        </p:nvSpPr>
        <p:spPr>
          <a:xfrm>
            <a:off x="960150" y="361300"/>
            <a:ext cx="7052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09" name="Google Shape;809;p50"/>
          <p:cNvSpPr txBox="1">
            <a:spLocks noGrp="1"/>
          </p:cNvSpPr>
          <p:nvPr>
            <p:ph type="body" idx="1"/>
          </p:nvPr>
        </p:nvSpPr>
        <p:spPr>
          <a:xfrm>
            <a:off x="686700" y="1043951"/>
            <a:ext cx="7770600" cy="30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Leçons de programmation (math)</a:t>
            </a:r>
            <a:endParaRPr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Exemples de la PDA en mathématique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https://scratch.mit.edu/ideas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5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Autoformation Scratch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6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Campus Jr 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https://www.lecampusjunior.fr/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 Les maths autrement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9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0" name="Google Shape;810;p5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1"/>
          <p:cNvSpPr txBox="1"/>
          <p:nvPr/>
        </p:nvSpPr>
        <p:spPr>
          <a:xfrm>
            <a:off x="1349125" y="1517231"/>
            <a:ext cx="7569000" cy="33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16" name="Google Shape;816;p51"/>
          <p:cNvSpPr txBox="1"/>
          <p:nvPr/>
        </p:nvSpPr>
        <p:spPr>
          <a:xfrm>
            <a:off x="905775" y="295725"/>
            <a:ext cx="6926700" cy="7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La carte du Canada</a:t>
            </a:r>
            <a:endParaRPr sz="36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17" name="Google Shape;81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985097"/>
            <a:ext cx="4231068" cy="3173306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51"/>
          <p:cNvSpPr txBox="1"/>
          <p:nvPr/>
        </p:nvSpPr>
        <p:spPr>
          <a:xfrm>
            <a:off x="1143000" y="4468950"/>
            <a:ext cx="73263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819" name="Google Shape;81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2"/>
          <p:cNvSpPr txBox="1">
            <a:spLocks noGrp="1"/>
          </p:cNvSpPr>
          <p:nvPr>
            <p:ph type="ctrTitle" idx="4294967295"/>
          </p:nvPr>
        </p:nvSpPr>
        <p:spPr>
          <a:xfrm>
            <a:off x="481800" y="182876"/>
            <a:ext cx="8350500" cy="8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Exemples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 science au primaire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25" name="Google Shape;825;p52"/>
          <p:cNvSpPr txBox="1">
            <a:spLocks noGrp="1"/>
          </p:cNvSpPr>
          <p:nvPr>
            <p:ph type="body" idx="4294967295"/>
          </p:nvPr>
        </p:nvSpPr>
        <p:spPr>
          <a:xfrm>
            <a:off x="311700" y="967750"/>
            <a:ext cx="8520600" cy="397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1er cycle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Croissance du haricot</a:t>
            </a: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jeu croissance d’une plante 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Les saisons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Système Terre-Lune-Soleil</a:t>
            </a:r>
            <a:endParaRPr sz="18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2e et 3e cycles</a:t>
            </a:r>
            <a:endParaRPr sz="1800" b="1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Les formes de la matière</a:t>
            </a:r>
            <a:r>
              <a:rPr lang="en" sz="18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rgbClr val="0069BF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8"/>
              </a:rPr>
              <a:t> 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Pendule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Éolienne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Machines simples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Cycle de l’eau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800"/>
              <a:buFont typeface="Ubuntu"/>
              <a:buChar char="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Chaîne alimentaire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826" name="Google Shape;826;p5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53"/>
          <p:cNvSpPr txBox="1">
            <a:spLocks noGrp="1"/>
          </p:cNvSpPr>
          <p:nvPr>
            <p:ph type="ctrTitle" idx="4294967295"/>
          </p:nvPr>
        </p:nvSpPr>
        <p:spPr>
          <a:xfrm>
            <a:off x="481800" y="371588"/>
            <a:ext cx="8350500" cy="111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Exemples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en science au secondaire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2" name="Google Shape;832;p53"/>
          <p:cNvSpPr txBox="1">
            <a:spLocks noGrp="1"/>
          </p:cNvSpPr>
          <p:nvPr>
            <p:ph type="body" idx="4294967295"/>
          </p:nvPr>
        </p:nvSpPr>
        <p:spPr>
          <a:xfrm>
            <a:off x="311700" y="1533301"/>
            <a:ext cx="8520600" cy="29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Simulation température molécules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https://scratch.mit.edu/projects/251517478/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Cible (5e secondaire)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https://scratch.mit.edu/projects/277764440/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Simulation épidémie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5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https://scratch.mit.edu/projects/376656449/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Coeur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6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https://scratch.mit.edu/projects/19884629/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Engrenages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7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https://scratch.mit.edu/projects/25898/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Jeux sérieux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8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https://scratch.mit.edu/projects/180935328/</a:t>
            </a:r>
            <a:endParaRPr sz="1800" u="sng">
              <a:solidFill>
                <a:schemeClr val="hlink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Char char="●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Image fonctionnement</a:t>
            </a:r>
            <a:r>
              <a:rPr lang="en" sz="1800">
                <a:solidFill>
                  <a:srgbClr val="000000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9"/>
              </a:rPr>
              <a:t>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https://scratch.mit.edu/projects/2553182/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833" name="Google Shape;833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54"/>
          <p:cNvSpPr txBox="1">
            <a:spLocks noGrp="1"/>
          </p:cNvSpPr>
          <p:nvPr>
            <p:ph type="ctrTitle" idx="4294967295"/>
          </p:nvPr>
        </p:nvSpPr>
        <p:spPr>
          <a:xfrm>
            <a:off x="481800" y="371598"/>
            <a:ext cx="8350500" cy="90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D’AUTRES POSSIBILITÉS</a:t>
            </a: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9" name="Google Shape;839;p54"/>
          <p:cNvSpPr txBox="1">
            <a:spLocks noGrp="1"/>
          </p:cNvSpPr>
          <p:nvPr>
            <p:ph type="body" idx="4294967295"/>
          </p:nvPr>
        </p:nvSpPr>
        <p:spPr>
          <a:xfrm>
            <a:off x="311700" y="1005850"/>
            <a:ext cx="8520600" cy="35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Idées de programmation en langues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Carte du Canada en univers social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Idées en arts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Idées Explorer mot-clé : sciences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Animations (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cartes de voeux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BD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Jeux vidéos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bingo</a:t>
            </a: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4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cadenas virtuel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Font typeface="Ubuntu"/>
              <a:buChar char="➔"/>
            </a:pPr>
            <a:r>
              <a:rPr lang="en" sz="24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Et une infinité d’autres possibilités...</a:t>
            </a:r>
            <a:endParaRPr sz="24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  <p:pic>
        <p:nvPicPr>
          <p:cNvPr id="840" name="Google Shape;840;p5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55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 pour tous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Scratch en mathématique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846" name="Google Shape;846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025" y="626300"/>
            <a:ext cx="1603875" cy="1336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5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275" y="3129825"/>
            <a:ext cx="1447625" cy="12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5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et suivi...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54" name="Google Shape;854;p5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855" name="Google Shape;855;p56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avLst/>
            <a:gdLst/>
            <a:ahLst/>
            <a:cxnLst/>
            <a:rect l="l" t="t" r="r" b="b"/>
            <a:pathLst>
              <a:path w="17107" h="21949" extrusionOk="0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56" name="Google Shape;856;p56"/>
          <p:cNvSpPr/>
          <p:nvPr/>
        </p:nvSpPr>
        <p:spPr>
          <a:xfrm>
            <a:off x="2833032" y="1300683"/>
            <a:ext cx="847144" cy="847157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857" name="Google Shape;857;p56"/>
          <p:cNvSpPr/>
          <p:nvPr/>
        </p:nvSpPr>
        <p:spPr>
          <a:xfrm>
            <a:off x="4905651" y="1647862"/>
            <a:ext cx="1396363" cy="1468514"/>
          </a:xfrm>
          <a:custGeom>
            <a:avLst/>
            <a:gdLst/>
            <a:ahLst/>
            <a:cxnLst/>
            <a:rect l="l" t="t" r="r" b="b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AA22A"/>
              </a:solidFill>
            </a:endParaRPr>
          </a:p>
        </p:txBody>
      </p:sp>
      <p:sp>
        <p:nvSpPr>
          <p:cNvPr id="858" name="Google Shape;858;p56"/>
          <p:cNvSpPr txBox="1">
            <a:spLocks noGrp="1"/>
          </p:cNvSpPr>
          <p:nvPr>
            <p:ph type="ctrTitle" idx="4294967295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859" name="Google Shape;859;p56"/>
          <p:cNvSpPr txBox="1">
            <a:spLocks noGrp="1"/>
          </p:cNvSpPr>
          <p:nvPr>
            <p:ph type="body" idx="1"/>
          </p:nvPr>
        </p:nvSpPr>
        <p:spPr>
          <a:xfrm>
            <a:off x="686800" y="4056750"/>
            <a:ext cx="2887500" cy="5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57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865" name="Google Shape;865;p57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Retour document de questions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et partages</a:t>
            </a:r>
            <a:r>
              <a:rPr lang="en" sz="3000"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6" name="Google Shape;866;p57">
            <a:hlinkClick r:id="rId4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67" name="Google Shape;867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8" name="Google Shape;868;p57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8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58"/>
          <p:cNvSpPr txBox="1">
            <a:spLocks noGrp="1"/>
          </p:cNvSpPr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875" name="Google Shape;875;p58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76" name="Google Shape;876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8"/>
          <p:cNvPicPr preferRelativeResize="0"/>
          <p:nvPr/>
        </p:nvPicPr>
        <p:blipFill rotWithShape="1">
          <a:blip r:embed="rId4">
            <a:alphaModFix/>
          </a:blip>
          <a:srcRect t="12630" b="14232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8"/>
          <p:cNvPicPr preferRelativeResize="0"/>
          <p:nvPr/>
        </p:nvPicPr>
        <p:blipFill rotWithShape="1">
          <a:blip r:embed="rId5">
            <a:alphaModFix/>
          </a:blip>
          <a:srcRect l="3406" t="40383" r="53964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58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80" name="Google Shape;880;p58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sz="1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886" name="Google Shape;886;p59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87" name="Google Shape;887;p5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888" name="Google Shape;88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89" name="Google Shape;889;p59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90" name="Google Shape;890;p5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60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96" name="Google Shape;89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60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98" name="Google Shape;898;p60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99" name="Google Shape;899;p6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0" name="Google Shape;900;p6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1421</Words>
  <Application>Microsoft Office PowerPoint</Application>
  <PresentationFormat>Affichage à l'écran (16:9)</PresentationFormat>
  <Paragraphs>276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48" baseType="lpstr">
      <vt:lpstr>Sniglet</vt:lpstr>
      <vt:lpstr>Bangers</vt:lpstr>
      <vt:lpstr>Dosis</vt:lpstr>
      <vt:lpstr>Permanent Marker</vt:lpstr>
      <vt:lpstr>Cousine</vt:lpstr>
      <vt:lpstr>Ubuntu</vt:lpstr>
      <vt:lpstr>Arial</vt:lpstr>
      <vt:lpstr>Viga</vt:lpstr>
      <vt:lpstr>Merriweather</vt:lpstr>
      <vt:lpstr>Nixie One</vt:lpstr>
      <vt:lpstr>Friar template</vt:lpstr>
      <vt:lpstr>Simple Light</vt:lpstr>
      <vt:lpstr>MST à distance avec Scratch pour tous</vt:lpstr>
      <vt:lpstr>Présentation PowerPoint</vt:lpstr>
      <vt:lpstr>Plan de la rencontre</vt:lpstr>
      <vt:lpstr>Présentation PowerPoint</vt:lpstr>
      <vt:lpstr>Présentation PowerPoint</vt:lpstr>
      <vt:lpstr>À quel niveau enseignez-vous?</vt:lpstr>
      <vt:lpstr>Quel ENA utilisez-vous? (Environnement Numérique d’apprentissage)</vt:lpstr>
      <vt:lpstr>Votre rapport au numérique ?</vt:lpstr>
      <vt:lpstr>Connaissez-vous Scratch?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SURVOL DES POSSIBILITÉS (défis géométriques et créativité)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Ressources :</vt:lpstr>
      <vt:lpstr>Présentation PowerPoint</vt:lpstr>
      <vt:lpstr>Exemples en science au primaire</vt:lpstr>
      <vt:lpstr>Exemples en science au secondaire</vt:lpstr>
      <vt:lpstr>SURVOL D’AUTRES POSSIBILITÉS </vt:lpstr>
      <vt:lpstr>Présentation PowerPoint</vt:lpstr>
      <vt:lpstr>Badge et suivi...</vt:lpstr>
      <vt:lpstr>Retour document de questions  et partages </vt:lpstr>
      <vt:lpstr>LES RENDEZ-VOUS VIRTUELS PRINTANIERS DU RÉCIT!   </vt:lpstr>
      <vt:lpstr>L’équipe du RÉCIT MST est disponible  du 19 mai au 5 juin  de 13 h 30 à 15 h. 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MST à distance avec Scratch pour tous</dc:title>
  <dc:creator>Sonya Fiset</dc:creator>
  <cp:lastModifiedBy>Fiset Sonia</cp:lastModifiedBy>
  <cp:revision>1</cp:revision>
  <dcterms:modified xsi:type="dcterms:W3CDTF">2020-06-04T17:26:59Z</dcterms:modified>
</cp:coreProperties>
</file>