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embeddedFontLst>
    <p:embeddedFont>
      <p:font typeface="Ubuntu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Ubuntu-regular.fntdata"/><Relationship Id="rId14" Type="http://schemas.openxmlformats.org/officeDocument/2006/relationships/slide" Target="slides/slide9.xml"/><Relationship Id="rId17" Type="http://schemas.openxmlformats.org/officeDocument/2006/relationships/font" Target="fonts/Ubuntu-italic.fntdata"/><Relationship Id="rId16" Type="http://schemas.openxmlformats.org/officeDocument/2006/relationships/font" Target="fonts/Ubuntu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Ubuntu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52be66365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52be66365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52be663651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52be663651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52be663651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52be663651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52be663651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52be663651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52be663651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52be663651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6f175d2e6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6f175d2e6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52be663651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52be663651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52be663651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52be663651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docs.google.com/document/d/1nTrflsQJh-WFcUwHOOL5goqLuQDclSby3GX6VIZPvic/edit?usp=sharing" TargetMode="External"/><Relationship Id="rId4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docs.google.com/document/d/1nTrflsQJh-WFcUwHOOL5goqLuQDclSby3GX6VIZPvic/edit?usp=sharing" TargetMode="External"/><Relationship Id="rId4" Type="http://schemas.openxmlformats.org/officeDocument/2006/relationships/image" Target="../media/image7.png"/><Relationship Id="rId5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docs.google.com/document/d/1orEbxRQyISGPei8hpUTYx9nAOaA8usIX_v69TYCliX4/edit?usp=sharing" TargetMode="External"/><Relationship Id="rId4" Type="http://schemas.openxmlformats.org/officeDocument/2006/relationships/hyperlink" Target="https://drive.google.com/file/d/1K65Izd3fvwnu-nju1OGl318mdtek6Axw/view?usp=sharing" TargetMode="External"/><Relationship Id="rId5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23A1EB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494425" y="365550"/>
            <a:ext cx="8155200" cy="44124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type="ctrTitle"/>
          </p:nvPr>
        </p:nvSpPr>
        <p:spPr>
          <a:xfrm>
            <a:off x="311725" y="2264225"/>
            <a:ext cx="8520600" cy="1199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3500">
                <a:latin typeface="Ubuntu"/>
                <a:ea typeface="Ubuntu"/>
                <a:cs typeface="Ubuntu"/>
                <a:sym typeface="Ubuntu"/>
              </a:rPr>
              <a:t>Scratch en mathématique</a:t>
            </a:r>
            <a:endParaRPr sz="35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>
                <a:latin typeface="Ubuntu"/>
                <a:ea typeface="Ubuntu"/>
                <a:cs typeface="Ubuntu"/>
                <a:sym typeface="Ubuntu"/>
              </a:rPr>
              <a:t>Des pistes pour évaluer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67850" y="597325"/>
            <a:ext cx="1619250" cy="161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00413" y="3615625"/>
            <a:ext cx="2543175" cy="95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/>
          <p:nvPr/>
        </p:nvSpPr>
        <p:spPr>
          <a:xfrm>
            <a:off x="229450" y="928425"/>
            <a:ext cx="3976200" cy="2002800"/>
          </a:xfrm>
          <a:prstGeom prst="rect">
            <a:avLst/>
          </a:prstGeom>
          <a:solidFill>
            <a:srgbClr val="23A1EB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4"/>
          <p:cNvSpPr txBox="1"/>
          <p:nvPr>
            <p:ph type="title"/>
          </p:nvPr>
        </p:nvSpPr>
        <p:spPr>
          <a:xfrm>
            <a:off x="311700" y="445025"/>
            <a:ext cx="3976200" cy="434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500"/>
              <a:t>Décris avec précision la composante du cercle ou du cylindre qui est calculée dans les variables a, b, c et d. </a:t>
            </a:r>
            <a:endParaRPr b="1"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/>
              <a:t>*Dans un Google Form, sur papier, au tableau, à l’oral, question à l’examen, dans un devoir Classroom, etc. </a:t>
            </a:r>
            <a:endParaRPr b="1" sz="1200"/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1998" y="190690"/>
            <a:ext cx="4443874" cy="47562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title"/>
          </p:nvPr>
        </p:nvSpPr>
        <p:spPr>
          <a:xfrm>
            <a:off x="1596450" y="272375"/>
            <a:ext cx="5951100" cy="1007400"/>
          </a:xfrm>
          <a:prstGeom prst="rect">
            <a:avLst/>
          </a:prstGeom>
          <a:solidFill>
            <a:srgbClr val="23A1EB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500"/>
              <a:t>Lequel de ces programmes ne permet </a:t>
            </a:r>
            <a:endParaRPr b="1"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500"/>
              <a:t>pas de dessiner un losange? </a:t>
            </a:r>
            <a:endParaRPr b="1"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/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1188" y="1279775"/>
            <a:ext cx="7841624" cy="3663075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5"/>
          <p:cNvSpPr txBox="1"/>
          <p:nvPr/>
        </p:nvSpPr>
        <p:spPr>
          <a:xfrm>
            <a:off x="6299325" y="4032375"/>
            <a:ext cx="2735700" cy="93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200">
                <a:solidFill>
                  <a:schemeClr val="dk1"/>
                </a:solidFill>
              </a:rPr>
              <a:t>*Dans un Google Form, sur papier, au tableau, à l’oral, question à l’examen, dans un devoir Classroom, etc.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441109" cy="3820975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6"/>
          <p:cNvSpPr txBox="1"/>
          <p:nvPr>
            <p:ph type="title"/>
          </p:nvPr>
        </p:nvSpPr>
        <p:spPr>
          <a:xfrm>
            <a:off x="425400" y="201650"/>
            <a:ext cx="8293200" cy="901500"/>
          </a:xfrm>
          <a:prstGeom prst="rect">
            <a:avLst/>
          </a:prstGeom>
          <a:solidFill>
            <a:srgbClr val="23A1EB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500"/>
              <a:t>Lequel de ces programmes ne permet pas de calculer un montant après un rabais de 25%? </a:t>
            </a:r>
            <a:endParaRPr b="1"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>
            <p:ph type="title"/>
          </p:nvPr>
        </p:nvSpPr>
        <p:spPr>
          <a:xfrm>
            <a:off x="1361550" y="210475"/>
            <a:ext cx="6420900" cy="901500"/>
          </a:xfrm>
          <a:prstGeom prst="rect">
            <a:avLst/>
          </a:prstGeom>
          <a:solidFill>
            <a:srgbClr val="23A1EB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500"/>
              <a:t>Encercle et corrige les erreurs dans le programme suivant: </a:t>
            </a:r>
            <a:r>
              <a:rPr b="1" lang="fr" sz="2500"/>
              <a:t> </a:t>
            </a:r>
            <a:endParaRPr b="1"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/>
          </a:p>
        </p:txBody>
      </p:sp>
      <p:pic>
        <p:nvPicPr>
          <p:cNvPr id="83" name="Google Shape;8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4838" y="1158500"/>
            <a:ext cx="6774314" cy="373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/>
          <p:nvPr>
            <p:ph type="title"/>
          </p:nvPr>
        </p:nvSpPr>
        <p:spPr>
          <a:xfrm>
            <a:off x="1370850" y="206825"/>
            <a:ext cx="6402300" cy="572700"/>
          </a:xfrm>
          <a:prstGeom prst="rect">
            <a:avLst/>
          </a:prstGeom>
          <a:solidFill>
            <a:srgbClr val="23A1EB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500"/>
              <a:t>Pour une correction plus élaborée (C1)</a:t>
            </a:r>
            <a:endParaRPr b="1" sz="2500"/>
          </a:p>
        </p:txBody>
      </p:sp>
      <p:sp>
        <p:nvSpPr>
          <p:cNvPr id="89" name="Google Shape;89;p18"/>
          <p:cNvSpPr txBox="1"/>
          <p:nvPr/>
        </p:nvSpPr>
        <p:spPr>
          <a:xfrm>
            <a:off x="6694100" y="4533900"/>
            <a:ext cx="2357400" cy="2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rgbClr val="23A1EB"/>
                </a:solidFill>
                <a:hlinkClick r:id="rId3"/>
              </a:rPr>
              <a:t>Lien vers la leçon complète</a:t>
            </a:r>
            <a:endParaRPr>
              <a:solidFill>
                <a:srgbClr val="23A1EB"/>
              </a:solidFill>
            </a:endParaRPr>
          </a:p>
        </p:txBody>
      </p:sp>
      <p:pic>
        <p:nvPicPr>
          <p:cNvPr id="90" name="Google Shape;9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99713" y="869300"/>
            <a:ext cx="6544565" cy="367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>
            <p:ph type="title"/>
          </p:nvPr>
        </p:nvSpPr>
        <p:spPr>
          <a:xfrm>
            <a:off x="1370850" y="206825"/>
            <a:ext cx="6402300" cy="572700"/>
          </a:xfrm>
          <a:prstGeom prst="rect">
            <a:avLst/>
          </a:prstGeom>
          <a:solidFill>
            <a:srgbClr val="23A1EB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500"/>
              <a:t>Pour une correction plus élaborée (C1)</a:t>
            </a:r>
            <a:endParaRPr b="1" sz="2500"/>
          </a:p>
        </p:txBody>
      </p:sp>
      <p:sp>
        <p:nvSpPr>
          <p:cNvPr id="96" name="Google Shape;96;p19"/>
          <p:cNvSpPr txBox="1"/>
          <p:nvPr/>
        </p:nvSpPr>
        <p:spPr>
          <a:xfrm>
            <a:off x="6694100" y="4533900"/>
            <a:ext cx="2357400" cy="2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rgbClr val="23A1EB"/>
                </a:solidFill>
                <a:hlinkClick r:id="rId3"/>
              </a:rPr>
              <a:t>Lien vers la leçon complète</a:t>
            </a:r>
            <a:endParaRPr>
              <a:solidFill>
                <a:srgbClr val="23A1EB"/>
              </a:solidFill>
            </a:endParaRPr>
          </a:p>
        </p:txBody>
      </p:sp>
      <p:pic>
        <p:nvPicPr>
          <p:cNvPr id="97" name="Google Shape;9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7450" y="931925"/>
            <a:ext cx="3242570" cy="4059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94395" y="931925"/>
            <a:ext cx="2891232" cy="4059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/>
          <p:nvPr>
            <p:ph type="title"/>
          </p:nvPr>
        </p:nvSpPr>
        <p:spPr>
          <a:xfrm>
            <a:off x="311700" y="4182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Propositions de grilles pour la C1</a:t>
            </a:r>
            <a:endParaRPr/>
          </a:p>
        </p:txBody>
      </p:sp>
      <p:sp>
        <p:nvSpPr>
          <p:cNvPr id="104" name="Google Shape;104;p20"/>
          <p:cNvSpPr txBox="1"/>
          <p:nvPr>
            <p:ph idx="1" type="body"/>
          </p:nvPr>
        </p:nvSpPr>
        <p:spPr>
          <a:xfrm>
            <a:off x="1911900" y="1152475"/>
            <a:ext cx="1516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fr" u="sng">
                <a:solidFill>
                  <a:srgbClr val="23A1EB"/>
                </a:solidFill>
                <a:hlinkClick r:id="rId3"/>
              </a:rPr>
              <a:t>Grille 1</a:t>
            </a:r>
            <a:endParaRPr>
              <a:solidFill>
                <a:srgbClr val="23A1EB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3A1EB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fr" u="sng">
                <a:solidFill>
                  <a:srgbClr val="23A1EB"/>
                </a:solidFill>
                <a:hlinkClick r:id="rId4"/>
              </a:rPr>
              <a:t>Grille 2</a:t>
            </a:r>
            <a:endParaRPr>
              <a:solidFill>
                <a:srgbClr val="23A1EB"/>
              </a:solidFill>
            </a:endParaRPr>
          </a:p>
        </p:txBody>
      </p:sp>
      <p:pic>
        <p:nvPicPr>
          <p:cNvPr id="105" name="Google Shape;105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48000" y="1350950"/>
            <a:ext cx="3657600" cy="3019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538" y="71900"/>
            <a:ext cx="4832920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