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embeddedFontLst>
    <p:embeddedFont>
      <p:font typeface="Amatic SC" panose="020B0604020202020204" charset="-79"/>
      <p:regular r:id="rId34"/>
      <p:bold r:id="rId35"/>
    </p:embeddedFont>
    <p:embeddedFont>
      <p:font typeface="Bangers" panose="020B0604020202020204" charset="0"/>
      <p:regular r:id="rId36"/>
    </p:embeddedFont>
    <p:embeddedFont>
      <p:font typeface="Cousine" panose="020B0604020202020204" charset="0"/>
      <p:regular r:id="rId37"/>
      <p:bold r:id="rId38"/>
      <p:italic r:id="rId39"/>
      <p:bold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Helvetica Neue" panose="020B0604020202020204" charset="0"/>
      <p:regular r:id="rId45"/>
      <p:bold r:id="rId46"/>
      <p:italic r:id="rId47"/>
      <p:boldItalic r:id="rId48"/>
    </p:embeddedFont>
    <p:embeddedFont>
      <p:font typeface="Merriweather" panose="020B0604020202020204" charset="0"/>
      <p:regular r:id="rId49"/>
      <p:bold r:id="rId50"/>
      <p:italic r:id="rId51"/>
      <p:boldItalic r:id="rId52"/>
    </p:embeddedFont>
    <p:embeddedFont>
      <p:font typeface="Nixie One" panose="020B0604020202020204" charset="0"/>
      <p:regular r:id="rId53"/>
    </p:embeddedFont>
    <p:embeddedFont>
      <p:font typeface="Permanent Marker" panose="020B0604020202020204" charset="0"/>
      <p:regular r:id="rId54"/>
    </p:embeddedFont>
    <p:embeddedFont>
      <p:font typeface="Source Code Pro" panose="020B0604020202020204" charset="0"/>
      <p:regular r:id="rId55"/>
      <p:bold r:id="rId56"/>
      <p:italic r:id="rId57"/>
      <p:boldItalic r:id="rId58"/>
    </p:embeddedFont>
    <p:embeddedFont>
      <p:font typeface="Trebuchet MS" panose="020B0603020202020204" pitchFamily="34" charset="0"/>
      <p:regular r:id="rId59"/>
      <p:bold r:id="rId60"/>
      <p:italic r:id="rId61"/>
      <p:boldItalic r:id="rId62"/>
    </p:embeddedFont>
    <p:embeddedFont>
      <p:font typeface="Ubuntu" panose="020B0604020202020204" charset="0"/>
      <p:regular r:id="rId63"/>
      <p:bold r:id="rId64"/>
      <p:italic r:id="rId65"/>
      <p:boldItalic r:id="rId66"/>
    </p:embeddedFont>
    <p:embeddedFont>
      <p:font typeface="Varela Round" panose="020B0604020202020204" charset="-79"/>
      <p:regular r:id="rId67"/>
    </p:embeddedFont>
    <p:embeddedFont>
      <p:font typeface="Viga" panose="020B0604020202020204" charset="0"/>
      <p:regular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63" Type="http://schemas.openxmlformats.org/officeDocument/2006/relationships/font" Target="fonts/font30.fntdata"/><Relationship Id="rId68" Type="http://schemas.openxmlformats.org/officeDocument/2006/relationships/font" Target="fonts/font35.fntdata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font" Target="fonts/font25.fntdata"/><Relationship Id="rId66" Type="http://schemas.openxmlformats.org/officeDocument/2006/relationships/font" Target="fonts/font33.fntdata"/><Relationship Id="rId5" Type="http://schemas.openxmlformats.org/officeDocument/2006/relationships/slide" Target="slides/slide3.xml"/><Relationship Id="rId61" Type="http://schemas.openxmlformats.org/officeDocument/2006/relationships/font" Target="fonts/font2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64" Type="http://schemas.openxmlformats.org/officeDocument/2006/relationships/font" Target="fonts/font31.fntdata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18.fntdata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font" Target="fonts/font26.fntdata"/><Relationship Id="rId67" Type="http://schemas.openxmlformats.org/officeDocument/2006/relationships/font" Target="fonts/font34.fntdata"/><Relationship Id="rId20" Type="http://schemas.openxmlformats.org/officeDocument/2006/relationships/slide" Target="slides/slide18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font" Target="fonts/font29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font" Target="fonts/font27.fntdata"/><Relationship Id="rId65" Type="http://schemas.openxmlformats.org/officeDocument/2006/relationships/font" Target="fonts/font3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6.fntdata"/><Relationship Id="rId34" Type="http://schemas.openxmlformats.org/officeDocument/2006/relationships/font" Target="fonts/font1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3" name="Google Shape;185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1" name="Google Shape;1891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g6bacc86684_0_1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0" name="Google Shape;1900;g6bacc86684_0_1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g758a4b8866_0_18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8" name="Google Shape;1908;g758a4b8866_0_18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758a4b87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758a4b877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g4e10323f6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2" name="Google Shape;1942;g4e10323f6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g54dde61a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1" name="Google Shape;1951;g54dde61a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4d185647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9" name="Google Shape;1969;g4d185647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4eb1d46bea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4eb1d46bea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g4eb1d46be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8" name="Google Shape;1988;g4eb1d46be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553dfffe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553dfffe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553dfffe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553dfffe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4eb1d46be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3" name="Google Shape;2013;g4eb1d46be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g4eb1d46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2" name="Google Shape;2032;g4eb1d46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Google Shape;2048;g553dfffe4a_0_1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9" name="Google Shape;2049;g553dfffe4a_0_1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Google Shape;2055;g4eb1d46be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6" name="Google Shape;2056;g4eb1d46be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g38ede4aa1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6" name="Google Shape;2066;g38ede4aa1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g5528283e7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3" name="Google Shape;2073;g5528283e7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Google Shape;2079;g553dfffe4a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0" name="Google Shape;2080;g553dfffe4a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Google Shape;2088;g4eb1d46be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9" name="Google Shape;2089;g4eb1d46be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Google Shape;2095;g4e10323f6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6" name="Google Shape;2096;g4e10323f6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3" name="Google Shape;2103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Garder 30 minutes pour la finale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 : badges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g6bd1fb9dd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3" name="Google Shape;2113;g6bd1fb9dd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 minutes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" name="Google Shape;2121;g6bd1fb9d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2" name="Google Shape;2122;g6bd1fb9dd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Google Shape;2132;g4e10323f60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3" name="Google Shape;2133;g4e10323f60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2" name="Google Shape;1812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15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16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4" name="Google Shape;1824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18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9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0" name="Google Shape;1830;p19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p21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7" name="Google Shape;1837;p2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38" name="Google Shape;1838;p21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39" name="Google Shape;1839;p21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0" name="Google Shape;1840;p21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1" name="Google Shape;1841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22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bit.ly/mst9janv2020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Z2WyIRuBkD-zHZs6giQUkvQONkSfWVZhTVG3qqJ2Tk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d4kQAVng6l5BbQoQk1dqEqZiLfsSLUG6CFjf_WrwmtI/edit?usp=shari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hyperlink" Target="https://view.genial.ly/5d812659369a7d0fc95ca03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itunes.apple.com/us/app/scratchjr/id895485086?mt=8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www.allcancode.com/web" TargetMode="External"/><Relationship Id="rId4" Type="http://schemas.openxmlformats.org/officeDocument/2006/relationships/hyperlink" Target="http://code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hyperlink" Target="https://docs.google.com/document/d/1Vi8KNnGLIq9yFRF5ifrU_PpWA4XsXRGbKc_9dOddPeg/edit?usp=sharing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docs.google.com/document/d/1V_x6j20PyKZfBKhn2QSg1WeRt0FHJrqdUd-TyMUD6OY/edit?usp=sharing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hyperlink" Target="https://scratch.mit.edu/projects/189233210/editor/" TargetMode="External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i8KNnGLIq9yFRF5ifrU_PpWA4XsXRGbKc_9dOddPeg/edit?usp=shar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u/1/d/1dA1AUjkza0MP9Mae2USlv6dMPAhroBmk8C8TG2w4zbA/cop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docs.google.com/document/d/1Jio-7UoSTEUVARd-8zGm6nB8PipMXJMv7uSOkakXS7M/edit?usp=sharin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L7zrdZ7JrwKsScwQS7_gA1s2rK4qO5sQ" TargetMode="External"/><Relationship Id="rId7" Type="http://schemas.openxmlformats.org/officeDocument/2006/relationships/hyperlink" Target="https://recitpresco.qc.ca/fr/pages/robotique/scratch-junior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137344775/#editor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s://docs.google.com/spreadsheets/d/1hWJM3_F-5miQ7z5ioTb7M4mGA_XJKdYkcP4EPwlgk9c/edit?usp=sharing" TargetMode="External"/><Relationship Id="rId7" Type="http://schemas.openxmlformats.org/officeDocument/2006/relationships/hyperlink" Target="https://scratch.mit.edu/search/projects?q=sciences" TargetMode="External"/><Relationship Id="rId12" Type="http://schemas.openxmlformats.org/officeDocument/2006/relationships/hyperlink" Target="https://scratch.mit.edu/projects/201869969/#editor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tudios/21720/" TargetMode="External"/><Relationship Id="rId11" Type="http://schemas.openxmlformats.org/officeDocument/2006/relationships/hyperlink" Target="https://scratch.mit.edu/projects/193289658/#editor" TargetMode="External"/><Relationship Id="rId5" Type="http://schemas.openxmlformats.org/officeDocument/2006/relationships/hyperlink" Target="https://scratch.mit.edu/projects/248572564/#editor" TargetMode="External"/><Relationship Id="rId10" Type="http://schemas.openxmlformats.org/officeDocument/2006/relationships/hyperlink" Target="https://scratch.mit.edu/projects/272373807/" TargetMode="External"/><Relationship Id="rId4" Type="http://schemas.openxmlformats.org/officeDocument/2006/relationships/hyperlink" Target="https://docs.google.com/spreadsheets/d/1GrJhOJOMHvNZUAPDR9g2A8CHm0Lrxbn8m_waCoEjap0/edit?usp=sharing" TargetMode="External"/><Relationship Id="rId9" Type="http://schemas.openxmlformats.org/officeDocument/2006/relationships/hyperlink" Target="https://scratch.mit.edu/search/projects?q=BD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hyperlink" Target="https://scratch.mit.edu/projects/254220533/editor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queaki.recitmst.qc.ca/GuideJeu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hyperlink" Target="https://drive.google.com/open?id=1-jy6jA7UcfhACV4O7Kesz7706Te2QFlm" TargetMode="External"/><Relationship Id="rId4" Type="http://schemas.openxmlformats.org/officeDocument/2006/relationships/hyperlink" Target="https://scratch.mit.edu/starter_projects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ideas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://robot-tic.qc.ca/" TargetMode="External"/><Relationship Id="rId7" Type="http://schemas.openxmlformats.org/officeDocument/2006/relationships/hyperlink" Target="https://docs.google.com/spreadsheets/d/1GrJhOJOMHvNZUAPDR9g2A8CHm0Lrxbn8m_waCoEjap0/edit?usp=sharing" TargetMode="External"/><Relationship Id="rId12" Type="http://schemas.openxmlformats.org/officeDocument/2006/relationships/hyperlink" Target="https://www.facebook.com/groups/704851039666407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google.com/document/d/108UqqlzNy4EPOa4cqk6MxGhkaQ0ZDi3ktIeBD4DJ6c8/edit?usp=sharing" TargetMode="External"/><Relationship Id="rId11" Type="http://schemas.openxmlformats.org/officeDocument/2006/relationships/hyperlink" Target="https://campus.recit.qc.ca/course/view.php?id=16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10" Type="http://schemas.openxmlformats.org/officeDocument/2006/relationships/hyperlink" Target="https://www.lecampusjunior.fr/" TargetMode="External"/><Relationship Id="rId4" Type="http://schemas.openxmlformats.org/officeDocument/2006/relationships/hyperlink" Target="https://padlet.com/sonya_fiset/iynl5ljakmxn" TargetMode="External"/><Relationship Id="rId9" Type="http://schemas.openxmlformats.org/officeDocument/2006/relationships/hyperlink" Target="https://campus.recit.qc.ca/course/view.php?id=1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bit.ly/mst9janv2020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25"/>
          <p:cNvSpPr txBox="1">
            <a:spLocks noGrp="1"/>
          </p:cNvSpPr>
          <p:nvPr>
            <p:ph type="ctrTitle"/>
          </p:nvPr>
        </p:nvSpPr>
        <p:spPr>
          <a:xfrm>
            <a:off x="578225" y="611750"/>
            <a:ext cx="8256300" cy="555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5192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rgbClr val="9900FF"/>
              </a:solidFill>
              <a:highlight>
                <a:srgbClr val="FAFAFA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Programmation 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Scratch</a:t>
            </a:r>
            <a:endParaRPr sz="4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48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Commission scolaire </a:t>
            </a:r>
            <a:endParaRPr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Marguerite-Bourgeoys</a:t>
            </a: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0069B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Lien de la formation :</a:t>
            </a:r>
            <a:endParaRPr sz="3600">
              <a:solidFill>
                <a:srgbClr val="0069B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http://bit.ly/mst9janv2020</a:t>
            </a:r>
            <a:endParaRPr sz="3600">
              <a:solidFill>
                <a:srgbClr val="2C3E50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>
                <a:solidFill>
                  <a:srgbClr val="2C3E5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4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9900FF"/>
              </a:solidFill>
            </a:endParaRPr>
          </a:p>
        </p:txBody>
      </p:sp>
      <p:pic>
        <p:nvPicPr>
          <p:cNvPr id="1856" name="Google Shape;18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7171" y="4820075"/>
            <a:ext cx="1523950" cy="14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25175"/>
            <a:ext cx="1635450" cy="1635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8" name="Google Shape;1858;p25"/>
          <p:cNvSpPr/>
          <p:nvPr/>
        </p:nvSpPr>
        <p:spPr>
          <a:xfrm>
            <a:off x="0" y="6460800"/>
            <a:ext cx="9144000" cy="397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Créé par Sonya Fiset, Service national </a:t>
            </a:r>
            <a:r>
              <a:rPr lang="en" sz="1100"/>
              <a:t>du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CC BY-NC-SA</a:t>
            </a:r>
            <a:endParaRPr sz="1100"/>
          </a:p>
        </p:txBody>
      </p:sp>
      <p:pic>
        <p:nvPicPr>
          <p:cNvPr id="1859" name="Google Shape;1859;p2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600" y="6460800"/>
            <a:ext cx="1434400" cy="39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26"/>
          <p:cNvSpPr txBox="1">
            <a:spLocks noGrp="1"/>
          </p:cNvSpPr>
          <p:nvPr>
            <p:ph type="ctrTitle" idx="4294967295"/>
          </p:nvPr>
        </p:nvSpPr>
        <p:spPr>
          <a:xfrm>
            <a:off x="766225" y="599250"/>
            <a:ext cx="5293200" cy="3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Bonjour!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Lien de la présentation :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http://recitmst.qc.ca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65" name="Google Shape;1865;p26"/>
          <p:cNvSpPr txBox="1">
            <a:spLocks noGrp="1"/>
          </p:cNvSpPr>
          <p:nvPr>
            <p:ph type="body" idx="4294967295"/>
          </p:nvPr>
        </p:nvSpPr>
        <p:spPr>
          <a:xfrm>
            <a:off x="2811675" y="5158475"/>
            <a:ext cx="5713500" cy="10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Sonya Fiset</a:t>
            </a:r>
            <a:endParaRPr sz="1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Service national du Récit MST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866" name="Google Shape;18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058" y="4543120"/>
            <a:ext cx="1644025" cy="16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7875" y="1392088"/>
            <a:ext cx="2152575" cy="21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27"/>
          <p:cNvSpPr/>
          <p:nvPr/>
        </p:nvSpPr>
        <p:spPr>
          <a:xfrm>
            <a:off x="1596875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1150">
              <a:solidFill>
                <a:srgbClr val="33333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Question : </a:t>
            </a:r>
            <a:r>
              <a:rPr lang="en" sz="18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Pourquoi programmer? </a:t>
            </a: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Temps d’expérimentation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Documentation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74" name="Google Shape;1874;p27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75" name="Google Shape;187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28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81" name="Google Shape;1881;p28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2" name="Google Shape;1882;p28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83" name="Google Shape;18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84" name="Google Shape;1884;p28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5" name="Google Shape;1885;p28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6" name="Google Shape;18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" name="Google Shape;188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888" name="Google Shape;1888;p28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29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94" name="Google Shape;1894;p29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95" name="Google Shape;189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6" name="Google Shape;1896;p29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97" name="Google Shape;189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7850" y="57800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p30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32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La programmation en classe</a:t>
            </a:r>
            <a:endParaRPr sz="4800" u="sng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u="sng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 Mise en situation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hlinkClick r:id="rId3"/>
              </a:rPr>
              <a:t> 10 questions</a:t>
            </a:r>
            <a:endParaRPr sz="4800">
              <a:solidFill>
                <a:srgbClr val="4A86E8"/>
              </a:solidFill>
            </a:endParaRPr>
          </a:p>
        </p:txBody>
      </p:sp>
      <p:pic>
        <p:nvPicPr>
          <p:cNvPr id="1903" name="Google Shape;190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3075" y="4429400"/>
            <a:ext cx="2102800" cy="210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462100"/>
            <a:ext cx="3142775" cy="210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8425" y="4395734"/>
            <a:ext cx="3418937" cy="2214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p31"/>
          <p:cNvSpPr txBox="1"/>
          <p:nvPr/>
        </p:nvSpPr>
        <p:spPr>
          <a:xfrm>
            <a:off x="6745925" y="601050"/>
            <a:ext cx="2089200" cy="56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/>
          </a:p>
        </p:txBody>
      </p:sp>
      <p:sp>
        <p:nvSpPr>
          <p:cNvPr id="1911" name="Google Shape;1911;p31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2" name="Google Shape;191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123" y="599225"/>
            <a:ext cx="6036177" cy="56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3" name="Google Shape;1913;p31"/>
          <p:cNvSpPr/>
          <p:nvPr/>
        </p:nvSpPr>
        <p:spPr>
          <a:xfrm>
            <a:off x="3689175" y="7189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31"/>
          <p:cNvSpPr/>
          <p:nvPr/>
        </p:nvSpPr>
        <p:spPr>
          <a:xfrm>
            <a:off x="3689175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31"/>
          <p:cNvSpPr/>
          <p:nvPr/>
        </p:nvSpPr>
        <p:spPr>
          <a:xfrm>
            <a:off x="5375575" y="35357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31"/>
          <p:cNvSpPr/>
          <p:nvPr/>
        </p:nvSpPr>
        <p:spPr>
          <a:xfrm>
            <a:off x="5007175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31"/>
          <p:cNvSpPr/>
          <p:nvPr/>
        </p:nvSpPr>
        <p:spPr>
          <a:xfrm>
            <a:off x="3551500" y="570822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31"/>
          <p:cNvSpPr/>
          <p:nvPr/>
        </p:nvSpPr>
        <p:spPr>
          <a:xfrm>
            <a:off x="1944475" y="577550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9" name="Google Shape;1919;p31"/>
          <p:cNvSpPr/>
          <p:nvPr/>
        </p:nvSpPr>
        <p:spPr>
          <a:xfrm>
            <a:off x="611750" y="48936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0" name="Google Shape;1920;p31"/>
          <p:cNvSpPr/>
          <p:nvPr/>
        </p:nvSpPr>
        <p:spPr>
          <a:xfrm>
            <a:off x="235725" y="3469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31"/>
          <p:cNvSpPr/>
          <p:nvPr/>
        </p:nvSpPr>
        <p:spPr>
          <a:xfrm>
            <a:off x="1900300" y="12523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2" name="Google Shape;192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16125" y="590297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32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8" name="Google Shape;1928;p32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9" name="Google Shape;19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0" name="Google Shape;1930;p32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33"/>
          <p:cNvSpPr txBox="1"/>
          <p:nvPr/>
        </p:nvSpPr>
        <p:spPr>
          <a:xfrm>
            <a:off x="4980050" y="3255100"/>
            <a:ext cx="3533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Campus Récit</a:t>
            </a:r>
            <a:endParaRPr sz="24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gratuit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connecter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Liste des autoformations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936" name="Google Shape;1936;p33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7" name="Google Shape;1937;p33"/>
          <p:cNvSpPr txBox="1">
            <a:spLocks noGrp="1"/>
          </p:cNvSpPr>
          <p:nvPr>
            <p:ph type="title" idx="4294967295"/>
          </p:nvPr>
        </p:nvSpPr>
        <p:spPr>
          <a:xfrm>
            <a:off x="836975" y="2403975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938" name="Google Shape;193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34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5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45" name="Google Shape;1945;p34"/>
          <p:cNvSpPr txBox="1">
            <a:spLocks noGrp="1"/>
          </p:cNvSpPr>
          <p:nvPr>
            <p:ph type="body" idx="1"/>
          </p:nvPr>
        </p:nvSpPr>
        <p:spPr>
          <a:xfrm>
            <a:off x="270900" y="1283600"/>
            <a:ext cx="8725800" cy="53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46" name="Google Shape;1946;p34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725875"/>
            <a:ext cx="5149052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7" name="Google Shape;1947;p34"/>
          <p:cNvSpPr txBox="1"/>
          <p:nvPr/>
        </p:nvSpPr>
        <p:spPr>
          <a:xfrm>
            <a:off x="606800" y="2720175"/>
            <a:ext cx="2573700" cy="3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connexion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installation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Base de programmation par blocs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Évolutif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Addictif ;-)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48" name="Google Shape;1948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p35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54" name="Google Shape;1954;p35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55" name="Google Shape;1955;p35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906974"/>
            <a:ext cx="5524074" cy="350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35"/>
          <p:cNvSpPr txBox="1"/>
          <p:nvPr/>
        </p:nvSpPr>
        <p:spPr>
          <a:xfrm>
            <a:off x="648650" y="2982825"/>
            <a:ext cx="2532000" cy="3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Compte enseignant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Suivi des élèves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Tous âges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Ludique (thèmes)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Tutoriel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957" name="Google Shape;195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36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63" name="Google Shape;1963;p36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Sans connexion, base de la programmation, pas à pas. 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Run Marco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https://www.allcancode.com/web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Si les élèves aiment ce type d’activité, c’est un autre outil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https://scratch.mit.edu/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6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On est prêt pour programmer... on lance des défis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https://itunes.apple.com/us/app/scratchjr/id895485086?mt=8</a:t>
            </a:r>
            <a:endParaRPr sz="1800"/>
          </a:p>
        </p:txBody>
      </p:sp>
      <p:sp>
        <p:nvSpPr>
          <p:cNvPr id="1964" name="Google Shape;1964;p36"/>
          <p:cNvSpPr/>
          <p:nvPr/>
        </p:nvSpPr>
        <p:spPr>
          <a:xfrm>
            <a:off x="0" y="45792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1965" name="Google Shape;1965;p36"/>
          <p:cNvSpPr/>
          <p:nvPr/>
        </p:nvSpPr>
        <p:spPr>
          <a:xfrm>
            <a:off x="0" y="27504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1966" name="Google Shape;1966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25600" y="236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37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1-Choisir un lutin (Sprite)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2-Animation avec un changement de costume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3-Choix d’un arrière-plan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4-Déplacement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5-Écrire un dialogue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6-Ajouter le bloc Son pour ajouter du bruit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7-Images libres de droit dans Google ou </a:t>
            </a:r>
            <a:r>
              <a:rPr lang="en" sz="28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Pixabay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72" name="Google Shape;197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394300"/>
            <a:ext cx="2599416" cy="1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37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1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Animation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Plan de travail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74" name="Google Shape;197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44525" y="5846225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38"/>
          <p:cNvSpPr txBox="1"/>
          <p:nvPr/>
        </p:nvSpPr>
        <p:spPr>
          <a:xfrm>
            <a:off x="514400" y="262122"/>
            <a:ext cx="8420700" cy="1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AA22A"/>
                </a:solidFill>
              </a:rPr>
              <a:t>Jeu d’activité de programmation débranchée</a:t>
            </a:r>
            <a:endParaRPr sz="2400" b="1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</a:rPr>
              <a:t>Géométrie : Construction et description des figures planes</a:t>
            </a:r>
            <a:endParaRPr sz="2400">
              <a:solidFill>
                <a:srgbClr val="FAA22A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feuille de plan de travail </a:t>
            </a:r>
            <a:r>
              <a:rPr lang="en" sz="2400">
                <a:solidFill>
                  <a:srgbClr val="FAA22A"/>
                </a:solidFill>
              </a:rPr>
              <a:t>et</a:t>
            </a:r>
            <a:r>
              <a:rPr lang="en" sz="2400">
                <a:solidFill>
                  <a:schemeClr val="lt1"/>
                </a:solidFill>
              </a:rPr>
              <a:t> </a:t>
            </a:r>
            <a:r>
              <a:rPr lang="en" sz="2400" u="sng">
                <a:solidFill>
                  <a:schemeClr val="hlink"/>
                </a:solidFill>
                <a:hlinkClick r:id="rId4"/>
              </a:rPr>
              <a:t>programme</a:t>
            </a:r>
            <a:endParaRPr sz="24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1980" name="Google Shape;198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842" y="2704933"/>
            <a:ext cx="2390775" cy="19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74" y="2323934"/>
            <a:ext cx="2935200" cy="25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4" y="2476333"/>
            <a:ext cx="3019068" cy="228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000" y="4964600"/>
            <a:ext cx="1878000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8375" y="4964600"/>
            <a:ext cx="2130178" cy="11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8842" y="4863933"/>
            <a:ext cx="2228868" cy="17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39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39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118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(défis géométriques et créativité)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1992" name="Google Shape;1992;p39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3666950"/>
            <a:ext cx="3605326" cy="27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452150"/>
            <a:ext cx="4034775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794200"/>
            <a:ext cx="4116416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6675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40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0-Activité débranchée, tracer avec le corps un carré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«Carré arc-en-ciel»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5-Tracer le carré : 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6-Répéter 360, ajouter 1 à la couleur du stylo et 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01" name="Google Shape;2001;p40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2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2" name="Google Shape;200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4525" y="573230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41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«Somme de 2 nombres»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08" name="Google Shape;2008;p41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3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9" name="Google Shape;200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2975" y="3069500"/>
            <a:ext cx="3666225" cy="33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2299" y="310000"/>
            <a:ext cx="1156900" cy="111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2"/>
          <p:cNvSpPr txBox="1"/>
          <p:nvPr/>
        </p:nvSpPr>
        <p:spPr>
          <a:xfrm>
            <a:off x="878850" y="503000"/>
            <a:ext cx="71334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Structure générale d’un programme:</a:t>
            </a: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Merriweather"/>
                <a:ea typeface="Merriweather"/>
                <a:cs typeface="Merriweather"/>
                <a:sym typeface="Merriweather"/>
              </a:rPr>
              <a:t>une question d’ENTRÉES et de SORTIES.</a:t>
            </a:r>
            <a:endParaRPr sz="2400">
              <a:solidFill>
                <a:srgbClr val="617A8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16" name="Google Shape;2016;p42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7" name="Google Shape;2017;p42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18" name="Google Shape;2018;p42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19" name="Google Shape;2019;p42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20" name="Google Shape;2020;p42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2021" name="Google Shape;2021;p42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42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42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24" name="Google Shape;2024;p42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25" name="Google Shape;2025;p42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26" name="Google Shape;2026;p42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Intention: </a:t>
            </a:r>
            <a:r>
              <a:rPr lang="en" sz="2000" i="1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sz="2000" i="1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27" name="Google Shape;2027;p42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28" name="Google Shape;2028;p42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29" name="Google Shape;202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p43"/>
          <p:cNvSpPr txBox="1"/>
          <p:nvPr/>
        </p:nvSpPr>
        <p:spPr>
          <a:xfrm>
            <a:off x="922200" y="765238"/>
            <a:ext cx="7504500" cy="8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SOMME DE 2 NOMBRES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35" name="Google Shape;2035;p43"/>
          <p:cNvSpPr/>
          <p:nvPr/>
        </p:nvSpPr>
        <p:spPr>
          <a:xfrm>
            <a:off x="228225" y="2445663"/>
            <a:ext cx="2758800" cy="189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6" name="Google Shape;2036;p43"/>
          <p:cNvSpPr txBox="1"/>
          <p:nvPr/>
        </p:nvSpPr>
        <p:spPr>
          <a:xfrm>
            <a:off x="228225" y="3102738"/>
            <a:ext cx="2351700" cy="4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37" name="Google Shape;2037;p43"/>
          <p:cNvSpPr txBox="1"/>
          <p:nvPr/>
        </p:nvSpPr>
        <p:spPr>
          <a:xfrm>
            <a:off x="3350250" y="3976488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38" name="Google Shape;2038;p43"/>
          <p:cNvGrpSpPr/>
          <p:nvPr/>
        </p:nvGrpSpPr>
        <p:grpSpPr>
          <a:xfrm>
            <a:off x="578475" y="2030613"/>
            <a:ext cx="8337275" cy="2311500"/>
            <a:chOff x="586925" y="2035650"/>
            <a:chExt cx="8337275" cy="2311500"/>
          </a:xfrm>
        </p:grpSpPr>
        <p:sp>
          <p:nvSpPr>
            <p:cNvPr id="2039" name="Google Shape;2039;p43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43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43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42" name="Google Shape;2042;p43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43" name="Google Shape;2043;p43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44" name="Google Shape;2044;p43"/>
          <p:cNvSpPr txBox="1"/>
          <p:nvPr/>
        </p:nvSpPr>
        <p:spPr>
          <a:xfrm>
            <a:off x="3140050" y="2793075"/>
            <a:ext cx="2956500" cy="10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45" name="Google Shape;2045;p43"/>
          <p:cNvSpPr txBox="1"/>
          <p:nvPr/>
        </p:nvSpPr>
        <p:spPr>
          <a:xfrm>
            <a:off x="6274925" y="3250263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2046" name="Google Shape;204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4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-Produit de 2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-Somme de 3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-Aire d’un rectangle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-Périmètre d’un rectangle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-Moyenne de 4 nombres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-Autres défis au choix!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52" name="Google Shape;2052;p44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Prochain Défi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 vierge</a:t>
            </a:r>
            <a:r>
              <a:rPr lang="en" sz="24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53" name="Google Shape;205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Google Shape;2058;p45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24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Les blocs de Scratch 3.0</a:t>
            </a: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imprimer ou à afficher sur les murs de votre classe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59" name="Google Shape;205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3128275"/>
            <a:ext cx="3867600" cy="258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Google Shape;206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3356" y="3097337"/>
            <a:ext cx="4083793" cy="264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1" name="Google Shape;2061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2" name="Google Shape;2062;p45"/>
          <p:cNvSpPr txBox="1"/>
          <p:nvPr/>
        </p:nvSpPr>
        <p:spPr>
          <a:xfrm>
            <a:off x="1604850" y="6142375"/>
            <a:ext cx="3435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3" name="Google Shape;2063;p45"/>
          <p:cNvSpPr txBox="1"/>
          <p:nvPr/>
        </p:nvSpPr>
        <p:spPr>
          <a:xfrm>
            <a:off x="769950" y="6094675"/>
            <a:ext cx="7132500" cy="4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7"/>
              </a:rPr>
              <a:t>Matériel disponible de ScratchJr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46"/>
          <p:cNvSpPr txBox="1">
            <a:spLocks noGrp="1"/>
          </p:cNvSpPr>
          <p:nvPr>
            <p:ph type="body" idx="1"/>
          </p:nvPr>
        </p:nvSpPr>
        <p:spPr>
          <a:xfrm>
            <a:off x="2393575" y="800000"/>
            <a:ext cx="6347100" cy="56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Missions </a:t>
            </a: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(vidéos et Aide)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5e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Exploration Campus Junior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B5394"/>
                </a:solidFill>
                <a:latin typeface="Amatic SC"/>
                <a:ea typeface="Amatic SC"/>
                <a:cs typeface="Amatic SC"/>
                <a:sym typeface="Amatic SC"/>
              </a:rPr>
              <a:t>Sous la colonne 4e année</a:t>
            </a: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2069" name="Google Shape;206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4725"/>
            <a:ext cx="2157050" cy="17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0" name="Google Shape;207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47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4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76" name="Google Shape;2076;p47"/>
          <p:cNvSpPr txBox="1">
            <a:spLocks noGrp="1"/>
          </p:cNvSpPr>
          <p:nvPr>
            <p:ph type="body" idx="4294967295"/>
          </p:nvPr>
        </p:nvSpPr>
        <p:spPr>
          <a:xfrm>
            <a:off x="311700" y="2380525"/>
            <a:ext cx="85206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2400"/>
              <a:buChar char="➔"/>
            </a:pPr>
            <a:r>
              <a:rPr lang="en" u="sng">
                <a:solidFill>
                  <a:srgbClr val="7F888F"/>
                </a:solidFill>
                <a:hlinkClick r:id="rId3"/>
              </a:rPr>
              <a:t>Idées de programmation en mathématique</a:t>
            </a:r>
            <a:endParaRPr>
              <a:solidFill>
                <a:srgbClr val="7F888F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rgbClr val="617A86"/>
                </a:solidFill>
                <a:hlinkClick r:id="rId4"/>
              </a:rPr>
              <a:t>Idées de programmation en langues</a:t>
            </a:r>
            <a:endParaRPr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5"/>
              </a:rPr>
              <a:t>Carte du Canada en univers social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6"/>
              </a:rPr>
              <a:t>Idées en arts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7"/>
              </a:rPr>
              <a:t>Idées en sciences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Animations (</a:t>
            </a:r>
            <a:r>
              <a:rPr lang="en" sz="2400" u="sng">
                <a:solidFill>
                  <a:srgbClr val="617A86"/>
                </a:solidFill>
                <a:hlinkClick r:id="rId8"/>
              </a:rPr>
              <a:t>cartes de voeux</a:t>
            </a:r>
            <a:r>
              <a:rPr lang="en" sz="2400">
                <a:solidFill>
                  <a:srgbClr val="617A86"/>
                </a:solidFill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hlinkClick r:id="rId9"/>
              </a:rPr>
              <a:t>BD</a:t>
            </a:r>
            <a:r>
              <a:rPr lang="en" sz="2400">
                <a:solidFill>
                  <a:srgbClr val="617A86"/>
                </a:solidFill>
              </a:rPr>
              <a:t>)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10"/>
              </a:rPr>
              <a:t>Jeux vidéos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1"/>
              </a:rPr>
              <a:t>bingo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2"/>
              </a:rPr>
              <a:t>cadenas virtuel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Et une infinité d’autres possibilités...</a:t>
            </a: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2077" name="Google Shape;2077;p4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p48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83" name="Google Shape;2083;p48"/>
          <p:cNvSpPr txBox="1"/>
          <p:nvPr/>
        </p:nvSpPr>
        <p:spPr>
          <a:xfrm>
            <a:off x="905775" y="394300"/>
            <a:ext cx="69267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carte du Canada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84" name="Google Shape;208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1313463"/>
            <a:ext cx="5641424" cy="423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5" name="Google Shape;2085;p48"/>
          <p:cNvSpPr txBox="1"/>
          <p:nvPr/>
        </p:nvSpPr>
        <p:spPr>
          <a:xfrm>
            <a:off x="1143000" y="5958600"/>
            <a:ext cx="73263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86" name="Google Shape;2086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Google Shape;2091;p49"/>
          <p:cNvSpPr txBox="1">
            <a:spLocks noGrp="1"/>
          </p:cNvSpPr>
          <p:nvPr>
            <p:ph type="title"/>
          </p:nvPr>
        </p:nvSpPr>
        <p:spPr>
          <a:xfrm>
            <a:off x="1131750" y="143300"/>
            <a:ext cx="6880500" cy="67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</a:rPr>
              <a:t>Des défis</a:t>
            </a:r>
            <a:endParaRPr sz="3600">
              <a:solidFill>
                <a:srgbClr val="FAA22A"/>
              </a:solidFill>
            </a:endParaRPr>
          </a:p>
        </p:txBody>
      </p:sp>
      <p:sp>
        <p:nvSpPr>
          <p:cNvPr id="2092" name="Google Shape;2092;p49"/>
          <p:cNvSpPr txBox="1">
            <a:spLocks noGrp="1"/>
          </p:cNvSpPr>
          <p:nvPr>
            <p:ph type="body" idx="1"/>
          </p:nvPr>
        </p:nvSpPr>
        <p:spPr>
          <a:xfrm>
            <a:off x="713025" y="815900"/>
            <a:ext cx="7817400" cy="58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#1 : Le carré (triangle, pentagone)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#2 : La discussion, dialogue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#3 : La conduite, jeu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Idées de projets, tempête d’idées (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voir cette page</a:t>
            </a: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Défi #4 : Au choix dans les défis suivants :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a.Questionnaire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b.Calcul de prix de taxes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c.Modifier un programme existant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Lien de projets pour débutants :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https://scratch.mit.edu/starter_projects/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Lien de défis en anglais :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https://drive.google.com/open?id=1-jy6jA7UcfhACV4O7Kesz7706Te2QFlm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93" name="Google Shape;2093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p50"/>
          <p:cNvSpPr txBox="1">
            <a:spLocks noGrp="1"/>
          </p:cNvSpPr>
          <p:nvPr>
            <p:ph type="title"/>
          </p:nvPr>
        </p:nvSpPr>
        <p:spPr>
          <a:xfrm>
            <a:off x="1131750" y="18705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9900"/>
                </a:solidFill>
              </a:rPr>
              <a:t>Ressources :</a:t>
            </a:r>
            <a:endParaRPr sz="4800">
              <a:solidFill>
                <a:srgbClr val="FF9900"/>
              </a:solidFill>
            </a:endParaRPr>
          </a:p>
        </p:txBody>
      </p:sp>
      <p:sp>
        <p:nvSpPr>
          <p:cNvPr id="2099" name="Google Shape;2099;p50"/>
          <p:cNvSpPr txBox="1">
            <a:spLocks noGrp="1"/>
          </p:cNvSpPr>
          <p:nvPr>
            <p:ph type="body" idx="1"/>
          </p:nvPr>
        </p:nvSpPr>
        <p:spPr>
          <a:xfrm>
            <a:off x="686700" y="848675"/>
            <a:ext cx="77706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ite RÉCIT pour la programmation et la robotique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Padlet de progression en programmation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 (math)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en mathématique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Leçons de programmation en français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https://scratch.mit.edu/ideas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Autoformation</a:t>
            </a: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Scratch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9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Capsules pour apprendre Scratch sur Campus Jr 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https://www.lecampusjunior.fr/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0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Autoformation Scratch Jr </a:t>
            </a:r>
            <a:endParaRPr>
              <a:solidFill>
                <a:srgbClr val="FAA22A"/>
              </a:solidFill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 Les maths autrement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1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00" name="Google Shape;2100;p5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87750" y="58178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p51"/>
          <p:cNvSpPr txBox="1"/>
          <p:nvPr/>
        </p:nvSpPr>
        <p:spPr>
          <a:xfrm>
            <a:off x="5551375" y="3060750"/>
            <a:ext cx="3281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Lien du Campus Récit 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au bas avec le nom de la CSMB et la date de la formation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106" name="Google Shape;2106;p51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7" name="Google Shape;2107;p51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2108" name="Google Shape;210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9" name="Google Shape;2109;p51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10" name="Google Shape;2110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p52"/>
          <p:cNvSpPr txBox="1"/>
          <p:nvPr/>
        </p:nvSpPr>
        <p:spPr>
          <a:xfrm>
            <a:off x="5134925" y="196300"/>
            <a:ext cx="3115800" cy="6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-Comment réinvestir?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-Quelles sont les contraintes?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-Quels sont les liens avec le programme?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-Quelles sont les avantages?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116" name="Google Shape;2116;p52"/>
          <p:cNvSpPr/>
          <p:nvPr/>
        </p:nvSpPr>
        <p:spPr>
          <a:xfrm>
            <a:off x="542525" y="7444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7" name="Google Shape;2117;p52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Retour :</a:t>
            </a:r>
            <a:endParaRPr sz="6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Quelques questions?</a:t>
            </a:r>
            <a:endParaRPr sz="4800">
              <a:solidFill>
                <a:srgbClr val="FFFFFF"/>
              </a:solidFill>
            </a:endParaRPr>
          </a:p>
        </p:txBody>
      </p:sp>
      <p:sp>
        <p:nvSpPr>
          <p:cNvPr id="2118" name="Google Shape;2118;p52"/>
          <p:cNvSpPr txBox="1"/>
          <p:nvPr/>
        </p:nvSpPr>
        <p:spPr>
          <a:xfrm>
            <a:off x="542525" y="5061100"/>
            <a:ext cx="44829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000"/>
              <a:buFont typeface="Varela Round"/>
              <a:buChar char="-"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119" name="Google Shape;211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100" y="5884050"/>
            <a:ext cx="824449" cy="79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p53"/>
          <p:cNvSpPr/>
          <p:nvPr/>
        </p:nvSpPr>
        <p:spPr>
          <a:xfrm>
            <a:off x="3213452" y="703602"/>
            <a:ext cx="2728142" cy="2522753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25" name="Google Shape;2125;p53"/>
          <p:cNvSpPr/>
          <p:nvPr/>
        </p:nvSpPr>
        <p:spPr>
          <a:xfrm>
            <a:off x="4014780" y="1296298"/>
            <a:ext cx="1114426" cy="1337354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6" name="Google Shape;2126;p53"/>
          <p:cNvSpPr txBox="1"/>
          <p:nvPr/>
        </p:nvSpPr>
        <p:spPr>
          <a:xfrm>
            <a:off x="696525" y="5982900"/>
            <a:ext cx="4346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27" name="Google Shape;2127;p53"/>
          <p:cNvSpPr txBox="1"/>
          <p:nvPr/>
        </p:nvSpPr>
        <p:spPr>
          <a:xfrm>
            <a:off x="2731275" y="3600525"/>
            <a:ext cx="42645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Merci !</a:t>
            </a:r>
            <a:endParaRPr sz="120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arela Round"/>
                <a:ea typeface="Varela Round"/>
                <a:cs typeface="Varela Round"/>
                <a:sym typeface="Varela Round"/>
              </a:rPr>
              <a:t>Pour d’autres informations :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sonya.fiset@recitmst.qc.ca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128" name="Google Shape;212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812" y="368725"/>
            <a:ext cx="2054488" cy="13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9" name="Google Shape;2129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1638" y="5188325"/>
            <a:ext cx="914313" cy="14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0" name="Google Shape;2130;p53"/>
          <p:cNvSpPr txBox="1"/>
          <p:nvPr/>
        </p:nvSpPr>
        <p:spPr>
          <a:xfrm>
            <a:off x="356025" y="1405325"/>
            <a:ext cx="6425700" cy="15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Présentation à télécharger:</a:t>
            </a: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highlight>
                  <a:srgbClr val="617A86"/>
                </a:highlight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" sz="3600" b="1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6"/>
              </a:rPr>
              <a:t>http://bit.ly/mst</a:t>
            </a:r>
            <a:r>
              <a:rPr lang="en" sz="3600" b="1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6"/>
              </a:rPr>
              <a:t>9janv2020</a:t>
            </a:r>
            <a:endParaRPr sz="3600" b="1">
              <a:solidFill>
                <a:srgbClr val="0069BF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rgbClr val="FFFFFF"/>
              </a:solidFill>
              <a:highlight>
                <a:srgbClr val="617A86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5" name="Google Shape;2135;p54"/>
          <p:cNvSpPr txBox="1">
            <a:spLocks noGrp="1"/>
          </p:cNvSpPr>
          <p:nvPr>
            <p:ph type="title"/>
          </p:nvPr>
        </p:nvSpPr>
        <p:spPr>
          <a:xfrm>
            <a:off x="1079425" y="417225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Compétences clés</a:t>
            </a:r>
            <a:endParaRPr sz="3600"/>
          </a:p>
        </p:txBody>
      </p:sp>
      <p:sp>
        <p:nvSpPr>
          <p:cNvPr id="2136" name="Google Shape;2136;p54"/>
          <p:cNvSpPr txBox="1">
            <a:spLocks noGrp="1"/>
          </p:cNvSpPr>
          <p:nvPr>
            <p:ph type="body" idx="1"/>
          </p:nvPr>
        </p:nvSpPr>
        <p:spPr>
          <a:xfrm>
            <a:off x="613075" y="1194225"/>
            <a:ext cx="7813200" cy="5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 des éléments essentiels de l’intention pédagogique d’intégrer la programmation-codage aux activités d’enseignement-apprentissage de la mathématique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la programmation par blocs avec les jeux Blockly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code.org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scratch.mit.edu;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Repérer et sélectionner des ressources d’auto-apprentissage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Sélectionner une application en regard de ses intérêts et des compétences visées par le domaine de la mathématique et le PFEQ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Intégrer les bases de la programmation-codage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Planifier des activités d’accompagnement pédagogique en salle de classe ou en laboratoire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1137</Words>
  <Application>Microsoft Office PowerPoint</Application>
  <PresentationFormat>Affichage à l'écran (4:3)</PresentationFormat>
  <Paragraphs>226</Paragraphs>
  <Slides>30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30</vt:i4>
      </vt:variant>
    </vt:vector>
  </HeadingPairs>
  <TitlesOfParts>
    <vt:vector size="46" baseType="lpstr">
      <vt:lpstr>Ubuntu</vt:lpstr>
      <vt:lpstr>Helvetica Neue</vt:lpstr>
      <vt:lpstr>Bangers</vt:lpstr>
      <vt:lpstr>Merriweather</vt:lpstr>
      <vt:lpstr>Viga</vt:lpstr>
      <vt:lpstr>Nixie One</vt:lpstr>
      <vt:lpstr>Permanent Marker</vt:lpstr>
      <vt:lpstr>Source Code Pro</vt:lpstr>
      <vt:lpstr>Amatic SC</vt:lpstr>
      <vt:lpstr>Trebuchet MS</vt:lpstr>
      <vt:lpstr>Arial</vt:lpstr>
      <vt:lpstr>Georgia</vt:lpstr>
      <vt:lpstr>Cousine</vt:lpstr>
      <vt:lpstr>Varela Round</vt:lpstr>
      <vt:lpstr>Nathaniel template</vt:lpstr>
      <vt:lpstr>Beach Day</vt:lpstr>
      <vt:lpstr>   Programmation  Scratch   Commission scolaire  Marguerite-Bourgeoys    Lien de la formation : http://bit.ly/mst9janv2020   </vt:lpstr>
      <vt:lpstr>Bonjour!  Lien de la présentation : http://recitmst.qc.ca </vt:lpstr>
      <vt:lpstr>Présentation PowerPoint</vt:lpstr>
      <vt:lpstr>Enseigner la programmation… Pourquoi?</vt:lpstr>
      <vt:lpstr>Enseigner la programmation… Pourquoi?</vt:lpstr>
      <vt:lpstr>La programmation en classe   Mise en situation   10 questions</vt:lpstr>
      <vt:lpstr>Présentation PowerPoint</vt:lpstr>
      <vt:lpstr>Présentation PowerPoint</vt:lpstr>
      <vt:lpstr>Demande d’un badge de participation en programmation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SURVOL DES POSSIBILITÉS (défis géométriques et créativité)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blocs de Scratch 3.0  À imprimer ou à afficher sur les murs de votre classe  </vt:lpstr>
      <vt:lpstr>Présentation PowerPoint</vt:lpstr>
      <vt:lpstr>SURVOL DES POSSIBILITÉS</vt:lpstr>
      <vt:lpstr>Présentation PowerPoint</vt:lpstr>
      <vt:lpstr>Des défis</vt:lpstr>
      <vt:lpstr>Ressources :</vt:lpstr>
      <vt:lpstr>Demande d’un badge de participation en programmation</vt:lpstr>
      <vt:lpstr>Retour : Quelques questions?</vt:lpstr>
      <vt:lpstr>Présentation PowerPoint</vt:lpstr>
      <vt:lpstr>Compétences clés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Programmation  Scratch   Commission scolaire  Marguerite-Bourgeoys    Lien de la formation : http://bit.ly/mst9janv2020   </dc:title>
  <dc:creator>Sonya Fiset</dc:creator>
  <cp:lastModifiedBy>Fiset Sonia</cp:lastModifiedBy>
  <cp:revision>1</cp:revision>
  <dcterms:modified xsi:type="dcterms:W3CDTF">2020-01-06T14:04:55Z</dcterms:modified>
</cp:coreProperties>
</file>