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embeddedFontLst>
    <p:embeddedFont>
      <p:font typeface="Amatic SC" panose="020B0604020202020204" charset="-79"/>
      <p:regular r:id="rId30"/>
      <p:bold r:id="rId31"/>
    </p:embeddedFont>
    <p:embeddedFont>
      <p:font typeface="Bangers" panose="020B0604020202020204" charset="0"/>
      <p:regular r:id="rId32"/>
    </p:embeddedFont>
    <p:embeddedFont>
      <p:font typeface="Cousine" panose="020B0604020202020204" charset="0"/>
      <p:regular r:id="rId33"/>
      <p:bold r:id="rId34"/>
      <p:italic r:id="rId35"/>
      <p:boldItalic r:id="rId36"/>
    </p:embeddedFont>
    <p:embeddedFont>
      <p:font typeface="Georgia" panose="02040502050405020303" pitchFamily="18" charset="0"/>
      <p:regular r:id="rId37"/>
      <p:bold r:id="rId38"/>
      <p:italic r:id="rId39"/>
      <p:boldItalic r:id="rId40"/>
    </p:embeddedFont>
    <p:embeddedFont>
      <p:font typeface="Helvetica Neue" panose="020B0604020202020204" charset="0"/>
      <p:regular r:id="rId41"/>
      <p:bold r:id="rId42"/>
      <p:italic r:id="rId43"/>
      <p:boldItalic r:id="rId44"/>
    </p:embeddedFont>
    <p:embeddedFont>
      <p:font typeface="Merriweather" panose="020B0604020202020204" charset="0"/>
      <p:regular r:id="rId45"/>
      <p:bold r:id="rId46"/>
      <p:italic r:id="rId47"/>
      <p:boldItalic r:id="rId48"/>
    </p:embeddedFont>
    <p:embeddedFont>
      <p:font typeface="Nixie One" panose="020B0604020202020204" charset="0"/>
      <p:regular r:id="rId49"/>
    </p:embeddedFont>
    <p:embeddedFont>
      <p:font typeface="Permanent Marker" panose="020B0604020202020204" charset="0"/>
      <p:regular r:id="rId50"/>
    </p:embeddedFont>
    <p:embeddedFont>
      <p:font typeface="Source Code Pro" panose="020B0604020202020204" charset="0"/>
      <p:regular r:id="rId51"/>
      <p:bold r:id="rId52"/>
      <p:italic r:id="rId53"/>
      <p:boldItalic r:id="rId54"/>
    </p:embeddedFont>
    <p:embeddedFont>
      <p:font typeface="Trebuchet MS" panose="020B0603020202020204" pitchFamily="34" charset="0"/>
      <p:regular r:id="rId55"/>
      <p:bold r:id="rId56"/>
      <p:italic r:id="rId57"/>
      <p:boldItalic r:id="rId58"/>
    </p:embeddedFont>
    <p:embeddedFont>
      <p:font typeface="Ubuntu" panose="020B0604020202020204" charset="0"/>
      <p:regular r:id="rId59"/>
      <p:bold r:id="rId60"/>
      <p:italic r:id="rId61"/>
      <p:boldItalic r:id="rId62"/>
    </p:embeddedFont>
    <p:embeddedFont>
      <p:font typeface="Varela Round" panose="020B0604020202020204" charset="-79"/>
      <p:regular r:id="rId63"/>
    </p:embeddedFont>
    <p:embeddedFont>
      <p:font typeface="Viga" panose="020B0604020202020204" charset="0"/>
      <p:regular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2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font" Target="fonts/font21.fntdata"/><Relationship Id="rId55" Type="http://schemas.openxmlformats.org/officeDocument/2006/relationships/font" Target="fonts/font26.fntdata"/><Relationship Id="rId63" Type="http://schemas.openxmlformats.org/officeDocument/2006/relationships/font" Target="fonts/font34.fntdata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font" Target="fonts/font24.fntdata"/><Relationship Id="rId58" Type="http://schemas.openxmlformats.org/officeDocument/2006/relationships/font" Target="fonts/font29.fntdata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font" Target="fonts/font32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56" Type="http://schemas.openxmlformats.org/officeDocument/2006/relationships/font" Target="fonts/font27.fntdata"/><Relationship Id="rId64" Type="http://schemas.openxmlformats.org/officeDocument/2006/relationships/font" Target="fonts/font35.fntdata"/><Relationship Id="rId8" Type="http://schemas.openxmlformats.org/officeDocument/2006/relationships/slide" Target="slides/slide6.xml"/><Relationship Id="rId51" Type="http://schemas.openxmlformats.org/officeDocument/2006/relationships/font" Target="fonts/font22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59" Type="http://schemas.openxmlformats.org/officeDocument/2006/relationships/font" Target="fonts/font30.fntdata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12.fntdata"/><Relationship Id="rId54" Type="http://schemas.openxmlformats.org/officeDocument/2006/relationships/font" Target="fonts/font25.fntdata"/><Relationship Id="rId62" Type="http://schemas.openxmlformats.org/officeDocument/2006/relationships/font" Target="fonts/font3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49" Type="http://schemas.openxmlformats.org/officeDocument/2006/relationships/font" Target="fonts/font20.fntdata"/><Relationship Id="rId57" Type="http://schemas.openxmlformats.org/officeDocument/2006/relationships/font" Target="fonts/font28.fntdata"/><Relationship Id="rId10" Type="http://schemas.openxmlformats.org/officeDocument/2006/relationships/slide" Target="slides/slide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font" Target="fonts/font23.fntdata"/><Relationship Id="rId60" Type="http://schemas.openxmlformats.org/officeDocument/2006/relationships/font" Target="fonts/font31.fntdata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Google Shape;185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3" name="Google Shape;185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0" name="Google Shape;186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1" name="Google Shape;186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Google Shape;1868;g10df255353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9" name="Google Shape;1869;g10df255353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Google Shape;1874;g553f08d1b9_0_18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5" name="Google Shape;1875;g553f08d1b9_0_18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g4fff47f9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3" name="Google Shape;1883;g4fff47f9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Google Shape;1895;g4fff47f96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6" name="Google Shape;1896;g4fff47f96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g6b2676945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4" name="Google Shape;1904;g6b2676945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g4e10323f60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9" name="Google Shape;1919;g4e10323f60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g4e10323f6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7" name="Google Shape;1927;g4e10323f6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g54dde61a5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5" name="Google Shape;1935;g54dde61a5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g6b26769455_0_1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3" name="Google Shape;1943;g6b26769455_0_1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" name="Google Shape;1948;g6b26769455_0_18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9" name="Google Shape;1949;g6b26769455_0_18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g6b2676945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8" name="Google Shape;1958;g6b2676945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g38ede4aa1b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5" name="Google Shape;1965;g38ede4aa1b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0" name="Google Shape;1970;g4d185647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1" name="Google Shape;1971;g4d185647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g4eb1d46be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8" name="Google Shape;1978;g4eb1d46be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5" name="Google Shape;1995;g553dfffe4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6" name="Google Shape;1996;g553dfffe4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2" name="Google Shape;2002;g553dfffe4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3" name="Google Shape;2003;g553dfffe4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Google Shape;2009;g4eb1d46be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0" name="Google Shape;2010;g4eb1d46be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Google Shape;2018;g4eb1d46be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9" name="Google Shape;2019;g4eb1d46be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g5528283e7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6" name="Google Shape;2026;g5528283e7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g553dfffe4a_0_1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2" name="Google Shape;2032;g553dfffe4a_0_1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9" name="Google Shape;2039;g4e10323f60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0" name="Google Shape;2040;g4e10323f60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5" name="Google Shape;2045;g553f08d1b9_0_1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6" name="Google Shape;2046;g553f08d1b9_0_1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5" name="Google Shape;2055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g4e10323f60_0_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6" name="Google Shape;2066;g4e10323f60_0_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55D4B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10" name="Google Shape;10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2"/>
          <p:cNvSpPr txBox="1">
            <a:spLocks noGrp="1"/>
          </p:cNvSpPr>
          <p:nvPr>
            <p:ph type="ctrTitle"/>
          </p:nvPr>
        </p:nvSpPr>
        <p:spPr>
          <a:xfrm>
            <a:off x="2191050" y="2427150"/>
            <a:ext cx="476190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95A5A6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3"/>
          <p:cNvGrpSpPr/>
          <p:nvPr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208" name="Google Shape;208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" name="Google Shape;465;p3"/>
          <p:cNvSpPr txBox="1">
            <a:spLocks noGrp="1"/>
          </p:cNvSpPr>
          <p:nvPr>
            <p:ph type="ctrTitle"/>
          </p:nvPr>
        </p:nvSpPr>
        <p:spPr>
          <a:xfrm>
            <a:off x="1557875" y="1882525"/>
            <a:ext cx="60282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6" name="Google Shape;466;p3"/>
          <p:cNvSpPr txBox="1">
            <a:spLocks noGrp="1"/>
          </p:cNvSpPr>
          <p:nvPr>
            <p:ph type="subTitle" idx="1"/>
          </p:nvPr>
        </p:nvSpPr>
        <p:spPr>
          <a:xfrm>
            <a:off x="1557875" y="3329551"/>
            <a:ext cx="6028200" cy="1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4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469" name="Google Shape;469;p4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4" name="Google Shape;664;p4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68300" algn="ctr" rtl="0">
              <a:spcBef>
                <a:spcPts val="600"/>
              </a:spcBef>
              <a:spcAft>
                <a:spcPts val="0"/>
              </a:spcAft>
              <a:buClr>
                <a:srgbClr val="F55D4B"/>
              </a:buClr>
              <a:buSzPts val="2200"/>
              <a:buChar char="✖"/>
              <a:defRPr sz="2200" i="1">
                <a:solidFill>
                  <a:srgbClr val="F55D4B"/>
                </a:solidFill>
              </a:defRPr>
            </a:lvl1pPr>
            <a:lvl2pPr marL="914400" lvl="1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i="1">
                <a:solidFill>
                  <a:srgbClr val="F55D4B"/>
                </a:solidFill>
              </a:defRPr>
            </a:lvl2pPr>
            <a:lvl3pPr marL="1371600" lvl="2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3pPr>
            <a:lvl4pPr marL="1828800" lvl="3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4pPr>
            <a:lvl5pPr marL="2286000" lvl="4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5pPr>
            <a:lvl6pPr marL="2743200" lvl="5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6pPr>
            <a:lvl7pPr marL="3200400" lvl="6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7pPr>
            <a:lvl8pPr marL="3657600" lvl="7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8pPr>
            <a:lvl9pPr marL="4114800" lvl="8" indent="-36830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oogle Shape;666;p5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667" name="Google Shape;667;p5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5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5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5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5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5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5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5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5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1" name="Google Shape;841;p5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2" name="Google Shape;842;p5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✖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4" name="Google Shape;844;p6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45" name="Google Shape;845;p6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6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6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6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6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6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6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6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6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6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6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6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6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6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6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6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6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6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6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6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6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6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6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6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6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6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6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6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6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6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6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6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6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6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6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6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6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6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6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6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6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6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6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6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6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6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6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6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6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6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6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6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6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6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6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6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6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6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6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6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6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6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6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6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6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6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6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6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6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6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6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6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6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6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6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6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9" name="Google Shape;1019;p6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0" name="Google Shape;1020;p6"/>
          <p:cNvSpPr txBox="1">
            <a:spLocks noGrp="1"/>
          </p:cNvSpPr>
          <p:nvPr>
            <p:ph type="body" idx="1"/>
          </p:nvPr>
        </p:nvSpPr>
        <p:spPr>
          <a:xfrm>
            <a:off x="1131725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021" name="Google Shape;1021;p6"/>
          <p:cNvSpPr txBox="1">
            <a:spLocks noGrp="1"/>
          </p:cNvSpPr>
          <p:nvPr>
            <p:ph type="body" idx="2"/>
          </p:nvPr>
        </p:nvSpPr>
        <p:spPr>
          <a:xfrm>
            <a:off x="4672553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3" name="Google Shape;1023;p7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024" name="Google Shape;1024;p7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7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7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7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7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7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7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7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7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7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7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7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7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7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7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7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7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7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7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7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7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7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7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7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7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7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7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7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7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7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7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7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7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7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7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7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7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7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7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7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7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7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7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7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7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7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7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7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7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7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7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7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7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7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7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7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7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7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7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7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7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7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7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7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7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7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7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7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7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7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7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7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7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7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7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7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7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7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7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7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7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7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7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7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7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7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7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7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7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7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7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7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7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7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7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7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7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7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7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7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7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7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7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7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7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7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7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7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7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7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7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7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7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7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7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7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7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7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7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7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7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7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7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7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7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7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7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7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7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7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7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7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7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7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7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7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7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8" name="Google Shape;1198;p7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7"/>
          <p:cNvSpPr txBox="1">
            <a:spLocks noGrp="1"/>
          </p:cNvSpPr>
          <p:nvPr>
            <p:ph type="body" idx="1"/>
          </p:nvPr>
        </p:nvSpPr>
        <p:spPr>
          <a:xfrm>
            <a:off x="977300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0" name="Google Shape;1200;p7"/>
          <p:cNvSpPr txBox="1">
            <a:spLocks noGrp="1"/>
          </p:cNvSpPr>
          <p:nvPr>
            <p:ph type="body" idx="2"/>
          </p:nvPr>
        </p:nvSpPr>
        <p:spPr>
          <a:xfrm>
            <a:off x="3391603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1" name="Google Shape;1201;p7"/>
          <p:cNvSpPr txBox="1">
            <a:spLocks noGrp="1"/>
          </p:cNvSpPr>
          <p:nvPr>
            <p:ph type="body" idx="3"/>
          </p:nvPr>
        </p:nvSpPr>
        <p:spPr>
          <a:xfrm>
            <a:off x="5805905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oogle Shape;1203;p8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204" name="Google Shape;1204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8" name="Google Shape;1378;p8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0" name="Google Shape;1380;p9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381" name="Google Shape;1381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5" name="Google Shape;1485;p9"/>
          <p:cNvSpPr txBox="1">
            <a:spLocks noGrp="1"/>
          </p:cNvSpPr>
          <p:nvPr>
            <p:ph type="body" idx="1"/>
          </p:nvPr>
        </p:nvSpPr>
        <p:spPr>
          <a:xfrm>
            <a:off x="457200" y="5447700"/>
            <a:ext cx="8229600" cy="5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2400"/>
              <a:buFont typeface="Amatic SC"/>
              <a:buNone/>
              <a:defRPr sz="2400" b="1"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7" name="Google Shape;1487;p10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488" name="Google Shape;1488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bg>
      <p:bgPr>
        <a:solidFill>
          <a:srgbClr val="95A5A6"/>
        </a:solidFill>
        <a:effectLst/>
      </p:bgPr>
    </p:bg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3" name="Google Shape;1593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594" name="Google Shape;1594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_1">
    <p:bg>
      <p:bgPr>
        <a:solidFill>
          <a:srgbClr val="F55D4B"/>
        </a:solidFill>
        <a:effectLst/>
      </p:bgPr>
    </p:bg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" name="Google Shape;1699;p12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700" name="Google Shape;1700;p12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2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2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2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2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2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2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12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2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2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2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2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2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2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2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2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2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2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2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2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2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12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12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12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12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12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12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12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12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2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2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2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2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12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12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12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12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12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12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12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12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2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2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2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12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2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2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2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2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2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2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2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2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2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2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2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2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2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2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2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2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2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2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2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2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2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2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2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2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2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2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2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2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2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2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2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2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2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2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2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2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12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12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2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2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2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2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2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2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12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2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12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12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2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2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2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2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2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2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2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2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2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2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2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14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0" name="Google Shape;1810;p14"/>
          <p:cNvSpPr txBox="1">
            <a:spLocks noGrp="1"/>
          </p:cNvSpPr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811" name="Google Shape;1811;p14"/>
          <p:cNvSpPr txBox="1">
            <a:spLocks noGrp="1"/>
          </p:cNvSpPr>
          <p:nvPr>
            <p:ph type="subTitle" idx="1"/>
          </p:nvPr>
        </p:nvSpPr>
        <p:spPr>
          <a:xfrm>
            <a:off x="311700" y="5187200"/>
            <a:ext cx="8520600" cy="94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12" name="Google Shape;1812;p1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Google Shape;1814;p15"/>
          <p:cNvSpPr txBox="1">
            <a:spLocks noGrp="1"/>
          </p:cNvSpPr>
          <p:nvPr>
            <p:ph type="title"/>
          </p:nvPr>
        </p:nvSpPr>
        <p:spPr>
          <a:xfrm>
            <a:off x="2802750" y="1070000"/>
            <a:ext cx="3538500" cy="4718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815" name="Google Shape;1815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16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18" name="Google Shape;1818;p16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19" name="Google Shape;1819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7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22" name="Google Shape;1822;p17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3" name="Google Shape;1823;p17"/>
          <p:cNvSpPr txBox="1">
            <a:spLocks noGrp="1"/>
          </p:cNvSpPr>
          <p:nvPr>
            <p:ph type="body" idx="2"/>
          </p:nvPr>
        </p:nvSpPr>
        <p:spPr>
          <a:xfrm>
            <a:off x="48324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4" name="Google Shape;1824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18"/>
          <p:cNvSpPr txBox="1">
            <a:spLocks noGrp="1"/>
          </p:cNvSpPr>
          <p:nvPr>
            <p:ph type="title"/>
          </p:nvPr>
        </p:nvSpPr>
        <p:spPr>
          <a:xfrm>
            <a:off x="304800" y="412467"/>
            <a:ext cx="8537700" cy="9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827" name="Google Shape;1827;p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p1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30" name="Google Shape;1830;p19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31" name="Google Shape;1831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20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34" name="Google Shape;1834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p21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37" name="Google Shape;1837;p21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38" name="Google Shape;1838;p21"/>
          <p:cNvSpPr txBox="1">
            <a:spLocks noGrp="1"/>
          </p:cNvSpPr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839" name="Google Shape;1839;p21"/>
          <p:cNvSpPr txBox="1">
            <a:spLocks noGrp="1"/>
          </p:cNvSpPr>
          <p:nvPr>
            <p:ph type="subTitle" idx="1"/>
          </p:nvPr>
        </p:nvSpPr>
        <p:spPr>
          <a:xfrm>
            <a:off x="265500" y="3793630"/>
            <a:ext cx="40452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40" name="Google Shape;1840;p21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1841" name="Google Shape;1841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22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1844" name="Google Shape;1844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653700"/>
            <a:ext cx="8520600" cy="264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1847" name="Google Shape;1847;p23"/>
          <p:cNvSpPr txBox="1">
            <a:spLocks noGrp="1"/>
          </p:cNvSpPr>
          <p:nvPr>
            <p:ph type="body" idx="1"/>
          </p:nvPr>
        </p:nvSpPr>
        <p:spPr>
          <a:xfrm>
            <a:off x="311700" y="44061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48" name="Google Shape;1848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5F6F7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31750" y="983100"/>
            <a:ext cx="688050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31750" y="1902800"/>
            <a:ext cx="6880500" cy="46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2C3E50"/>
              </a:buClr>
              <a:buSzPts val="2600"/>
              <a:buFont typeface="Merriweather"/>
              <a:buChar char="✖"/>
              <a:defRPr sz="26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Merriweather"/>
              <a:buChar char="○"/>
              <a:defRPr sz="22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13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06" name="Google Shape;1806;p13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807" name="Google Shape;1807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11nov201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QZ2WyIRuBkD-zHZs6giQUkvQONkSfWVZhTVG3qqJ2Tk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hyperlink" Target="https://view.genial.ly/5d812659369a7d0fc95ca03b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7" Type="http://schemas.openxmlformats.org/officeDocument/2006/relationships/hyperlink" Target="https://itunes.apple.com/us/app/scratchjr/id895485086?mt=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www.allcancode.com/web" TargetMode="External"/><Relationship Id="rId4" Type="http://schemas.openxmlformats.org/officeDocument/2006/relationships/hyperlink" Target="http://code.or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Xb12Ez9-IaA" TargetMode="External"/><Relationship Id="rId13" Type="http://schemas.openxmlformats.org/officeDocument/2006/relationships/image" Target="../media/image17.png"/><Relationship Id="rId3" Type="http://schemas.openxmlformats.org/officeDocument/2006/relationships/hyperlink" Target="https://youtu.be/qFChDE7sKf4" TargetMode="External"/><Relationship Id="rId7" Type="http://schemas.openxmlformats.org/officeDocument/2006/relationships/hyperlink" Target="https://campus.recit.qc.ca/math%c3%a9matique-science-et-technologie/scratchjr" TargetMode="Externa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tablettes.recitmst.qc.ca/wp-content/uploads/2014/08/P2-Faire-danser-les-personnages.pdf" TargetMode="External"/><Relationship Id="rId11" Type="http://schemas.openxmlformats.org/officeDocument/2006/relationships/image" Target="../media/image15.png"/><Relationship Id="rId5" Type="http://schemas.openxmlformats.org/officeDocument/2006/relationships/hyperlink" Target="https://youtu.be/efFuKLFwUiA" TargetMode="External"/><Relationship Id="rId10" Type="http://schemas.openxmlformats.org/officeDocument/2006/relationships/image" Target="../media/image3.jpg"/><Relationship Id="rId4" Type="http://schemas.openxmlformats.org/officeDocument/2006/relationships/hyperlink" Target="https://tablettes.recitmst.qc.ca/wp-content/uploads/2014/12/P1-Auto-en-ville.pdf" TargetMode="External"/><Relationship Id="rId9" Type="http://schemas.openxmlformats.org/officeDocument/2006/relationships/hyperlink" Target="https://tablettes.recitmst.qc.ca/wp-content/uploads/2014/12/P9-DiscussionPersonnage.pdf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://bit.ly/progCSC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apple.com/xf/shop/product/MD825AM/A/lightning-to-vga-adapter" TargetMode="External"/><Relationship Id="rId5" Type="http://schemas.openxmlformats.org/officeDocument/2006/relationships/hyperlink" Target="https://www.apple.com/ca/fr/tv/" TargetMode="External"/><Relationship Id="rId4" Type="http://schemas.openxmlformats.org/officeDocument/2006/relationships/hyperlink" Target="https://www.airserver.com/Downloa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rogCSC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hyperlink" Target="https://lecampusjunior.fr/#!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i8KNnGLIq9yFRF5ifrU_PpWA4XsXRGbKc_9dOddPeg/edit?usp=sharin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hyperlink" Target="https://docs.google.com/document/d/1Jio-7UoSTEUVARd-8zGm6nB8PipMXJMv7uSOkakXS7M/edit?usp=sharin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97851464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8No7Rp9uBFYpxg2OGhHF-VoCbQqWScqz/view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s://recitpresco.qc.ca/sites/default/files/documents/images-des-blocs-scratchjr-en-francais.pdf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drive.google.com/open?id=1L7zrdZ7JrwKsScwQS7_gA1s2rK4qO5sQ" TargetMode="External"/><Relationship Id="rId5" Type="http://schemas.openxmlformats.org/officeDocument/2006/relationships/hyperlink" Target="https://recitpresco.qc.ca/sites/default/files/documents/scratchjr-les-actions.pdf" TargetMode="External"/><Relationship Id="rId4" Type="http://schemas.openxmlformats.org/officeDocument/2006/relationships/hyperlink" Target="https://recitpresco.qc.ca/sites/default/files/documents/referentiel-scratch-jr.pdf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search/projects?q=BD" TargetMode="External"/><Relationship Id="rId3" Type="http://schemas.openxmlformats.org/officeDocument/2006/relationships/hyperlink" Target="https://docs.google.com/spreadsheets/d/1GrJhOJOMHvNZUAPDR9g2A8CHm0Lrxbn8m_waCoEjap0/edit?usp=sharing" TargetMode="External"/><Relationship Id="rId7" Type="http://schemas.openxmlformats.org/officeDocument/2006/relationships/hyperlink" Target="https://scratch.mit.edu/projects/137344775/#editor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search/projects?q=sciences" TargetMode="External"/><Relationship Id="rId11" Type="http://schemas.openxmlformats.org/officeDocument/2006/relationships/hyperlink" Target="https://scratch.mit.edu/projects/201869969/#editor" TargetMode="External"/><Relationship Id="rId5" Type="http://schemas.openxmlformats.org/officeDocument/2006/relationships/hyperlink" Target="https://scratch.mit.edu/studios/21720/" TargetMode="External"/><Relationship Id="rId10" Type="http://schemas.openxmlformats.org/officeDocument/2006/relationships/hyperlink" Target="https://scratch.mit.edu/projects/193289658/#editor" TargetMode="External"/><Relationship Id="rId4" Type="http://schemas.openxmlformats.org/officeDocument/2006/relationships/hyperlink" Target="https://scratch.mit.edu/projects/248572564/#editor" TargetMode="External"/><Relationship Id="rId9" Type="http://schemas.openxmlformats.org/officeDocument/2006/relationships/hyperlink" Target="https://scratch.mit.edu/projects/272373807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scratch.mit.edu/projects/254220533/editor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codemtl.org/" TargetMode="External"/><Relationship Id="rId3" Type="http://schemas.openxmlformats.org/officeDocument/2006/relationships/hyperlink" Target="https://drive.google.com/open?id=1GrJhOJOMHvNZUAPDR9g2A8CHm0Lrxbn8m_waCoEjap0" TargetMode="External"/><Relationship Id="rId7" Type="http://schemas.openxmlformats.org/officeDocument/2006/relationships/hyperlink" Target="https://campus.recit.qc.ca/course/view.php?id=16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ampus.recit.qc.ca/math%c3%a9matique-science-et-technologie/scratchpremierspas" TargetMode="External"/><Relationship Id="rId5" Type="http://schemas.openxmlformats.org/officeDocument/2006/relationships/hyperlink" Target="https://docs.google.com/document/d/108UqqlzNy4EPOa4cqk6MxGhkaQ0ZDi3ktIeBD4DJ6c8/edit?usp=sharing" TargetMode="External"/><Relationship Id="rId4" Type="http://schemas.openxmlformats.org/officeDocument/2006/relationships/hyperlink" Target="https://docs.google.com/spreadsheets/d/1hWJM3_F-5miQ7z5ioTb7M4mGA_XJKdYkcP4EPwlgk9c/edit?usp=sharing" TargetMode="External"/><Relationship Id="rId9" Type="http://schemas.openxmlformats.org/officeDocument/2006/relationships/hyperlink" Target="https://www.facebook.com/groups/704851039666407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hyperlink" Target="https://campus.recit.qc.ca/math%c3%a9matique-science-et-technologie/scratchpremierspas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jp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25"/>
          <p:cNvSpPr txBox="1">
            <a:spLocks noGrp="1"/>
          </p:cNvSpPr>
          <p:nvPr>
            <p:ph type="ctrTitle"/>
          </p:nvPr>
        </p:nvSpPr>
        <p:spPr>
          <a:xfrm>
            <a:off x="578225" y="611750"/>
            <a:ext cx="8256300" cy="585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519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b="1">
              <a:solidFill>
                <a:srgbClr val="9900FF"/>
              </a:solidFill>
              <a:highlight>
                <a:srgbClr val="FAFAFA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2C3E50"/>
                </a:solidFill>
                <a:latin typeface="Trebuchet MS"/>
                <a:ea typeface="Trebuchet MS"/>
                <a:cs typeface="Trebuchet MS"/>
                <a:sym typeface="Trebuchet MS"/>
              </a:rPr>
              <a:t>Formation MST Programmation Scratch</a:t>
            </a:r>
            <a:endParaRPr sz="48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2C3E5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48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2C3E50"/>
                </a:solidFill>
                <a:latin typeface="Trebuchet MS"/>
                <a:ea typeface="Trebuchet MS"/>
                <a:cs typeface="Trebuchet MS"/>
                <a:sym typeface="Trebuchet MS"/>
              </a:rPr>
              <a:t>Commission scolaire de la Rivière-du-Nord  </a:t>
            </a:r>
            <a:endParaRPr sz="36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2C3E50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endParaRPr sz="36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2C3E50"/>
                </a:solidFill>
                <a:latin typeface="Trebuchet MS"/>
                <a:ea typeface="Trebuchet MS"/>
                <a:cs typeface="Trebuchet MS"/>
                <a:sym typeface="Trebuchet MS"/>
              </a:rPr>
              <a:t>Lien de la présentation :</a:t>
            </a:r>
            <a:endParaRPr sz="36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u="sng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  <a:hlinkClick r:id="rId3"/>
              </a:rPr>
              <a:t>http://bit.ly/mst11nov2019</a:t>
            </a:r>
            <a:endParaRPr sz="36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2C3E5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48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9900FF"/>
              </a:solidFill>
            </a:endParaRPr>
          </a:p>
        </p:txBody>
      </p:sp>
      <p:pic>
        <p:nvPicPr>
          <p:cNvPr id="1856" name="Google Shape;185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9986" y="4677725"/>
            <a:ext cx="1220564" cy="196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7" name="Google Shape;185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6025" y="102250"/>
            <a:ext cx="1922276" cy="125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8" name="Google Shape;185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8625" y="102250"/>
            <a:ext cx="1635800" cy="136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" name="Google Shape;1863;p26"/>
          <p:cNvSpPr txBox="1">
            <a:spLocks noGrp="1"/>
          </p:cNvSpPr>
          <p:nvPr>
            <p:ph type="ctrTitle" idx="4294967295"/>
          </p:nvPr>
        </p:nvSpPr>
        <p:spPr>
          <a:xfrm>
            <a:off x="955275" y="599250"/>
            <a:ext cx="5104200" cy="388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Bonjour!</a:t>
            </a: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Lien de la présentation :</a:t>
            </a: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http://recitmst.qc.ca</a:t>
            </a: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1864" name="Google Shape;1864;p26"/>
          <p:cNvSpPr txBox="1">
            <a:spLocks noGrp="1"/>
          </p:cNvSpPr>
          <p:nvPr>
            <p:ph type="body" idx="4294967295"/>
          </p:nvPr>
        </p:nvSpPr>
        <p:spPr>
          <a:xfrm>
            <a:off x="2811675" y="5158475"/>
            <a:ext cx="5713500" cy="10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Sonya Fiset</a:t>
            </a:r>
            <a:endParaRPr sz="1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rPr>
              <a:t>Service national du Récit MST</a:t>
            </a: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1865" name="Google Shape;186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5058" y="4543120"/>
            <a:ext cx="1644025" cy="165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6" name="Google Shape;186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7875" y="1392088"/>
            <a:ext cx="2152575" cy="216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1" name="Google Shape;1871;p27"/>
          <p:cNvSpPr/>
          <p:nvPr/>
        </p:nvSpPr>
        <p:spPr>
          <a:xfrm>
            <a:off x="1596875" y="743600"/>
            <a:ext cx="6407100" cy="42579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rPr>
              <a:t>Plan de la formation :</a:t>
            </a:r>
            <a:endParaRPr sz="3600" b="1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Bienvenue</a:t>
            </a:r>
            <a:endParaRPr sz="1150">
              <a:solidFill>
                <a:srgbClr val="33333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Outils pour s’initier à la programmation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Temps d’expérimentation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Documentation</a:t>
            </a:r>
            <a:endParaRPr sz="2400">
              <a:solidFill>
                <a:srgbClr val="7F888F"/>
              </a:solidFill>
              <a:uFill>
                <a:noFill/>
              </a:u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Retour et badge de participation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872" name="Google Shape;1872;p27"/>
          <p:cNvSpPr/>
          <p:nvPr/>
        </p:nvSpPr>
        <p:spPr>
          <a:xfrm>
            <a:off x="1300600" y="743600"/>
            <a:ext cx="6703388" cy="541324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F55D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Google Shape;1877;p28"/>
          <p:cNvSpPr txBox="1"/>
          <p:nvPr/>
        </p:nvSpPr>
        <p:spPr>
          <a:xfrm>
            <a:off x="4980050" y="3255100"/>
            <a:ext cx="3533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</a:t>
            </a: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ien sur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Campus Récit</a:t>
            </a:r>
            <a:endParaRPr sz="24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créer un compte gratuit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connecter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Liste des autoformations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878" name="Google Shape;1878;p28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9" name="Google Shape;1879;p28"/>
          <p:cNvSpPr txBox="1">
            <a:spLocks noGrp="1"/>
          </p:cNvSpPr>
          <p:nvPr>
            <p:ph type="title" idx="4294967295"/>
          </p:nvPr>
        </p:nvSpPr>
        <p:spPr>
          <a:xfrm>
            <a:off x="836975" y="2403975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1880" name="Google Shape;188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1377" y="593575"/>
            <a:ext cx="2701180" cy="24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p29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86" name="Google Shape;1886;p29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7" name="Google Shape;1887;p29"/>
          <p:cNvSpPr txBox="1"/>
          <p:nvPr/>
        </p:nvSpPr>
        <p:spPr>
          <a:xfrm>
            <a:off x="228600" y="14144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888" name="Google Shape;188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1477"/>
            <a:ext cx="9143998" cy="163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889" name="Google Shape;1889;p29"/>
          <p:cNvSpPr/>
          <p:nvPr/>
        </p:nvSpPr>
        <p:spPr>
          <a:xfrm>
            <a:off x="828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0" name="Google Shape;1890;p29"/>
          <p:cNvSpPr/>
          <p:nvPr/>
        </p:nvSpPr>
        <p:spPr>
          <a:xfrm>
            <a:off x="8166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1" name="Google Shape;189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4992161"/>
            <a:ext cx="3896584" cy="8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2" name="Google Shape;1892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4992149"/>
            <a:ext cx="3896600" cy="691586"/>
          </a:xfrm>
          <a:prstGeom prst="rect">
            <a:avLst/>
          </a:prstGeom>
          <a:noFill/>
          <a:ln>
            <a:noFill/>
          </a:ln>
        </p:spPr>
      </p:pic>
      <p:sp>
        <p:nvSpPr>
          <p:cNvPr id="1893" name="Google Shape;1893;p29"/>
          <p:cNvSpPr txBox="1"/>
          <p:nvPr/>
        </p:nvSpPr>
        <p:spPr>
          <a:xfrm>
            <a:off x="2559450" y="6265500"/>
            <a:ext cx="41304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Google Shape;1898;p30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99" name="Google Shape;1899;p30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00" name="Google Shape;190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420375"/>
            <a:ext cx="8001376" cy="47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1" name="Google Shape;1901;p30"/>
          <p:cNvSpPr txBox="1"/>
          <p:nvPr/>
        </p:nvSpPr>
        <p:spPr>
          <a:xfrm>
            <a:off x="3328950" y="6262775"/>
            <a:ext cx="24861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p31"/>
          <p:cNvSpPr txBox="1">
            <a:spLocks noGrp="1"/>
          </p:cNvSpPr>
          <p:nvPr>
            <p:ph type="body" idx="1"/>
          </p:nvPr>
        </p:nvSpPr>
        <p:spPr>
          <a:xfrm>
            <a:off x="245200" y="277500"/>
            <a:ext cx="2669100" cy="61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Pourquoi ?</a:t>
            </a:r>
            <a:endParaRPr sz="2800" b="1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b="1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Cadre de référence de la compétence numérique</a:t>
            </a:r>
            <a:endParaRPr sz="2800" b="1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12 dimensions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version interactive</a:t>
            </a: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MEES</a:t>
            </a: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Avril 2019</a:t>
            </a: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b="1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07" name="Google Shape;190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4300" y="479137"/>
            <a:ext cx="6229700" cy="5837213"/>
          </a:xfrm>
          <a:prstGeom prst="rect">
            <a:avLst/>
          </a:prstGeom>
          <a:noFill/>
          <a:ln>
            <a:noFill/>
          </a:ln>
        </p:spPr>
      </p:pic>
      <p:sp>
        <p:nvSpPr>
          <p:cNvPr id="1908" name="Google Shape;1908;p31"/>
          <p:cNvSpPr/>
          <p:nvPr/>
        </p:nvSpPr>
        <p:spPr>
          <a:xfrm>
            <a:off x="6194525" y="5448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9" name="Google Shape;1909;p31"/>
          <p:cNvSpPr/>
          <p:nvPr/>
        </p:nvSpPr>
        <p:spPr>
          <a:xfrm>
            <a:off x="6194525" y="11544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0" name="Google Shape;1910;p31"/>
          <p:cNvSpPr/>
          <p:nvPr/>
        </p:nvSpPr>
        <p:spPr>
          <a:xfrm>
            <a:off x="7780025" y="355850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1" name="Google Shape;1911;p31"/>
          <p:cNvSpPr/>
          <p:nvPr/>
        </p:nvSpPr>
        <p:spPr>
          <a:xfrm>
            <a:off x="7497400" y="4939775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2" name="Google Shape;1912;p31"/>
          <p:cNvSpPr/>
          <p:nvPr/>
        </p:nvSpPr>
        <p:spPr>
          <a:xfrm>
            <a:off x="6050925" y="57745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3" name="Google Shape;1913;p31"/>
          <p:cNvSpPr/>
          <p:nvPr/>
        </p:nvSpPr>
        <p:spPr>
          <a:xfrm>
            <a:off x="4340175" y="5720275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4" name="Google Shape;1914;p31"/>
          <p:cNvSpPr/>
          <p:nvPr/>
        </p:nvSpPr>
        <p:spPr>
          <a:xfrm>
            <a:off x="2999400" y="48023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5" name="Google Shape;1915;p31"/>
          <p:cNvSpPr/>
          <p:nvPr/>
        </p:nvSpPr>
        <p:spPr>
          <a:xfrm>
            <a:off x="2623250" y="34219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6" name="Google Shape;1916;p31"/>
          <p:cNvSpPr/>
          <p:nvPr/>
        </p:nvSpPr>
        <p:spPr>
          <a:xfrm>
            <a:off x="4340175" y="11544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Google Shape;1921;p32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2" name="Google Shape;1922;p32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3" name="Google Shape;192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350" y="1028300"/>
            <a:ext cx="8950625" cy="503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4" name="Google Shape;1924;p32"/>
          <p:cNvSpPr/>
          <p:nvPr/>
        </p:nvSpPr>
        <p:spPr>
          <a:xfrm>
            <a:off x="3629575" y="1527250"/>
            <a:ext cx="136500" cy="2958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33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51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30" name="Google Shape;1930;p33"/>
          <p:cNvSpPr txBox="1">
            <a:spLocks noGrp="1"/>
          </p:cNvSpPr>
          <p:nvPr>
            <p:ph type="body" idx="1"/>
          </p:nvPr>
        </p:nvSpPr>
        <p:spPr>
          <a:xfrm>
            <a:off x="270900" y="1283600"/>
            <a:ext cx="8725800" cy="53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1931" name="Google Shape;1931;p33" descr="blockl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650" y="2725875"/>
            <a:ext cx="5149052" cy="388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32" name="Google Shape;1932;p33"/>
          <p:cNvSpPr txBox="1"/>
          <p:nvPr/>
        </p:nvSpPr>
        <p:spPr>
          <a:xfrm>
            <a:off x="606800" y="2720175"/>
            <a:ext cx="2573700" cy="3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connexion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installation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Base de programmation par blocs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Évolutif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Addictif ;-)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Google Shape;1937;p34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38" name="Google Shape;1938;p34"/>
          <p:cNvSpPr txBox="1">
            <a:spLocks noGrp="1"/>
          </p:cNvSpPr>
          <p:nvPr>
            <p:ph type="body" idx="1"/>
          </p:nvPr>
        </p:nvSpPr>
        <p:spPr>
          <a:xfrm>
            <a:off x="270900" y="1750400"/>
            <a:ext cx="8725800" cy="4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Sans connexion, base de la programmation, pas à pas. 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Code.org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http://code.org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Compte d’enseignant, on suit les élèves dans leurs défis.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Run Marco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https://www.allcancode.com/web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5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Si les élèves aiment ce type d’activité, c’est un autre outil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6"/>
              </a:rPr>
              <a:t>https://scratch.mit.edu/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6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On est prêt pour programmer... on lance des défis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ScratchJr, application sur tablette pour le préscolaire et le premier cycle : </a:t>
            </a:r>
            <a:r>
              <a:rPr lang="en" sz="18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7"/>
              </a:rPr>
              <a:t>https://itunes.apple.com/us/app/scratchjr/id895485086?mt=8</a:t>
            </a:r>
            <a:endParaRPr sz="1800"/>
          </a:p>
        </p:txBody>
      </p:sp>
      <p:sp>
        <p:nvSpPr>
          <p:cNvPr id="1939" name="Google Shape;1939;p34"/>
          <p:cNvSpPr/>
          <p:nvPr/>
        </p:nvSpPr>
        <p:spPr>
          <a:xfrm>
            <a:off x="0" y="4579275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sp>
        <p:nvSpPr>
          <p:cNvPr id="1940" name="Google Shape;1940;p34"/>
          <p:cNvSpPr/>
          <p:nvPr/>
        </p:nvSpPr>
        <p:spPr>
          <a:xfrm>
            <a:off x="0" y="5459325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35"/>
          <p:cNvSpPr txBox="1">
            <a:spLocks noGrp="1"/>
          </p:cNvSpPr>
          <p:nvPr>
            <p:ph type="body" idx="1"/>
          </p:nvPr>
        </p:nvSpPr>
        <p:spPr>
          <a:xfrm>
            <a:off x="457200" y="5447700"/>
            <a:ext cx="8229600" cy="5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46" name="Google Shape;194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200" y="770825"/>
            <a:ext cx="9296400" cy="5316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1" name="Google Shape;1951;p36"/>
          <p:cNvSpPr txBox="1">
            <a:spLocks noGrp="1"/>
          </p:cNvSpPr>
          <p:nvPr>
            <p:ph type="body" idx="1"/>
          </p:nvPr>
        </p:nvSpPr>
        <p:spPr>
          <a:xfrm>
            <a:off x="245200" y="211425"/>
            <a:ext cx="6223800" cy="61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Défi 0 :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-Changer le Sprite (personnage)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-Ajouter un arrière-plan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-Ajouter le plan cartésien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Défi 1 :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Déplacer une voiture en ville</a:t>
            </a:r>
            <a:r>
              <a:rPr lang="en" b="0">
                <a:latin typeface="Ubuntu"/>
                <a:ea typeface="Ubuntu"/>
                <a:cs typeface="Ubuntu"/>
                <a:sym typeface="Ubuntu"/>
              </a:rPr>
              <a:t>, 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guide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Défi 2 :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Faire danser des personnages</a:t>
            </a:r>
            <a:r>
              <a:rPr lang="en" b="0"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guide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Autres défis dans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Campus.recit.qc.ca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Défi 7 :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Discussion entre personnage</a:t>
            </a:r>
            <a:r>
              <a:rPr lang="en" b="0">
                <a:latin typeface="Ubuntu"/>
                <a:ea typeface="Ubuntu"/>
                <a:cs typeface="Ubuntu"/>
                <a:sym typeface="Ubuntu"/>
              </a:rPr>
              <a:t>, 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guide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52" name="Google Shape;1952;p3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43442" y="406175"/>
            <a:ext cx="2135833" cy="177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3" name="Google Shape;1953;p3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52012" y="2887075"/>
            <a:ext cx="1810175" cy="81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4" name="Google Shape;1954;p3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92975" y="4568850"/>
            <a:ext cx="2379950" cy="74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5" name="Google Shape;1955;p3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788850" y="5893825"/>
            <a:ext cx="2135825" cy="765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p37"/>
          <p:cNvSpPr txBox="1">
            <a:spLocks noGrp="1"/>
          </p:cNvSpPr>
          <p:nvPr>
            <p:ph type="body" idx="1"/>
          </p:nvPr>
        </p:nvSpPr>
        <p:spPr>
          <a:xfrm>
            <a:off x="1518375" y="315625"/>
            <a:ext cx="6347100" cy="34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Missions 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(vidéos et aide) sous la colonne 2e année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http://bit.ly/progCSC</a:t>
            </a:r>
            <a:endParaRPr sz="4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Présenter la tablette sur TNI :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Airserver</a:t>
            </a: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, AirPlay,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AppleTv</a:t>
            </a: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ou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connecteur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1961" name="Google Shape;1961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2531" y="4101150"/>
            <a:ext cx="3589450" cy="268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2" name="Google Shape;1962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2772" y="4101150"/>
            <a:ext cx="4129491" cy="268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p38"/>
          <p:cNvSpPr txBox="1">
            <a:spLocks noGrp="1"/>
          </p:cNvSpPr>
          <p:nvPr>
            <p:ph type="body" idx="1"/>
          </p:nvPr>
        </p:nvSpPr>
        <p:spPr>
          <a:xfrm>
            <a:off x="2393575" y="800000"/>
            <a:ext cx="6347100" cy="56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Missions 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(vidéos et aide), sous la colonne 5e année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http://bit.ly/progCSC</a:t>
            </a:r>
            <a:endParaRPr sz="4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Campus Junior</a:t>
            </a:r>
            <a:endParaRPr sz="48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Compte pour enseignant, vidéos comment programmer Scratch, sous la colonne 4e année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1968" name="Google Shape;196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904725"/>
            <a:ext cx="2157050" cy="178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3" name="Google Shape;1973;p39"/>
          <p:cNvSpPr txBox="1"/>
          <p:nvPr/>
        </p:nvSpPr>
        <p:spPr>
          <a:xfrm>
            <a:off x="373025" y="2022975"/>
            <a:ext cx="86637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1-Choisir un lutin (Sprite)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2-Animation avec un changement de costume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3-Choix d’un arrière-plan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4-Écrire une phrase d’introduction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5-Déplacement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6-Ajouter le bloc Son pour ajouter du bruit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7-Images libres de droit dans Google ou </a:t>
            </a:r>
            <a:r>
              <a:rPr lang="en" sz="2800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Pixabay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74" name="Google Shape;197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250" y="394300"/>
            <a:ext cx="2599416" cy="19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5" name="Google Shape;1975;p39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1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p40"/>
          <p:cNvSpPr txBox="1"/>
          <p:nvPr/>
        </p:nvSpPr>
        <p:spPr>
          <a:xfrm>
            <a:off x="878850" y="503000"/>
            <a:ext cx="71334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Structure générale d’un programme:</a:t>
            </a:r>
            <a:r>
              <a:rPr lang="en" sz="24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Merriweather"/>
                <a:ea typeface="Merriweather"/>
                <a:cs typeface="Merriweather"/>
                <a:sym typeface="Merriweather"/>
              </a:rPr>
              <a:t>une question d’ENTRÉES et de SORTIES.</a:t>
            </a:r>
            <a:endParaRPr sz="2400">
              <a:solidFill>
                <a:srgbClr val="617A8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81" name="Google Shape;1981;p40"/>
          <p:cNvSpPr/>
          <p:nvPr/>
        </p:nvSpPr>
        <p:spPr>
          <a:xfrm>
            <a:off x="564950" y="2875950"/>
            <a:ext cx="2383200" cy="110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2" name="Google Shape;1982;p40"/>
          <p:cNvSpPr txBox="1"/>
          <p:nvPr/>
        </p:nvSpPr>
        <p:spPr>
          <a:xfrm>
            <a:off x="6580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VARIABLES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1983" name="Google Shape;1983;p40"/>
          <p:cNvSpPr txBox="1"/>
          <p:nvPr/>
        </p:nvSpPr>
        <p:spPr>
          <a:xfrm>
            <a:off x="3311400" y="3209025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1984" name="Google Shape;1984;p40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RÉSULTAT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1985" name="Google Shape;1985;p40"/>
          <p:cNvGrpSpPr/>
          <p:nvPr/>
        </p:nvGrpSpPr>
        <p:grpSpPr>
          <a:xfrm>
            <a:off x="839150" y="2035650"/>
            <a:ext cx="7792200" cy="2311350"/>
            <a:chOff x="839150" y="2035650"/>
            <a:chExt cx="7792200" cy="2311350"/>
          </a:xfrm>
        </p:grpSpPr>
        <p:sp>
          <p:nvSpPr>
            <p:cNvPr id="1986" name="Google Shape;1986;p40"/>
            <p:cNvSpPr/>
            <p:nvPr/>
          </p:nvSpPr>
          <p:spPr>
            <a:xfrm>
              <a:off x="6149750" y="2809200"/>
              <a:ext cx="2481600" cy="12396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40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40"/>
            <p:cNvSpPr txBox="1"/>
            <p:nvPr/>
          </p:nvSpPr>
          <p:spPr>
            <a:xfrm>
              <a:off x="839150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1989" name="Google Shape;1989;p40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1990" name="Google Shape;1990;p40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1991" name="Google Shape;1991;p40"/>
          <p:cNvSpPr txBox="1"/>
          <p:nvPr/>
        </p:nvSpPr>
        <p:spPr>
          <a:xfrm>
            <a:off x="1020050" y="5092225"/>
            <a:ext cx="76113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 u="sng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Intention : </a:t>
            </a:r>
            <a:r>
              <a:rPr lang="en" sz="2000" i="1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Transformer un raisonnement algébrique en raisonnement informatique en utilisant un langage  de notre choix (ici Scratch).</a:t>
            </a:r>
            <a:endParaRPr sz="2000" i="1">
              <a:solidFill>
                <a:srgbClr val="FAA22A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92" name="Google Shape;1992;p40"/>
          <p:cNvSpPr txBox="1"/>
          <p:nvPr/>
        </p:nvSpPr>
        <p:spPr>
          <a:xfrm>
            <a:off x="3494375" y="3209025"/>
            <a:ext cx="21609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RAISONNEMENT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93" name="Google Shape;1993;p40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RÉSULTAT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" name="Google Shape;1998;p41"/>
          <p:cNvSpPr txBox="1"/>
          <p:nvPr/>
        </p:nvSpPr>
        <p:spPr>
          <a:xfrm>
            <a:off x="373025" y="2022975"/>
            <a:ext cx="48000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2-Ajouter le titre «Somme»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3-Dire la tâche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4-Créer les variables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5-Demander les ENTRÉES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6-Mettre = les réponses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6-Raisonner le calcul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7-Demander les SORTIES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8-Penser à des jeux d’essai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99" name="Google Shape;1999;p41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2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Plan de travail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https://scratch.mit.edu/projects/297851464/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00" name="Google Shape;200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73025" y="2076550"/>
            <a:ext cx="4035701" cy="36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" name="Google Shape;2005;p42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0-Activité débranchée, tracer avec le corps un carré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2-Ajouter le titre «Carré»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3-Stylo en position d’écriture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4-Tracer le carré : répéter 4X avancer 100 pas et tourner 90</a:t>
            </a:r>
            <a:r>
              <a:rPr lang="en" sz="2400" baseline="30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o</a:t>
            </a:r>
            <a:endParaRPr sz="2400" baseline="30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 Tracer d’autres formes géométriques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06" name="Google Shape;2006;p42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3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https://scratch.mit.edu/projects/297851464/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07" name="Google Shape;200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6500" y="4708250"/>
            <a:ext cx="3231725" cy="197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p43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3" name="Google Shape;2013;p43"/>
          <p:cNvSpPr txBox="1">
            <a:spLocks noGrp="1"/>
          </p:cNvSpPr>
          <p:nvPr>
            <p:ph type="ctrTitle" idx="4294967295"/>
          </p:nvPr>
        </p:nvSpPr>
        <p:spPr>
          <a:xfrm>
            <a:off x="481800" y="114450"/>
            <a:ext cx="8350500" cy="118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(défis géométriques et créativité)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014" name="Google Shape;2014;p43" title="ScreenRecording_01-08-2019 11-14-08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0425" y="3666950"/>
            <a:ext cx="3605326" cy="27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5" name="Google Shape;201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200" y="1452150"/>
            <a:ext cx="4034775" cy="20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6" name="Google Shape;2016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5875" y="1794200"/>
            <a:ext cx="4116416" cy="20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1" name="Google Shape;2021;p44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284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Les blocs de </a:t>
            </a:r>
            <a:r>
              <a:rPr lang="en" sz="36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scratchJr</a:t>
            </a:r>
            <a:endParaRPr sz="36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4"/>
              </a:rPr>
              <a:t>Référentiel</a:t>
            </a:r>
            <a:r>
              <a:rPr lang="en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et les </a:t>
            </a:r>
            <a:r>
              <a:rPr lang="en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5"/>
              </a:rPr>
              <a:t>blocs d’actions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Les blocs de </a:t>
            </a:r>
            <a:r>
              <a:rPr lang="en" sz="36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6"/>
              </a:rPr>
              <a:t>Scratch 3.0</a:t>
            </a:r>
            <a:endParaRPr sz="3600" u="sng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À imprimer ou à afficher sur les murs de votre classe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022" name="Google Shape;2022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3524975"/>
            <a:ext cx="4414400" cy="294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3" name="Google Shape;2023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91849" y="3566025"/>
            <a:ext cx="4552150" cy="294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8" name="Google Shape;2028;p45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14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(Autres qu’en mathématiques)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029" name="Google Shape;2029;p45"/>
          <p:cNvSpPr txBox="1">
            <a:spLocks noGrp="1"/>
          </p:cNvSpPr>
          <p:nvPr>
            <p:ph type="body" idx="4294967295"/>
          </p:nvPr>
        </p:nvSpPr>
        <p:spPr>
          <a:xfrm>
            <a:off x="311700" y="2380525"/>
            <a:ext cx="8520600" cy="36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u="sng">
                <a:solidFill>
                  <a:srgbClr val="617A86"/>
                </a:solidFill>
                <a:hlinkClick r:id="rId3"/>
              </a:rPr>
              <a:t>Idées de programmation en langues</a:t>
            </a:r>
            <a:endParaRPr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4"/>
              </a:rPr>
              <a:t>Carte du Canada en univers social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5"/>
              </a:rPr>
              <a:t>Idées en arts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6"/>
              </a:rPr>
              <a:t>Idées en sciences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>
                <a:solidFill>
                  <a:srgbClr val="617A86"/>
                </a:solidFill>
              </a:rPr>
              <a:t>Animations (</a:t>
            </a:r>
            <a:r>
              <a:rPr lang="en" sz="2400" u="sng">
                <a:solidFill>
                  <a:srgbClr val="617A86"/>
                </a:solidFill>
                <a:hlinkClick r:id="rId7"/>
              </a:rPr>
              <a:t>cartes de voeux</a:t>
            </a:r>
            <a:r>
              <a:rPr lang="en" sz="2400">
                <a:solidFill>
                  <a:srgbClr val="617A86"/>
                </a:solidFill>
              </a:rPr>
              <a:t>, scénarios, dialogues, </a:t>
            </a:r>
            <a:r>
              <a:rPr lang="en" sz="2400" u="sng">
                <a:solidFill>
                  <a:srgbClr val="617A86"/>
                </a:solidFill>
                <a:hlinkClick r:id="rId8"/>
              </a:rPr>
              <a:t>BD</a:t>
            </a:r>
            <a:r>
              <a:rPr lang="en" sz="2400">
                <a:solidFill>
                  <a:srgbClr val="617A86"/>
                </a:solidFill>
              </a:rPr>
              <a:t>)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9"/>
              </a:rPr>
              <a:t>Jeux vidéos</a:t>
            </a:r>
            <a:r>
              <a:rPr lang="en" sz="2400">
                <a:solidFill>
                  <a:srgbClr val="617A86"/>
                </a:solidFill>
              </a:rPr>
              <a:t>, </a:t>
            </a:r>
            <a:r>
              <a:rPr lang="en" sz="2400" u="sng">
                <a:solidFill>
                  <a:srgbClr val="617A86"/>
                </a:solidFill>
                <a:hlinkClick r:id="rId10"/>
              </a:rPr>
              <a:t>bingo</a:t>
            </a:r>
            <a:r>
              <a:rPr lang="en" sz="2400">
                <a:solidFill>
                  <a:srgbClr val="617A86"/>
                </a:solidFill>
              </a:rPr>
              <a:t>, </a:t>
            </a:r>
            <a:r>
              <a:rPr lang="en" sz="2400" u="sng">
                <a:solidFill>
                  <a:srgbClr val="617A86"/>
                </a:solidFill>
                <a:hlinkClick r:id="rId11"/>
              </a:rPr>
              <a:t>cadenas virtuel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>
                <a:solidFill>
                  <a:srgbClr val="617A86"/>
                </a:solidFill>
              </a:rPr>
              <a:t>Et une infinité d’autres possibilités...</a:t>
            </a:r>
            <a:endParaRPr sz="2400">
              <a:solidFill>
                <a:srgbClr val="617A86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p46"/>
          <p:cNvSpPr txBox="1"/>
          <p:nvPr/>
        </p:nvSpPr>
        <p:spPr>
          <a:xfrm>
            <a:off x="1349125" y="2022975"/>
            <a:ext cx="75690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35" name="Google Shape;2035;p46"/>
          <p:cNvSpPr txBox="1"/>
          <p:nvPr/>
        </p:nvSpPr>
        <p:spPr>
          <a:xfrm>
            <a:off x="905775" y="394300"/>
            <a:ext cx="69267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La carte du Canada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36" name="Google Shape;203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601" y="1313463"/>
            <a:ext cx="5641424" cy="423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037" name="Google Shape;2037;p46"/>
          <p:cNvSpPr txBox="1"/>
          <p:nvPr/>
        </p:nvSpPr>
        <p:spPr>
          <a:xfrm>
            <a:off x="1143000" y="5958600"/>
            <a:ext cx="7326300" cy="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Pour démarrer (cliquez et remixez)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2" name="Google Shape;2042;p47"/>
          <p:cNvSpPr txBox="1">
            <a:spLocks noGrp="1"/>
          </p:cNvSpPr>
          <p:nvPr>
            <p:ph type="title"/>
          </p:nvPr>
        </p:nvSpPr>
        <p:spPr>
          <a:xfrm>
            <a:off x="1131750" y="187050"/>
            <a:ext cx="6880500" cy="14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sz="36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9900"/>
              </a:solidFill>
            </a:endParaRPr>
          </a:p>
        </p:txBody>
      </p:sp>
      <p:sp>
        <p:nvSpPr>
          <p:cNvPr id="2043" name="Google Shape;2043;p47"/>
          <p:cNvSpPr txBox="1">
            <a:spLocks noGrp="1"/>
          </p:cNvSpPr>
          <p:nvPr>
            <p:ph type="body" idx="1"/>
          </p:nvPr>
        </p:nvSpPr>
        <p:spPr>
          <a:xfrm>
            <a:off x="686700" y="1832725"/>
            <a:ext cx="7770600" cy="3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Leçons de programmation en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français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Leçons de programmation en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math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Exemples de la PDA en mathématique</a:t>
            </a:r>
            <a:endParaRPr/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Scratch</a:t>
            </a: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Scratch Jr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Projet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Code Montréal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Facebook :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 Les maths autrement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7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Google Shape;2048;p48"/>
          <p:cNvSpPr txBox="1"/>
          <p:nvPr/>
        </p:nvSpPr>
        <p:spPr>
          <a:xfrm>
            <a:off x="5551375" y="3060750"/>
            <a:ext cx="3281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Lien du Campus Récit</a:t>
            </a:r>
            <a:r>
              <a:rPr lang="en" sz="2400" u="sng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-S’inscrire au cours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-Remplir la demande au bas avec le nom de la CSRDN et la date de la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formation</a:t>
            </a:r>
            <a:r>
              <a:rPr lang="en" sz="20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049" name="Google Shape;2049;p48"/>
          <p:cNvSpPr/>
          <p:nvPr/>
        </p:nvSpPr>
        <p:spPr>
          <a:xfrm>
            <a:off x="542525" y="4396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0" name="Google Shape;2050;p48"/>
          <p:cNvSpPr txBox="1">
            <a:spLocks noGrp="1"/>
          </p:cNvSpPr>
          <p:nvPr>
            <p:ph type="title" idx="4294967295"/>
          </p:nvPr>
        </p:nvSpPr>
        <p:spPr>
          <a:xfrm>
            <a:off x="836075" y="1812900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2051" name="Google Shape;2051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1377" y="364975"/>
            <a:ext cx="2701180" cy="24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2" name="Google Shape;2052;p48"/>
          <p:cNvSpPr txBox="1"/>
          <p:nvPr/>
        </p:nvSpPr>
        <p:spPr>
          <a:xfrm>
            <a:off x="542525" y="5061100"/>
            <a:ext cx="4482900" cy="1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000"/>
              <a:buFont typeface="Varela Round"/>
              <a:buChar char="-"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49"/>
          <p:cNvSpPr/>
          <p:nvPr/>
        </p:nvSpPr>
        <p:spPr>
          <a:xfrm>
            <a:off x="3213452" y="703602"/>
            <a:ext cx="2728142" cy="2522753"/>
          </a:xfrm>
          <a:custGeom>
            <a:avLst/>
            <a:gdLst/>
            <a:ahLst/>
            <a:cxnLst/>
            <a:rect l="l" t="t" r="r" b="b"/>
            <a:pathLst>
              <a:path w="89712" h="82958" extrusionOk="0">
                <a:moveTo>
                  <a:pt x="52672" y="2049"/>
                </a:moveTo>
                <a:cubicBezTo>
                  <a:pt x="40979" y="2915"/>
                  <a:pt x="28376" y="5688"/>
                  <a:pt x="19269" y="13072"/>
                </a:cubicBezTo>
                <a:cubicBezTo>
                  <a:pt x="7810" y="22364"/>
                  <a:pt x="-450" y="41692"/>
                  <a:pt x="5574" y="55159"/>
                </a:cubicBezTo>
                <a:cubicBezTo>
                  <a:pt x="12935" y="71613"/>
                  <a:pt x="33988" y="83483"/>
                  <a:pt x="52004" y="82883"/>
                </a:cubicBezTo>
                <a:cubicBezTo>
                  <a:pt x="62654" y="82528"/>
                  <a:pt x="75555" y="78169"/>
                  <a:pt x="80730" y="68854"/>
                </a:cubicBezTo>
                <a:cubicBezTo>
                  <a:pt x="89352" y="53334"/>
                  <a:pt x="86569" y="30516"/>
                  <a:pt x="76722" y="15744"/>
                </a:cubicBezTo>
                <a:cubicBezTo>
                  <a:pt x="69002" y="4163"/>
                  <a:pt x="51061" y="-2643"/>
                  <a:pt x="37641" y="1047"/>
                </a:cubicBezTo>
                <a:cubicBezTo>
                  <a:pt x="22585" y="5187"/>
                  <a:pt x="4685" y="14958"/>
                  <a:pt x="898" y="30107"/>
                </a:cubicBezTo>
                <a:cubicBezTo>
                  <a:pt x="-3402" y="47308"/>
                  <a:pt x="8934" y="71200"/>
                  <a:pt x="25616" y="77205"/>
                </a:cubicBezTo>
                <a:cubicBezTo>
                  <a:pt x="45696" y="84433"/>
                  <a:pt x="76756" y="77025"/>
                  <a:pt x="86743" y="58165"/>
                </a:cubicBezTo>
                <a:cubicBezTo>
                  <a:pt x="93824" y="44791"/>
                  <a:pt x="86932" y="25486"/>
                  <a:pt x="77390" y="13740"/>
                </a:cubicBezTo>
                <a:cubicBezTo>
                  <a:pt x="74163" y="9767"/>
                  <a:pt x="71332" y="4292"/>
                  <a:pt x="66367" y="3051"/>
                </a:cubicBezTo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8" name="Google Shape;2058;p49"/>
          <p:cNvSpPr/>
          <p:nvPr/>
        </p:nvSpPr>
        <p:spPr>
          <a:xfrm>
            <a:off x="4014780" y="1296298"/>
            <a:ext cx="1114426" cy="1337354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9" name="Google Shape;2059;p49"/>
          <p:cNvSpPr txBox="1"/>
          <p:nvPr/>
        </p:nvSpPr>
        <p:spPr>
          <a:xfrm>
            <a:off x="696525" y="5982900"/>
            <a:ext cx="4346100" cy="5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60" name="Google Shape;2060;p49"/>
          <p:cNvSpPr txBox="1"/>
          <p:nvPr/>
        </p:nvSpPr>
        <p:spPr>
          <a:xfrm>
            <a:off x="2731275" y="3600525"/>
            <a:ext cx="4264500" cy="15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chemeClr val="lt1"/>
                </a:solidFill>
                <a:latin typeface="Bangers"/>
                <a:ea typeface="Bangers"/>
                <a:cs typeface="Bangers"/>
                <a:sym typeface="Bangers"/>
              </a:rPr>
              <a:t>Merci !</a:t>
            </a:r>
            <a:endParaRPr sz="12000">
              <a:solidFill>
                <a:schemeClr val="lt1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arela Round"/>
                <a:ea typeface="Varela Round"/>
                <a:cs typeface="Varela Round"/>
                <a:sym typeface="Varela Round"/>
              </a:rPr>
              <a:t>Pour d’autres informations :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sonya.fiset@recitmst.qc.ca</a:t>
            </a: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2061" name="Google Shape;2061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1812" y="368725"/>
            <a:ext cx="2054488" cy="13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2" name="Google Shape;2062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9738" y="5093725"/>
            <a:ext cx="914313" cy="14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3" name="Google Shape;2063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750" y="462100"/>
            <a:ext cx="1635800" cy="136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50"/>
          <p:cNvSpPr txBox="1">
            <a:spLocks noGrp="1"/>
          </p:cNvSpPr>
          <p:nvPr>
            <p:ph type="title"/>
          </p:nvPr>
        </p:nvSpPr>
        <p:spPr>
          <a:xfrm>
            <a:off x="1079425" y="417225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Compétences clés de cette formation</a:t>
            </a:r>
            <a:endParaRPr sz="3600"/>
          </a:p>
        </p:txBody>
      </p:sp>
      <p:sp>
        <p:nvSpPr>
          <p:cNvPr id="2069" name="Google Shape;2069;p50"/>
          <p:cNvSpPr txBox="1">
            <a:spLocks noGrp="1"/>
          </p:cNvSpPr>
          <p:nvPr>
            <p:ph type="body" idx="1"/>
          </p:nvPr>
        </p:nvSpPr>
        <p:spPr>
          <a:xfrm>
            <a:off x="613075" y="1194225"/>
            <a:ext cx="7813200" cy="5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Identifier des éléments essentiels de l’intention pédagogique d’intégrer la programmation aux activités d’enseignement-apprentissage de la mathématique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la programmation par blocs avec les jeux Blockly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de l’application ScratchJr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du site scratch.mit.edu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Sélectionner une application en regard de ses intérêts et des compétences visées par le domaine de la mathématique et le PFEQ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Intégrer les bases de la programmation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Planifier des activités d’accompagnement pédagogique en salle de classe ou en laboratoire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thani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893</Words>
  <Application>Microsoft Office PowerPoint</Application>
  <PresentationFormat>Affichage à l'écran (4:3)</PresentationFormat>
  <Paragraphs>182</Paragraphs>
  <Slides>26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26</vt:i4>
      </vt:variant>
    </vt:vector>
  </HeadingPairs>
  <TitlesOfParts>
    <vt:vector size="42" baseType="lpstr">
      <vt:lpstr>Amatic SC</vt:lpstr>
      <vt:lpstr>Permanent Marker</vt:lpstr>
      <vt:lpstr>Source Code Pro</vt:lpstr>
      <vt:lpstr>Trebuchet MS</vt:lpstr>
      <vt:lpstr>Cousine</vt:lpstr>
      <vt:lpstr>Georgia</vt:lpstr>
      <vt:lpstr>Varela Round</vt:lpstr>
      <vt:lpstr>Helvetica Neue</vt:lpstr>
      <vt:lpstr>Nixie One</vt:lpstr>
      <vt:lpstr>Bangers</vt:lpstr>
      <vt:lpstr>Ubuntu</vt:lpstr>
      <vt:lpstr>Viga</vt:lpstr>
      <vt:lpstr>Merriweather</vt:lpstr>
      <vt:lpstr>Arial</vt:lpstr>
      <vt:lpstr>Nathaniel template</vt:lpstr>
      <vt:lpstr>Beach Day</vt:lpstr>
      <vt:lpstr>  Formation MST Programmation Scratch   Commission scolaire de la Rivière-du-Nord      Lien de la présentation : http://bit.ly/mst11nov2019    </vt:lpstr>
      <vt:lpstr>Bonjour!  Lien de la présentation : http://recitmst.qc.ca </vt:lpstr>
      <vt:lpstr>Présentation PowerPoint</vt:lpstr>
      <vt:lpstr>Demande d’un badge de participation en programmation</vt:lpstr>
      <vt:lpstr>Enseigner la programmation… Pourquoi?</vt:lpstr>
      <vt:lpstr>Enseigner la programmation… Pourquoi?</vt:lpstr>
      <vt:lpstr>Présentation PowerPoint</vt:lpstr>
      <vt:lpstr>Présentation PowerPoint</vt:lpstr>
      <vt:lpstr>Des outils pour s’initier à la programmation</vt:lpstr>
      <vt:lpstr>Des outils pour s’initier à la programmation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SURVOL DES POSSIBILITÉS (défis géométriques et créativité)</vt:lpstr>
      <vt:lpstr>Les blocs de scratchJr Référentiel et les blocs d’actions   Les blocs de Scratch 3.0 À imprimer ou à afficher sur les murs de votre classe</vt:lpstr>
      <vt:lpstr>SURVOL DES POSSIBILITÉS (Autres qu’en mathématiques)</vt:lpstr>
      <vt:lpstr>Présentation PowerPoint</vt:lpstr>
      <vt:lpstr>Ressources : </vt:lpstr>
      <vt:lpstr>Demande d’un badge de participation en programmation</vt:lpstr>
      <vt:lpstr>Présentation PowerPoint</vt:lpstr>
      <vt:lpstr>Compétences clés de cette 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Formation MST Programmation Scratch   Commission scolaire de la Rivière-du-Nord      Lien de la présentation : http://bit.ly/mst11nov2019    </dc:title>
  <dc:creator>Sonya Fiset</dc:creator>
  <cp:lastModifiedBy>Fiset Sonia</cp:lastModifiedBy>
  <cp:revision>1</cp:revision>
  <dcterms:modified xsi:type="dcterms:W3CDTF">2019-11-13T19:53:24Z</dcterms:modified>
</cp:coreProperties>
</file>