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</p:sldIdLst>
  <p:sldSz cy="5143500" cx="9144000"/>
  <p:notesSz cx="6858000" cy="9144000"/>
  <p:embeddedFontLst>
    <p:embeddedFont>
      <p:font typeface="Sniglet"/>
      <p:regular r:id="rId26"/>
    </p:embeddedFont>
    <p:embeddedFont>
      <p:font typeface="Dosis"/>
      <p:regular r:id="rId27"/>
      <p:bold r:id="rId28"/>
    </p:embeddedFont>
    <p:embeddedFont>
      <p:font typeface="Ubuntu"/>
      <p:regular r:id="rId29"/>
      <p:bold r:id="rId30"/>
      <p:italic r:id="rId31"/>
      <p:boldItalic r:id="rId32"/>
    </p:embeddedFont>
    <p:embeddedFont>
      <p:font typeface="Viga"/>
      <p:regular r:id="rId3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font" Target="fonts/Sniglet-regular.fntdata"/><Relationship Id="rId25" Type="http://schemas.openxmlformats.org/officeDocument/2006/relationships/slide" Target="slides/slide20.xml"/><Relationship Id="rId28" Type="http://schemas.openxmlformats.org/officeDocument/2006/relationships/font" Target="fonts/Dosis-bold.fntdata"/><Relationship Id="rId27" Type="http://schemas.openxmlformats.org/officeDocument/2006/relationships/font" Target="fonts/Dosis-regular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Ubuntu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Ubuntu-italic.fntdata"/><Relationship Id="rId30" Type="http://schemas.openxmlformats.org/officeDocument/2006/relationships/font" Target="fonts/Ubuntu-bold.fntdata"/><Relationship Id="rId11" Type="http://schemas.openxmlformats.org/officeDocument/2006/relationships/slide" Target="slides/slide6.xml"/><Relationship Id="rId33" Type="http://schemas.openxmlformats.org/officeDocument/2006/relationships/font" Target="fonts/Viga-regular.fntdata"/><Relationship Id="rId10" Type="http://schemas.openxmlformats.org/officeDocument/2006/relationships/slide" Target="slides/slide5.xml"/><Relationship Id="rId32" Type="http://schemas.openxmlformats.org/officeDocument/2006/relationships/font" Target="fonts/Ubuntu-boldItalic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2" TargetMode="External"/><Relationship Id="rId3" Type="http://schemas.openxmlformats.org/officeDocument/2006/relationships/hyperlink" Target="https://docs.google.com/presentation/d/e/2PACX-1vQx1KFZUYzqfFQ-b3nbdUn3iF2iClPA_XxAogs8m7iJpxkzGfP_RMXEOm39cgGNZNLdMjnw3-E-N8yO/pub?start=false&amp;loop=false&amp;delayms=3000" TargetMode="Externa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presentation/d/175K9i6IAVkVrtwey4a-1fJ7p44JnOUuipbZ_9itb5TI/edit?usp=sharing" TargetMode="Externa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hw" TargetMode="External"/><Relationship Id="rId3" Type="http://schemas.openxmlformats.org/officeDocument/2006/relationships/hyperlink" Target="https://docs.google.com/document/d/17nbP-FlwszSrib6GSH9KW9T_2Y0eWuiiHQF1NWYAoDQ/edit?usp=sharing" TargetMode="Externa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forms.gle/JzUrVvY4PkzkK74RA" TargetMode="Externa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eet.jit.si/RECITMSTDistance" TargetMode="Externa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qc.ca/nouvelle/rdv-virtuels-printaniers-du-recit-se-former-a-distance/" TargetMode="Externa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www.tinkercad.com/circuits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org/ul/qi4" TargetMode="External"/><Relationship Id="rId3" Type="http://schemas.openxmlformats.org/officeDocument/2006/relationships/hyperlink" Target="https://drive.google.com/file/d/1xMM3XSVUvoSf8fOCF1QDJ6rJ-vzQ11sE/view?usp=sharing" TargetMode="External"/><Relationship Id="rId4" Type="http://schemas.openxmlformats.org/officeDocument/2006/relationships/hyperlink" Target="http://recit.org/ul/qi3" TargetMode="External"/><Relationship Id="rId5" Type="http://schemas.openxmlformats.org/officeDocument/2006/relationships/hyperlink" Target="https://docs.google.com/presentation/d/1bXK6LgkoL1vlOcwPFPI11-iBiu-SS4Fhgw75mlghWa8/edit?usp=sharing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eet.jit.si/RECITMSTDistance" TargetMode="Externa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0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" name="Google Shape;572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8" name="Shape 5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oogle Shape;579;g78082568b6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" name="Google Shape;580;g78082568b6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la présentation téléchargeable PDF :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la présentation web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http://recit.org/ul/qi2</a:t>
            </a:r>
            <a:r>
              <a:rPr lang="en"/>
              <a:t>   ou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https://docs.google.com/presentation/d/e/2PACX-1vQx1KFZUYzqfFQ-b3nbdUn3iF2iClPA_XxAogs8m7iJpxkzGfP_RMXEOm39cgGNZNLdMjnw3-E-N8yO/pub?start=false&amp;loop=false&amp;delayms=3000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Selon niveau, lever la main pour des questions, suivre les documents… créer idées.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https://docs.google.com/presentation/d/175K9i6IAVkVrtwey4a-1fJ7p44JnOUuipbZ_9itb5TI/edit?usp=sharing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g78082568b6_0_234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" name="Google Shape;598;g78082568b6_0_2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Document collaboratif Tinkercad Circuits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http://recit.org/ul/qhw</a:t>
            </a:r>
            <a:r>
              <a:rPr lang="en"/>
              <a:t>  ou 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https://docs.google.com/document/d/17nbP-FlwszSrib6GSH9KW9T_2Y0eWuiiHQF1NWYAoDQ/edit?usp=sharing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78082568b6_0_1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78082568b6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Formulaire d’informations des participants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https://forms.gle/JzUrVvY4PkzkK74RA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g78082568b6_0_124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" name="Google Shape;618;g78082568b6_0_1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https://meet.jit.si/RECITMSTDistance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g78082568b6_0_6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" name="Google Shape;628;g78082568b6_0_6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les rendez-vous virtuels printaniers du RÉCIT à venir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http://recit.qc.ca/nouvelle/rdv-virtuels-printaniers-du-recit-se-former-a-distance/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8" name="Shape 6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" name="Google Shape;639;g78082568b6_0_28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" name="Google Shape;640;g78082568b6_0_28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Tinkercad Circuits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https://www.tinkercad.com/circuits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g8712bfcacb_0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" name="Google Shape;648;g8712bfcac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hlink"/>
                </a:solidFill>
                <a:hlinkClick r:id="rId3"/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hlink"/>
                </a:solidFill>
                <a:hlinkClick r:id="rId4"/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hlink"/>
                </a:solidFill>
                <a:hlinkClick r:id="rId5"/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8712bfcacb_0_5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8712bfcacb_0_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/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/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/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/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g8712bfcacb_0_53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" name="Google Shape;660;g8712bfcacb_0_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/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/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/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/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g8712bfcacb_0_53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" name="Google Shape;666;g8712bfcacb_0_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/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/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/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/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0" name="Shape 6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" name="Google Shape;671;g8712bfcacb_0_54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" name="Google Shape;672;g8712bfcacb_0_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/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/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/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/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8712bfcacb_0_55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" name="Google Shape;678;g8712bfcacb_0_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/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/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/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/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8712bfcacb_0_5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8712bfcacb_0_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/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/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/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/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" name="Google Shape;689;g8712bfcacb_0_56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" name="Google Shape;690;g8712bfcacb_0_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/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/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/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/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4" name="Shape 6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" name="Google Shape;695;g8712bfcacb_0_56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" name="Google Shape;696;g8712bfcacb_0_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/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/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/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/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8712bfcacb_0_57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8712bfcacb_0_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documents activités PDF : </a:t>
            </a:r>
            <a:r>
              <a:rPr lang="en" u="sng">
                <a:solidFill>
                  <a:schemeClr val="accent1"/>
                </a:solidFill>
                <a:hlinkClick r:id="rId2"/>
              </a:rPr>
              <a:t>http://recit.org/ul/qi4</a:t>
            </a:r>
            <a:r>
              <a:rPr lang="en"/>
              <a:t>   ou  </a:t>
            </a:r>
            <a:r>
              <a:rPr lang="en" u="sng">
                <a:solidFill>
                  <a:schemeClr val="accent1"/>
                </a:solidFill>
                <a:hlinkClick r:id="rId3"/>
              </a:rPr>
              <a:t>https://drive.google.com/file/d/1xMM3XSVUvoSf8fOCF1QDJ6rJ-vzQ11sE/view?usp=sharing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 document modifiable : </a:t>
            </a:r>
            <a:r>
              <a:rPr lang="en" u="sng">
                <a:solidFill>
                  <a:schemeClr val="accent1"/>
                </a:solidFill>
                <a:hlinkClick r:id="rId4"/>
              </a:rPr>
              <a:t>http://recit.org/ul/qi3</a:t>
            </a:r>
            <a:r>
              <a:rPr lang="en"/>
              <a:t>  ou  </a:t>
            </a:r>
            <a:r>
              <a:rPr lang="en" u="sng">
                <a:solidFill>
                  <a:schemeClr val="accent1"/>
                </a:solidFill>
                <a:hlinkClick r:id="rId5"/>
              </a:rPr>
              <a:t>https://docs.google.com/presentation/d/1bXK6LgkoL1vlOcwPFPI11-iBiu-SS4Fhgw75mlghWa8/edit?usp=sharing</a:t>
            </a:r>
            <a:r>
              <a:rPr lang="en"/>
              <a:t> 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78082568b6_0_232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" name="Google Shape;708;g78082568b6_0_2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https://meet.jit.si/RECITMSTDistance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g78082568b6_0_233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" name="Google Shape;718;g78082568b6_0_2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_2">
  <p:cSld name="TITLE_2"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3" name="Google Shape;523;p1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31" name="Google Shape;531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32" name="Google Shape;532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35" name="Google Shape;53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8" name="Google Shape;538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9" name="Google Shape;539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3" name="Google Shape;543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4" name="Google Shape;544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7" name="Google Shape;54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50" name="Google Shape;550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51" name="Google Shape;551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" name="Google Shape;553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54" name="Google Shape;554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8" name="Google Shape;558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59" name="Google Shape;559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0" name="Google Shape;56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63" name="Google Shape;56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66" name="Google Shape;566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7" name="Google Shape;567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7" name="Google Shape;527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4.png"/><Relationship Id="rId4" Type="http://schemas.openxmlformats.org/officeDocument/2006/relationships/image" Target="../media/image9.png"/><Relationship Id="rId5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3.png"/><Relationship Id="rId4" Type="http://schemas.openxmlformats.org/officeDocument/2006/relationships/image" Target="../media/image16.png"/><Relationship Id="rId5" Type="http://schemas.openxmlformats.org/officeDocument/2006/relationships/hyperlink" Target="http://recit.org/ul/qi2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Relationship Id="rId8" Type="http://schemas.openxmlformats.org/officeDocument/2006/relationships/image" Target="../media/image2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hyperlink" Target="https://docs.google.com/presentation/d/e/2PACX-1vRaOVf8rIatmJn9V8CRmahmsrQuvYKq4pmuWlP5LAQ2TDC4uoF6WC5puQS7G1TwvV6jBmjknAAe3Zf1/pub?start=false&amp;loop=false&amp;delayms=3000" TargetMode="External"/><Relationship Id="rId4" Type="http://schemas.openxmlformats.org/officeDocument/2006/relationships/hyperlink" Target="https://docs.google.com/presentation/d/1bXK6LgkoL1vlOcwPFPI11-iBiu-SS4Fhgw75mlghWa8/edit?usp=sharing" TargetMode="External"/><Relationship Id="rId5" Type="http://schemas.openxmlformats.org/officeDocument/2006/relationships/hyperlink" Target="https://docs.google.com/presentation/d/e/2PACX-1vTbGhU9S847fU0q7PrHDycxc_TQIqF6fBy98q6W3hsfCFz9FFLLA6PaNLR00PU8Z1g2zoCgB2wDC15i/pub?start=false&amp;loop=false&amp;delayms=3000" TargetMode="External"/><Relationship Id="rId6" Type="http://schemas.openxmlformats.org/officeDocument/2006/relationships/hyperlink" Target="https://docs.google.com/presentation/d/1O9xg35rdNUSe6SXiyJYD-dbitVBbyDcsY9JRAjAU0Q4/edit?usp=sharing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hyperlink" Target="http://recit.org/ul/qhw" TargetMode="External"/><Relationship Id="rId4" Type="http://schemas.openxmlformats.org/officeDocument/2006/relationships/image" Target="../media/image1.png"/><Relationship Id="rId5" Type="http://schemas.openxmlformats.org/officeDocument/2006/relationships/image" Target="../media/image10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hyperlink" Target="https://forms.gle/JzUrVvY4PkzkK74RA" TargetMode="External"/><Relationship Id="rId4" Type="http://schemas.openxmlformats.org/officeDocument/2006/relationships/hyperlink" Target="https://forms.gle/JzUrVvY4PkzkK74RA" TargetMode="Externa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geogebra.org/" TargetMode="External"/><Relationship Id="rId4" Type="http://schemas.openxmlformats.org/officeDocument/2006/relationships/image" Target="../media/image24.png"/><Relationship Id="rId5" Type="http://schemas.openxmlformats.org/officeDocument/2006/relationships/hyperlink" Target="https://meet.jit.si/RECITMSTDistance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2.png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://recit.qc.ca/nouvelle/rdv-virtuels-printaniers-du-recit-se-former-a-distance/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5.png"/><Relationship Id="rId4" Type="http://schemas.openxmlformats.org/officeDocument/2006/relationships/hyperlink" Target="https://www.tinkercad.com/circuits" TargetMode="Externa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8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7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geogebra.org/" TargetMode="External"/><Relationship Id="rId4" Type="http://schemas.openxmlformats.org/officeDocument/2006/relationships/image" Target="../media/image24.png"/><Relationship Id="rId5" Type="http://schemas.openxmlformats.org/officeDocument/2006/relationships/hyperlink" Target="https://meet.jit.si/RECITMSTDistance" TargetMode="Externa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6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20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25"/>
          <p:cNvSpPr txBox="1"/>
          <p:nvPr>
            <p:ph type="ctrTitle"/>
          </p:nvPr>
        </p:nvSpPr>
        <p:spPr>
          <a:xfrm>
            <a:off x="455400" y="199050"/>
            <a:ext cx="82332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Viga"/>
                <a:ea typeface="Viga"/>
                <a:cs typeface="Viga"/>
                <a:sym typeface="Viga"/>
              </a:rPr>
              <a:t>Tinkercad Circuits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75" name="Google Shape;57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19765" y="1180100"/>
            <a:ext cx="2304475" cy="1725225"/>
          </a:xfrm>
          <a:prstGeom prst="rect">
            <a:avLst/>
          </a:prstGeom>
          <a:noFill/>
          <a:ln cap="flat" cmpd="sng" w="2857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6" name="Google Shape;576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85657">
            <a:off x="677100" y="1573400"/>
            <a:ext cx="2446499" cy="830925"/>
          </a:xfrm>
          <a:prstGeom prst="rect">
            <a:avLst/>
          </a:prstGeom>
          <a:noFill/>
          <a:ln cap="flat" cmpd="sng" w="2857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77" name="Google Shape;577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34354">
            <a:off x="6314575" y="1232576"/>
            <a:ext cx="1737149" cy="1772674"/>
          </a:xfrm>
          <a:prstGeom prst="rect">
            <a:avLst/>
          </a:prstGeom>
          <a:noFill/>
          <a:ln cap="flat" cmpd="sng" w="28575">
            <a:solidFill>
              <a:srgbClr val="0069BF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" name="Google Shape;58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26"/>
          <p:cNvSpPr txBox="1"/>
          <p:nvPr>
            <p:ph idx="4294967295" type="body"/>
          </p:nvPr>
        </p:nvSpPr>
        <p:spPr>
          <a:xfrm>
            <a:off x="4093500" y="1425863"/>
            <a:ext cx="4641300" cy="246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Pierre Lachance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Marc-André Mercier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latin typeface="Ubuntu"/>
                <a:ea typeface="Ubuntu"/>
                <a:cs typeface="Ubuntu"/>
                <a:sym typeface="Ubuntu"/>
              </a:rPr>
              <a:t>Raoul Kamga</a:t>
            </a:r>
            <a:endParaRPr b="1" sz="36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4" name="Google Shape;584;p2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85" name="Google Shape;58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6" name="Google Shape;586;p26"/>
          <p:cNvSpPr txBox="1"/>
          <p:nvPr/>
        </p:nvSpPr>
        <p:spPr>
          <a:xfrm>
            <a:off x="2194650" y="3922713"/>
            <a:ext cx="47547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 </a:t>
            </a:r>
            <a:r>
              <a:rPr b="1" lang="en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http://recit.org/ul/qi2</a:t>
            </a:r>
            <a:endParaRPr b="1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7" name="Google Shape;587;p26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lang="en" sz="13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recitmst.qc.ca</a:t>
            </a:r>
            <a:endParaRPr sz="13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8" name="Google Shape;58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2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4" name="Google Shape;594;p27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Bienvenue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Qui êtes-vous?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Disponibilités en PM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Défis circuits électriques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modifiable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Défis avec un microcontrôleur Arduino.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Premiers pas Arduino + Tinkercad Circuits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 (</a:t>
            </a: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modifiable</a:t>
            </a: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)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Avez-vous des idées d’utilisations avec vos élèves?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800"/>
              <a:buFont typeface="Ubuntu"/>
              <a:buChar char="❏"/>
            </a:pPr>
            <a:r>
              <a:rPr lang="en" sz="1800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</a:rPr>
              <a:t>Retour</a:t>
            </a:r>
            <a:endParaRPr sz="1800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5" name="Google Shape;595;p2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9" name="Shape 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" name="Google Shape;600;p28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1" name="Google Shape;601;p28"/>
          <p:cNvSpPr txBox="1"/>
          <p:nvPr>
            <p:ph idx="4294967295" type="title"/>
          </p:nvPr>
        </p:nvSpPr>
        <p:spPr>
          <a:xfrm>
            <a:off x="1391950" y="319500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Partage d’idées et questionnement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2" name="Google Shape;602;p28"/>
          <p:cNvSpPr txBox="1"/>
          <p:nvPr/>
        </p:nvSpPr>
        <p:spPr>
          <a:xfrm>
            <a:off x="3890125" y="1640350"/>
            <a:ext cx="48429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Document collaboratif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http://recit.org/ul/qhw</a:t>
            </a:r>
            <a:endParaRPr sz="30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03" name="Google Shape;603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34350" y="1518200"/>
            <a:ext cx="2438400" cy="243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4" name="Google Shape;604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671575" y="2751150"/>
            <a:ext cx="1280000" cy="128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" name="Google Shape;609;p29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latin typeface="Viga"/>
                <a:ea typeface="Viga"/>
                <a:cs typeface="Viga"/>
                <a:sym typeface="Viga"/>
              </a:rPr>
              <a:t>Qui êtes-vous ?</a:t>
            </a:r>
            <a:endParaRPr sz="32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0" name="Google Shape;610;p2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11" name="Google Shape;611;p29">
            <a:hlinkClick r:id="rId3"/>
          </p:cNvPr>
          <p:cNvSpPr/>
          <p:nvPr/>
        </p:nvSpPr>
        <p:spPr>
          <a:xfrm rot="-1267551">
            <a:off x="1097706" y="1250443"/>
            <a:ext cx="1738501" cy="2716431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12" name="Google Shape;612;p29"/>
          <p:cNvSpPr/>
          <p:nvPr/>
        </p:nvSpPr>
        <p:spPr>
          <a:xfrm>
            <a:off x="2833032" y="1300683"/>
            <a:ext cx="847144" cy="847157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13" name="Google Shape;613;p29"/>
          <p:cNvSpPr/>
          <p:nvPr/>
        </p:nvSpPr>
        <p:spPr>
          <a:xfrm>
            <a:off x="4905651" y="1647862"/>
            <a:ext cx="1396363" cy="146851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614" name="Google Shape;614;p29"/>
          <p:cNvSpPr txBox="1"/>
          <p:nvPr>
            <p:ph idx="4294967295" type="ctrTitle"/>
          </p:nvPr>
        </p:nvSpPr>
        <p:spPr>
          <a:xfrm>
            <a:off x="4009188" y="2904900"/>
            <a:ext cx="3229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</a:rPr>
              <a:t>MERCI!</a:t>
            </a:r>
            <a:endParaRPr sz="6000">
              <a:solidFill>
                <a:srgbClr val="0069BF"/>
              </a:solidFill>
            </a:endParaRPr>
          </a:p>
        </p:txBody>
      </p:sp>
      <p:sp>
        <p:nvSpPr>
          <p:cNvPr id="615" name="Google Shape;615;p29"/>
          <p:cNvSpPr txBox="1"/>
          <p:nvPr>
            <p:ph idx="1" type="body"/>
          </p:nvPr>
        </p:nvSpPr>
        <p:spPr>
          <a:xfrm>
            <a:off x="686800" y="4056750"/>
            <a:ext cx="2887500" cy="5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Formulaire à compléter</a:t>
            </a:r>
            <a:endParaRPr sz="18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3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1" name="Google Shape;621;p30"/>
          <p:cNvSpPr txBox="1"/>
          <p:nvPr>
            <p:ph idx="4294967295" type="title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du 19 mai au 5 juin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13 h 30 à 15 h 00.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22" name="Google Shape;622;p30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23" name="Google Shape;623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24" name="Google Shape;624;p30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625" name="Google Shape;625;p30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https://meet.jit.si/RECITMSTDistance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p31"/>
          <p:cNvSpPr/>
          <p:nvPr/>
        </p:nvSpPr>
        <p:spPr>
          <a:xfrm>
            <a:off x="-42225" y="2072625"/>
            <a:ext cx="9207600" cy="1659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31"/>
          <p:cNvSpPr txBox="1"/>
          <p:nvPr>
            <p:ph type="ctrTitle"/>
          </p:nvPr>
        </p:nvSpPr>
        <p:spPr>
          <a:xfrm>
            <a:off x="2489150" y="2466475"/>
            <a:ext cx="6555300" cy="14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LES RENDEZ-VOUS VIRTUELS PRINTANIERS</a:t>
            </a:r>
            <a:r>
              <a:rPr lang="en" sz="3200"/>
              <a:t> DU RÉCIT!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 </a:t>
            </a:r>
            <a:endParaRPr sz="2500"/>
          </a:p>
        </p:txBody>
      </p:sp>
      <p:sp>
        <p:nvSpPr>
          <p:cNvPr id="632" name="Google Shape;632;p31"/>
          <p:cNvSpPr/>
          <p:nvPr/>
        </p:nvSpPr>
        <p:spPr>
          <a:xfrm>
            <a:off x="-7825" y="2072625"/>
            <a:ext cx="9165300" cy="3070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33" name="Google Shape;633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80425">
            <a:off x="5623528" y="251972"/>
            <a:ext cx="1945892" cy="185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31"/>
          <p:cNvPicPr preferRelativeResize="0"/>
          <p:nvPr/>
        </p:nvPicPr>
        <p:blipFill rotWithShape="1">
          <a:blip r:embed="rId4">
            <a:alphaModFix/>
          </a:blip>
          <a:srcRect b="14232" l="0" r="0" t="12630"/>
          <a:stretch/>
        </p:blipFill>
        <p:spPr>
          <a:xfrm>
            <a:off x="7855025" y="175250"/>
            <a:ext cx="1019175" cy="119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5" name="Google Shape;635;p31"/>
          <p:cNvPicPr preferRelativeResize="0"/>
          <p:nvPr/>
        </p:nvPicPr>
        <p:blipFill rotWithShape="1">
          <a:blip r:embed="rId5">
            <a:alphaModFix/>
          </a:blip>
          <a:srcRect b="0" l="3406" r="53964" t="40383"/>
          <a:stretch/>
        </p:blipFill>
        <p:spPr>
          <a:xfrm>
            <a:off x="-42225" y="1896052"/>
            <a:ext cx="2918736" cy="2125975"/>
          </a:xfrm>
          <a:prstGeom prst="rect">
            <a:avLst/>
          </a:prstGeom>
          <a:noFill/>
          <a:ln>
            <a:noFill/>
          </a:ln>
        </p:spPr>
      </p:pic>
      <p:sp>
        <p:nvSpPr>
          <p:cNvPr id="636" name="Google Shape;636;p31"/>
          <p:cNvSpPr txBox="1"/>
          <p:nvPr/>
        </p:nvSpPr>
        <p:spPr>
          <a:xfrm rot="-837811">
            <a:off x="5708431" y="622593"/>
            <a:ext cx="1547839" cy="6344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Viga"/>
                <a:ea typeface="Viga"/>
                <a:cs typeface="Viga"/>
                <a:sym typeface="Viga"/>
              </a:rPr>
              <a:t>Enseigner à distance!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37" name="Google Shape;637;p31">
            <a:hlinkClick r:id="rId6"/>
          </p:cNvPr>
          <p:cNvSpPr txBox="1"/>
          <p:nvPr/>
        </p:nvSpPr>
        <p:spPr>
          <a:xfrm>
            <a:off x="222150" y="46251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recit.qc.ca</a:t>
            </a:r>
            <a:endParaRPr b="1" sz="1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p3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3" name="Google Shape;643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8387" y="1008012"/>
            <a:ext cx="6927227" cy="2975076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32"/>
          <p:cNvSpPr txBox="1"/>
          <p:nvPr/>
        </p:nvSpPr>
        <p:spPr>
          <a:xfrm>
            <a:off x="1501800" y="121325"/>
            <a:ext cx="61404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rgbClr val="3C78D8"/>
                </a:solidFill>
                <a:latin typeface="Viga"/>
                <a:ea typeface="Viga"/>
                <a:cs typeface="Viga"/>
                <a:sym typeface="Viga"/>
              </a:rPr>
              <a:t>Accéder à Tinkercad Circuits</a:t>
            </a:r>
            <a:endParaRPr sz="3200">
              <a:solidFill>
                <a:srgbClr val="3C78D8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45" name="Google Shape;645;p32"/>
          <p:cNvSpPr txBox="1"/>
          <p:nvPr/>
        </p:nvSpPr>
        <p:spPr>
          <a:xfrm>
            <a:off x="1891500" y="4096600"/>
            <a:ext cx="5361000" cy="56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https://www.tinkercad.com/circuits</a:t>
            </a:r>
            <a:endParaRPr sz="24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p33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1" name="Google Shape;651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7297" y="0"/>
            <a:ext cx="6669405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3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57" name="Google Shape;657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6608" y="0"/>
            <a:ext cx="6650783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35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3" name="Google Shape;66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4104" y="0"/>
            <a:ext cx="6655792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7" name="Shape 6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" name="Google Shape;668;p3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9" name="Google Shape;66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1288" y="0"/>
            <a:ext cx="6681424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37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75" name="Google Shape;67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0333" y="0"/>
            <a:ext cx="6643334" cy="5143499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9" name="Shape 6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" name="Google Shape;680;p38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1" name="Google Shape;681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30009" y="0"/>
            <a:ext cx="6683983" cy="5143501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39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87" name="Google Shape;68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2648" y="0"/>
            <a:ext cx="6638704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1" name="Shape 6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" name="Google Shape;692;p4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3" name="Google Shape;693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68475" y="0"/>
            <a:ext cx="6671800" cy="5193925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p4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99" name="Google Shape;699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7854" y="0"/>
            <a:ext cx="6648292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4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5" name="Google Shape;705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4200" y="0"/>
            <a:ext cx="6715600" cy="5143500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4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1" name="Google Shape;711;p43"/>
          <p:cNvSpPr txBox="1"/>
          <p:nvPr>
            <p:ph idx="4294967295" type="title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du 19 mai au 5 juin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13 h 30 à 15 h 00.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2" name="Google Shape;712;p43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13" name="Google Shape;713;p4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14" name="Google Shape;714;p43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15" name="Google Shape;715;p43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https://meet.jit.si/RECITMSTDistance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44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21" name="Google Shape;721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44"/>
          <p:cNvSpPr txBox="1"/>
          <p:nvPr/>
        </p:nvSpPr>
        <p:spPr>
          <a:xfrm>
            <a:off x="4371400" y="27197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/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Chaîne Youtube</a:t>
            </a:r>
            <a:endParaRPr sz="900"/>
          </a:p>
        </p:txBody>
      </p:sp>
      <p:sp>
        <p:nvSpPr>
          <p:cNvPr id="723" name="Google Shape;723;p44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4" name="Google Shape;724;p44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 </a:t>
            </a:r>
            <a:r>
              <a:rPr lang="en" sz="800" u="sng">
                <a:solidFill>
                  <a:srgbClr val="0097A7"/>
                </a:solidFill>
                <a:hlinkClick r:id="rId8"/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rgbClr val="000000"/>
                </a:solidFill>
              </a:rPr>
              <a:t>.</a:t>
            </a:r>
            <a:r>
              <a:rPr lang="en" sz="800"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5" name="Google Shape;725;p44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